
<file path=[Content_Types].xml><?xml version="1.0" encoding="utf-8"?>
<Types xmlns="http://schemas.openxmlformats.org/package/2006/content-types">
  <Default Extension="emf" ContentType="image/x-emf"/>
  <Default Extension="gif" ContentType="image/gif"/>
  <Default Extension="jfif" ContentType="image/jpeg"/>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408" r:id="rId2"/>
    <p:sldId id="281" r:id="rId3"/>
    <p:sldId id="471" r:id="rId4"/>
    <p:sldId id="282" r:id="rId5"/>
    <p:sldId id="284" r:id="rId6"/>
    <p:sldId id="285" r:id="rId7"/>
    <p:sldId id="473" r:id="rId8"/>
    <p:sldId id="286" r:id="rId9"/>
    <p:sldId id="474" r:id="rId10"/>
    <p:sldId id="478" r:id="rId11"/>
    <p:sldId id="287" r:id="rId12"/>
    <p:sldId id="288" r:id="rId13"/>
    <p:sldId id="289" r:id="rId14"/>
    <p:sldId id="475" r:id="rId15"/>
    <p:sldId id="476" r:id="rId16"/>
    <p:sldId id="290" r:id="rId17"/>
    <p:sldId id="292" r:id="rId18"/>
    <p:sldId id="297" r:id="rId19"/>
    <p:sldId id="293" r:id="rId20"/>
    <p:sldId id="296" r:id="rId21"/>
    <p:sldId id="420" r:id="rId22"/>
    <p:sldId id="477" r:id="rId23"/>
    <p:sldId id="409" r:id="rId24"/>
    <p:sldId id="330" r:id="rId25"/>
    <p:sldId id="411" r:id="rId26"/>
    <p:sldId id="410" r:id="rId27"/>
    <p:sldId id="413" r:id="rId28"/>
    <p:sldId id="437" r:id="rId29"/>
    <p:sldId id="336" r:id="rId30"/>
    <p:sldId id="412" r:id="rId31"/>
    <p:sldId id="415" r:id="rId32"/>
    <p:sldId id="436" r:id="rId33"/>
    <p:sldId id="423" r:id="rId34"/>
    <p:sldId id="425" r:id="rId35"/>
    <p:sldId id="426" r:id="rId36"/>
    <p:sldId id="427" r:id="rId37"/>
    <p:sldId id="481" r:id="rId38"/>
    <p:sldId id="482" r:id="rId39"/>
    <p:sldId id="483" r:id="rId40"/>
    <p:sldId id="303" r:id="rId41"/>
    <p:sldId id="466" r:id="rId42"/>
    <p:sldId id="263" r:id="rId43"/>
    <p:sldId id="446" r:id="rId44"/>
    <p:sldId id="469" r:id="rId45"/>
    <p:sldId id="447" r:id="rId46"/>
    <p:sldId id="448" r:id="rId47"/>
    <p:sldId id="262" r:id="rId48"/>
    <p:sldId id="441" r:id="rId49"/>
    <p:sldId id="439" r:id="rId50"/>
    <p:sldId id="261" r:id="rId51"/>
    <p:sldId id="259" r:id="rId52"/>
    <p:sldId id="455" r:id="rId53"/>
    <p:sldId id="459" r:id="rId54"/>
    <p:sldId id="460" r:id="rId55"/>
    <p:sldId id="464" r:id="rId56"/>
    <p:sldId id="387" r:id="rId57"/>
    <p:sldId id="379" r:id="rId58"/>
    <p:sldId id="381" r:id="rId59"/>
    <p:sldId id="339" r:id="rId60"/>
    <p:sldId id="397" r:id="rId61"/>
    <p:sldId id="396" r:id="rId62"/>
    <p:sldId id="357" r:id="rId63"/>
    <p:sldId id="372" r:id="rId64"/>
    <p:sldId id="384" r:id="rId65"/>
    <p:sldId id="376" r:id="rId66"/>
    <p:sldId id="479" r:id="rId67"/>
    <p:sldId id="480" r:id="rId68"/>
    <p:sldId id="391" r:id="rId69"/>
    <p:sldId id="256" r:id="rId70"/>
    <p:sldId id="416" r:id="rId71"/>
    <p:sldId id="484" r:id="rId72"/>
    <p:sldId id="430" r:id="rId73"/>
    <p:sldId id="431" r:id="rId74"/>
    <p:sldId id="418" r:id="rId75"/>
    <p:sldId id="419" r:id="rId76"/>
    <p:sldId id="421" r:id="rId77"/>
    <p:sldId id="422" r:id="rId78"/>
    <p:sldId id="269" r:id="rId79"/>
    <p:sldId id="270" r:id="rId80"/>
    <p:sldId id="472" r:id="rId81"/>
    <p:sldId id="271" r:id="rId82"/>
    <p:sldId id="273" r:id="rId83"/>
    <p:sldId id="275" r:id="rId84"/>
    <p:sldId id="485" r:id="rId85"/>
    <p:sldId id="487" r:id="rId8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99" autoAdjust="0"/>
    <p:restoredTop sz="94660"/>
  </p:normalViewPr>
  <p:slideViewPr>
    <p:cSldViewPr snapToGrid="0">
      <p:cViewPr varScale="1">
        <p:scale>
          <a:sx n="86" d="100"/>
          <a:sy n="86" d="100"/>
        </p:scale>
        <p:origin x="557" y="67"/>
      </p:cViewPr>
      <p:guideLst>
        <p:guide orient="horz" pos="2160"/>
        <p:guide pos="3840"/>
      </p:guideLst>
    </p:cSldViewPr>
  </p:slideViewPr>
  <p:notesTextViewPr>
    <p:cViewPr>
      <p:scale>
        <a:sx n="1" d="1"/>
        <a:sy n="1" d="1"/>
      </p:scale>
      <p:origin x="0" y="0"/>
    </p:cViewPr>
  </p:notesTextViewPr>
  <p:sorterViewPr>
    <p:cViewPr>
      <p:scale>
        <a:sx n="100" d="100"/>
        <a:sy n="100" d="100"/>
      </p:scale>
      <p:origin x="0" y="24528"/>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theme" Target="theme/theme1.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tableStyles" Target="tableStyles.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presProps" Target="presProp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1-17T04:14:11.304"/>
    </inkml:context>
    <inkml:brush xml:id="br0">
      <inkml:brushProperty name="width" value="0.3" units="cm"/>
      <inkml:brushProperty name="height" value="0.6" units="cm"/>
      <inkml:brushProperty name="color" value="#FFFC00"/>
      <inkml:brushProperty name="tip" value="rectangle"/>
      <inkml:brushProperty name="rasterOp" value="maskPen"/>
      <inkml:brushProperty name="ignorePressure" value="1"/>
    </inkml:brush>
  </inkml:definitions>
  <inkml:trace contextRef="#ctx0" brushRef="#br0">0 1,'0'0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1-17T04:14:57.969"/>
    </inkml:context>
    <inkml:brush xml:id="br0">
      <inkml:brushProperty name="width" value="0.1" units="cm"/>
      <inkml:brushProperty name="height" value="0.6" units="cm"/>
      <inkml:brushProperty name="color" value="#F7F71D"/>
      <inkml:brushProperty name="ignorePressure" value="1"/>
      <inkml:brushProperty name="inkEffects" value="pencil"/>
    </inkml:brush>
  </inkml:definitions>
  <inkml:trace contextRef="#ctx0" brushRef="#br0">1 1,'0'0</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2-01-17T04:15:07.270"/>
    </inkml:context>
    <inkml:brush xml:id="br0">
      <inkml:brushProperty name="width" value="0.1" units="cm"/>
      <inkml:brushProperty name="height" value="0.6" units="cm"/>
      <inkml:brushProperty name="color" value="#F7F71D"/>
      <inkml:brushProperty name="ignorePressure" value="1"/>
      <inkml:brushProperty name="inkEffects" value="pencil"/>
    </inkml:brush>
  </inkml:definitions>
  <inkml:trace contextRef="#ctx0" brushRef="#br0">0 1,'0'0</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1-17T04:16:59.989"/>
    </inkml:context>
    <inkml:brush xml:id="br0">
      <inkml:brushProperty name="width" value="0.35" units="cm"/>
      <inkml:brushProperty name="height" value="0.35" units="cm"/>
      <inkml:brushProperty name="color" value="#F7F71D"/>
    </inkml:brush>
  </inkml:definitions>
  <inkml:trace contextRef="#ctx0" brushRef="#br0">0 2209 24575,'21'-1'0,"1"-2"0,34-7 0,-8 0 0,-7 3 0,36-6 0,152-5 0,792 19 0,-995-2 0,-1-2 0,0-1 0,0-1 0,0-1 0,25-9 0,-7-3 0,53-29 0,-56 26 0,-27 14 0,-1-1 0,0-1 0,0 1 0,-1-2 0,0 0 0,0 0 0,-1-1 0,9-13 0,11-18 0,23-45 0,7-10 0,-40 68 0,-3-2 0,0 0 0,-2-1 0,15-43 0,-19 39 0,-1 0 0,-2-1 0,-1-1 0,-2 1 0,0-76 0,-6-556 0,0 659 0,0 0 0,-1 0 0,0 0 0,-1 0 0,0 0 0,0 1 0,-1-1 0,0 1 0,-1 0 0,0 0 0,0 1 0,-1-1 0,-9-9 0,-11-12 0,-59-51 0,85 81 0,-19-14 0,0 1 0,-1 1 0,-1 1 0,0 1 0,-30-11 0,28 13 0,0 2 0,0 1 0,0 0 0,-1 2 0,-31-1 0,-39-5 0,-92-33 0,46 8 0,117 29 0,1-2 0,-26-11 0,-35-11 0,76 27 0,-31-7 0,1 1 0,-1 2 0,-61-1 0,-200 8-1365</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1-17T04:17:05.740"/>
    </inkml:context>
    <inkml:brush xml:id="br0">
      <inkml:brushProperty name="width" value="0.35" units="cm"/>
      <inkml:brushProperty name="height" value="0.35" units="cm"/>
      <inkml:brushProperty name="color" value="#F7F71D"/>
    </inkml:brush>
  </inkml:definitions>
  <inkml:trace contextRef="#ctx0" brushRef="#br0">637 2087 24575,'-9'-1'0,"-1"0"0,1-1 0,-1 0 0,1-1 0,0 0 0,0 0 0,0-1 0,0 0 0,0-1 0,-13-9 0,-11-9 0,-34-33 0,63 52 0,-39-36 0,3-2 0,1-2 0,3-2 0,1-1 0,3-1 0,1-2 0,-28-64 0,44 77 0,2 0 0,1-1 0,2-1 0,1 0 0,2 0 0,2 0 0,0-50 0,-7-45 0,-2-62 0,14 177 0,-1 3 0,0-1 0,1 1 0,1-1 0,1 0 0,1 1 0,0 0 0,1-1 0,0 1 0,1 1 0,12-25 0,4 5 0,2 2 0,1 0 0,2 2 0,31-30 0,125-102 0,-91 85 0,-81 71 0,-1-1 0,1 2 0,1-1 0,-1 1 0,1 1 0,0 0 0,16-5 0,86-16 0,-85 22 0,-1-2 0,1-1 0,40-16 0,-39 11 0,0 1 0,1 1 0,1 2 0,-1 1 0,41-4 0,157 3 0,-108 8-1365</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1-17T04:17:10.774"/>
    </inkml:context>
    <inkml:brush xml:id="br0">
      <inkml:brushProperty name="width" value="0.35" units="cm"/>
      <inkml:brushProperty name="height" value="0.35" units="cm"/>
      <inkml:brushProperty name="color" value="#F7F71D"/>
    </inkml:brush>
  </inkml:definitions>
  <inkml:trace contextRef="#ctx0" brushRef="#br0">2363 1970 24575,'-149'-2'0,"-165"5"0,269 3 0,0 1 0,-76 24 0,76-18 0,-1-1 0,-76 8 0,-344-16 0,246-8 0,157 5 0,0-4 0,1-2 0,-1-3 0,1-3 0,-91-27 0,141 32 0,-1 1 0,2-1 0,-1-1 0,1 0 0,0-1 0,0 0 0,1-1 0,0 0 0,0 0 0,1-1 0,-11-15 0,-5-12 0,1-1 0,-19-43 0,28 48 0,1-1 0,1-1 0,3 0 0,0 0 0,3-1 0,-6-54 0,4-220 0,9 287 0,0-3 0,1-1 0,1 0 0,1 1 0,1-1 0,2 1 0,1 0 0,0 0 0,2 1 0,1 0 0,1 1 0,2 0 0,0 1 0,1 0 0,1 1 0,1 1 0,35-36 0,-8 17 0,2 2 0,1 2 0,2 2 0,102-54 0,-49 39 0,177-58 0,108-2 0,209-1 0,-511 96 0,147-5 0,85 20 0,-120 2 0,341-3 0,-532-1 0,0 1 0,0 0 0,0 0 0,-1 1 0,1 0 0,0 0 0,-1 0 0,1 0 0,0 1 0,-1-1 0,1 1 0,-1 0 0,7 5 0,-8-4 0,-1 0 0,1 0 0,-1 0 0,0 0 0,0 0 0,0 0 0,0 1 0,-1-1 0,1 1 0,-1 0 0,0-1 0,0 1 0,0 0 0,0 0 0,-1-1 0,0 1 0,0 7 0,2 39 0,-6 69 0,2-101 0,-1 0 0,0 0 0,-1 0 0,-1 0 0,-1-1 0,-1 0 0,-11 23 0,-8 1 0,-2 0 0,-1-1 0,-43 43 0,-115 102 0,88-90 0,38-40 0,40-38 0,2 1 0,0 0 0,1 1 0,-25 35 0,39-46 0,1 0 0,0 0 0,0 1 0,0-1 0,1 1 0,0-1 0,0 13 0,-8 26 0,-6 9 0,-3-2 0,-2 0 0,-2-1 0,-33 53 0,16-40 0,-115 195 0,128-217-1365</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1-17T04:17:23.252"/>
    </inkml:context>
    <inkml:brush xml:id="br0">
      <inkml:brushProperty name="width" value="0.35" units="cm"/>
      <inkml:brushProperty name="height" value="0.35" units="cm"/>
      <inkml:brushProperty name="color" value="#F7F71D"/>
    </inkml:brush>
  </inkml:definitions>
  <inkml:trace contextRef="#ctx0" brushRef="#br0">4863 2545 24575,'-1'7'0,"-1"-1"0,-1 1 0,1-1 0,-1 1 0,-1-1 0,1 0 0,-1 0 0,0 0 0,0-1 0,-10 10 0,5-4 0,-279 301 0,7-10 0,239-258 0,-1-2 0,-2-2 0,-2-2 0,-70 44 0,54-38 0,-16 13 0,-89 46 0,140-88 0,0-2 0,-1 0 0,-1-2 0,0-2 0,0 0 0,-1-2 0,-41 4 0,-270-8 0,176-6 0,130 5 0,0 1 0,1 2 0,-40 11 0,-36 6 0,9-8 0,-155 0 0,194-16 0,1-2 0,-1-2 0,-109-27 0,100 11 0,1-3 0,2-2 0,1-4 0,-70-42 0,29 6 0,-154-127 0,-316-263 0,528 417 0,1-2 0,3-3 0,-71-85 0,104 112 0,1-1 0,1 0 0,1-1 0,1-1 0,1 1 0,-9-30 0,-27-137 0,19 66 0,12 66 0,3-1 0,2-1 0,2 1 0,2-68 0,7 84 0,1 1 0,2-1 0,1 1 0,3 0 0,1 0 0,29-71 0,24-18 0,6 2 0,95-132 0,-114 184 0,-22 29 0,6-9 0,2 1 0,3 2 0,59-62 0,-71 89 0,42-27 0,2-1 0,-1-7 0,3 3 0,2 4 0,3 3 0,1 3 0,3 4 0,89-32 0,-101 52 0,2 3 0,0 4 0,1 2 0,1 4 0,-1 3 0,92 4 0,-102 2 0,44 1 0,106 14 0,130 2 0,-173-14 0,-150-1 0,-1 0 0,1 2 0,-1 0 0,1 1 0,-1 1 0,-1 1 0,1 0 0,-1 2 0,-1 0 0,0 1 0,0 0 0,-1 1 0,0 2 0,0-1 0,15 19 0,17 21 0,-3 1 0,73 115 0,-85-118 0,-31-48 0,69 105 0,116 132 0,-154-202 0,8 9 0,3-1 0,51 41 0,-60-56 0,-1 1 0,-2 2 0,-1 2 0,50 72 0,82 169 0,-124-199 0,26 44 0,-28-56 0,-25-43 0,2 0 0,-1 0 0,2-1 0,31 33 0,6 0 0,34 29 0,-66-63-7,-1 1 0,0 0 1,-2 1-1,17 29 0,2 0-1324</inkml:trace>
</inkml:ink>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980CDF-EAA0-4E72-AD69-9DD938460CB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63CB034-5DB7-47F4-A3E0-1902F377445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723A35FC-D750-4E82-BF23-0126C43BF97D}"/>
              </a:ext>
            </a:extLst>
          </p:cNvPr>
          <p:cNvSpPr>
            <a:spLocks noGrp="1"/>
          </p:cNvSpPr>
          <p:nvPr>
            <p:ph type="dt" sz="half" idx="10"/>
          </p:nvPr>
        </p:nvSpPr>
        <p:spPr/>
        <p:txBody>
          <a:bodyPr/>
          <a:lstStyle/>
          <a:p>
            <a:fld id="{4FD43FA0-BDB9-4DCB-8218-DD1EA99778FC}" type="datetimeFigureOut">
              <a:rPr lang="en-US" smtClean="0"/>
              <a:t>5/6/2023</a:t>
            </a:fld>
            <a:endParaRPr lang="en-US"/>
          </a:p>
        </p:txBody>
      </p:sp>
      <p:sp>
        <p:nvSpPr>
          <p:cNvPr id="5" name="Footer Placeholder 4">
            <a:extLst>
              <a:ext uri="{FF2B5EF4-FFF2-40B4-BE49-F238E27FC236}">
                <a16:creationId xmlns:a16="http://schemas.microsoft.com/office/drawing/2014/main" id="{A99D27C4-3D16-428D-B714-C145964A441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8A934F8-26A0-4C2E-87F0-F3C837870975}"/>
              </a:ext>
            </a:extLst>
          </p:cNvPr>
          <p:cNvSpPr>
            <a:spLocks noGrp="1"/>
          </p:cNvSpPr>
          <p:nvPr>
            <p:ph type="sldNum" sz="quarter" idx="12"/>
          </p:nvPr>
        </p:nvSpPr>
        <p:spPr/>
        <p:txBody>
          <a:bodyPr/>
          <a:lstStyle/>
          <a:p>
            <a:fld id="{A3E49D1B-FC86-4068-B195-89F063A8F1F5}" type="slidenum">
              <a:rPr lang="en-US" smtClean="0"/>
              <a:t>‹#›</a:t>
            </a:fld>
            <a:endParaRPr lang="en-US"/>
          </a:p>
        </p:txBody>
      </p:sp>
    </p:spTree>
    <p:extLst>
      <p:ext uri="{BB962C8B-B14F-4D97-AF65-F5344CB8AC3E}">
        <p14:creationId xmlns:p14="http://schemas.microsoft.com/office/powerpoint/2010/main" val="14204557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BC5C70-39DE-4E9D-A355-4D71B5257FDF}"/>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9A36739-937C-4782-99EF-544D9810C54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F291D2E-3205-436C-AE6A-00437209D77C}"/>
              </a:ext>
            </a:extLst>
          </p:cNvPr>
          <p:cNvSpPr>
            <a:spLocks noGrp="1"/>
          </p:cNvSpPr>
          <p:nvPr>
            <p:ph type="dt" sz="half" idx="10"/>
          </p:nvPr>
        </p:nvSpPr>
        <p:spPr/>
        <p:txBody>
          <a:bodyPr/>
          <a:lstStyle/>
          <a:p>
            <a:fld id="{4FD43FA0-BDB9-4DCB-8218-DD1EA99778FC}" type="datetimeFigureOut">
              <a:rPr lang="en-US" smtClean="0"/>
              <a:t>5/6/2023</a:t>
            </a:fld>
            <a:endParaRPr lang="en-US"/>
          </a:p>
        </p:txBody>
      </p:sp>
      <p:sp>
        <p:nvSpPr>
          <p:cNvPr id="5" name="Footer Placeholder 4">
            <a:extLst>
              <a:ext uri="{FF2B5EF4-FFF2-40B4-BE49-F238E27FC236}">
                <a16:creationId xmlns:a16="http://schemas.microsoft.com/office/drawing/2014/main" id="{E73ADA21-4E4E-42E4-9C6B-B0D2DA852F1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59794A7-3BDD-41FF-95B3-1C79F9D3D07E}"/>
              </a:ext>
            </a:extLst>
          </p:cNvPr>
          <p:cNvSpPr>
            <a:spLocks noGrp="1"/>
          </p:cNvSpPr>
          <p:nvPr>
            <p:ph type="sldNum" sz="quarter" idx="12"/>
          </p:nvPr>
        </p:nvSpPr>
        <p:spPr/>
        <p:txBody>
          <a:bodyPr/>
          <a:lstStyle/>
          <a:p>
            <a:fld id="{A3E49D1B-FC86-4068-B195-89F063A8F1F5}" type="slidenum">
              <a:rPr lang="en-US" smtClean="0"/>
              <a:t>‹#›</a:t>
            </a:fld>
            <a:endParaRPr lang="en-US"/>
          </a:p>
        </p:txBody>
      </p:sp>
    </p:spTree>
    <p:extLst>
      <p:ext uri="{BB962C8B-B14F-4D97-AF65-F5344CB8AC3E}">
        <p14:creationId xmlns:p14="http://schemas.microsoft.com/office/powerpoint/2010/main" val="33192551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439BD76-1E1D-4118-BD51-0E4663E0EAA3}"/>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34D721E-3D87-4370-A5E9-B10B16AA5A0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55E87D5-40A6-441B-8CCA-B10BF9ADFB24}"/>
              </a:ext>
            </a:extLst>
          </p:cNvPr>
          <p:cNvSpPr>
            <a:spLocks noGrp="1"/>
          </p:cNvSpPr>
          <p:nvPr>
            <p:ph type="dt" sz="half" idx="10"/>
          </p:nvPr>
        </p:nvSpPr>
        <p:spPr/>
        <p:txBody>
          <a:bodyPr/>
          <a:lstStyle/>
          <a:p>
            <a:fld id="{4FD43FA0-BDB9-4DCB-8218-DD1EA99778FC}" type="datetimeFigureOut">
              <a:rPr lang="en-US" smtClean="0"/>
              <a:t>5/6/2023</a:t>
            </a:fld>
            <a:endParaRPr lang="en-US"/>
          </a:p>
        </p:txBody>
      </p:sp>
      <p:sp>
        <p:nvSpPr>
          <p:cNvPr id="5" name="Footer Placeholder 4">
            <a:extLst>
              <a:ext uri="{FF2B5EF4-FFF2-40B4-BE49-F238E27FC236}">
                <a16:creationId xmlns:a16="http://schemas.microsoft.com/office/drawing/2014/main" id="{8FC2C113-98C3-4525-A131-232CE076F8B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DADB1E7-F7CF-459C-8BCC-F959E8169CE4}"/>
              </a:ext>
            </a:extLst>
          </p:cNvPr>
          <p:cNvSpPr>
            <a:spLocks noGrp="1"/>
          </p:cNvSpPr>
          <p:nvPr>
            <p:ph type="sldNum" sz="quarter" idx="12"/>
          </p:nvPr>
        </p:nvSpPr>
        <p:spPr/>
        <p:txBody>
          <a:bodyPr/>
          <a:lstStyle/>
          <a:p>
            <a:fld id="{A3E49D1B-FC86-4068-B195-89F063A8F1F5}" type="slidenum">
              <a:rPr lang="en-US" smtClean="0"/>
              <a:t>‹#›</a:t>
            </a:fld>
            <a:endParaRPr lang="en-US"/>
          </a:p>
        </p:txBody>
      </p:sp>
    </p:spTree>
    <p:extLst>
      <p:ext uri="{BB962C8B-B14F-4D97-AF65-F5344CB8AC3E}">
        <p14:creationId xmlns:p14="http://schemas.microsoft.com/office/powerpoint/2010/main" val="25380720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4646BD-F18E-47A6-9526-464DCAA8E40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A2BCCBC-CD64-4EAF-ADC0-98682CCD6B3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CA0DC33-6BEE-4EC9-8C6A-E2975957BD9B}"/>
              </a:ext>
            </a:extLst>
          </p:cNvPr>
          <p:cNvSpPr>
            <a:spLocks noGrp="1"/>
          </p:cNvSpPr>
          <p:nvPr>
            <p:ph type="dt" sz="half" idx="10"/>
          </p:nvPr>
        </p:nvSpPr>
        <p:spPr/>
        <p:txBody>
          <a:bodyPr/>
          <a:lstStyle/>
          <a:p>
            <a:fld id="{4FD43FA0-BDB9-4DCB-8218-DD1EA99778FC}" type="datetimeFigureOut">
              <a:rPr lang="en-US" smtClean="0"/>
              <a:t>5/6/2023</a:t>
            </a:fld>
            <a:endParaRPr lang="en-US"/>
          </a:p>
        </p:txBody>
      </p:sp>
      <p:sp>
        <p:nvSpPr>
          <p:cNvPr id="5" name="Footer Placeholder 4">
            <a:extLst>
              <a:ext uri="{FF2B5EF4-FFF2-40B4-BE49-F238E27FC236}">
                <a16:creationId xmlns:a16="http://schemas.microsoft.com/office/drawing/2014/main" id="{909E11DF-E73B-49F2-8154-684A9B2970A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F610446-47BB-4F5B-BC83-D59449DB6C48}"/>
              </a:ext>
            </a:extLst>
          </p:cNvPr>
          <p:cNvSpPr>
            <a:spLocks noGrp="1"/>
          </p:cNvSpPr>
          <p:nvPr>
            <p:ph type="sldNum" sz="quarter" idx="12"/>
          </p:nvPr>
        </p:nvSpPr>
        <p:spPr/>
        <p:txBody>
          <a:bodyPr/>
          <a:lstStyle/>
          <a:p>
            <a:fld id="{A3E49D1B-FC86-4068-B195-89F063A8F1F5}" type="slidenum">
              <a:rPr lang="en-US" smtClean="0"/>
              <a:t>‹#›</a:t>
            </a:fld>
            <a:endParaRPr lang="en-US"/>
          </a:p>
        </p:txBody>
      </p:sp>
    </p:spTree>
    <p:extLst>
      <p:ext uri="{BB962C8B-B14F-4D97-AF65-F5344CB8AC3E}">
        <p14:creationId xmlns:p14="http://schemas.microsoft.com/office/powerpoint/2010/main" val="29735614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029C8C-BF76-46CA-96C8-71F0D625DD0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02F342D-FB20-4172-82D7-C83DBE8735B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8EB4D69-F66A-4C02-B223-D8CD00925E48}"/>
              </a:ext>
            </a:extLst>
          </p:cNvPr>
          <p:cNvSpPr>
            <a:spLocks noGrp="1"/>
          </p:cNvSpPr>
          <p:nvPr>
            <p:ph type="dt" sz="half" idx="10"/>
          </p:nvPr>
        </p:nvSpPr>
        <p:spPr/>
        <p:txBody>
          <a:bodyPr/>
          <a:lstStyle/>
          <a:p>
            <a:fld id="{4FD43FA0-BDB9-4DCB-8218-DD1EA99778FC}" type="datetimeFigureOut">
              <a:rPr lang="en-US" smtClean="0"/>
              <a:t>5/6/2023</a:t>
            </a:fld>
            <a:endParaRPr lang="en-US"/>
          </a:p>
        </p:txBody>
      </p:sp>
      <p:sp>
        <p:nvSpPr>
          <p:cNvPr id="5" name="Footer Placeholder 4">
            <a:extLst>
              <a:ext uri="{FF2B5EF4-FFF2-40B4-BE49-F238E27FC236}">
                <a16:creationId xmlns:a16="http://schemas.microsoft.com/office/drawing/2014/main" id="{F10BA8DD-CD07-47B9-94AC-3AC675F4A66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AE91B8B-9D45-4FA2-B321-889DBCA04353}"/>
              </a:ext>
            </a:extLst>
          </p:cNvPr>
          <p:cNvSpPr>
            <a:spLocks noGrp="1"/>
          </p:cNvSpPr>
          <p:nvPr>
            <p:ph type="sldNum" sz="quarter" idx="12"/>
          </p:nvPr>
        </p:nvSpPr>
        <p:spPr/>
        <p:txBody>
          <a:bodyPr/>
          <a:lstStyle/>
          <a:p>
            <a:fld id="{A3E49D1B-FC86-4068-B195-89F063A8F1F5}" type="slidenum">
              <a:rPr lang="en-US" smtClean="0"/>
              <a:t>‹#›</a:t>
            </a:fld>
            <a:endParaRPr lang="en-US"/>
          </a:p>
        </p:txBody>
      </p:sp>
    </p:spTree>
    <p:extLst>
      <p:ext uri="{BB962C8B-B14F-4D97-AF65-F5344CB8AC3E}">
        <p14:creationId xmlns:p14="http://schemas.microsoft.com/office/powerpoint/2010/main" val="5158673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25D4F4-C271-4D83-BA28-E0F48A7AD2F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FA0FC5C-2A5F-4A33-94FA-F122708BEEC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FBA9EF6-1A77-46F5-9EB6-ABAF67D0639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2813D65-A8A4-45EB-BD95-3A1DD1BED938}"/>
              </a:ext>
            </a:extLst>
          </p:cNvPr>
          <p:cNvSpPr>
            <a:spLocks noGrp="1"/>
          </p:cNvSpPr>
          <p:nvPr>
            <p:ph type="dt" sz="half" idx="10"/>
          </p:nvPr>
        </p:nvSpPr>
        <p:spPr/>
        <p:txBody>
          <a:bodyPr/>
          <a:lstStyle/>
          <a:p>
            <a:fld id="{4FD43FA0-BDB9-4DCB-8218-DD1EA99778FC}" type="datetimeFigureOut">
              <a:rPr lang="en-US" smtClean="0"/>
              <a:t>5/6/2023</a:t>
            </a:fld>
            <a:endParaRPr lang="en-US"/>
          </a:p>
        </p:txBody>
      </p:sp>
      <p:sp>
        <p:nvSpPr>
          <p:cNvPr id="6" name="Footer Placeholder 5">
            <a:extLst>
              <a:ext uri="{FF2B5EF4-FFF2-40B4-BE49-F238E27FC236}">
                <a16:creationId xmlns:a16="http://schemas.microsoft.com/office/drawing/2014/main" id="{2FC4F5DD-E380-4757-BA4C-C5B7171DECC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D7AE340-7898-43AB-8A24-D6B5428BD66F}"/>
              </a:ext>
            </a:extLst>
          </p:cNvPr>
          <p:cNvSpPr>
            <a:spLocks noGrp="1"/>
          </p:cNvSpPr>
          <p:nvPr>
            <p:ph type="sldNum" sz="quarter" idx="12"/>
          </p:nvPr>
        </p:nvSpPr>
        <p:spPr/>
        <p:txBody>
          <a:bodyPr/>
          <a:lstStyle/>
          <a:p>
            <a:fld id="{A3E49D1B-FC86-4068-B195-89F063A8F1F5}" type="slidenum">
              <a:rPr lang="en-US" smtClean="0"/>
              <a:t>‹#›</a:t>
            </a:fld>
            <a:endParaRPr lang="en-US"/>
          </a:p>
        </p:txBody>
      </p:sp>
    </p:spTree>
    <p:extLst>
      <p:ext uri="{BB962C8B-B14F-4D97-AF65-F5344CB8AC3E}">
        <p14:creationId xmlns:p14="http://schemas.microsoft.com/office/powerpoint/2010/main" val="28988276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1AFE7-B601-4ECA-85D2-7789F0030FD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2ACF05D0-2DA0-4420-8EBF-D753BB510D0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BBBB430-07E8-498F-9F96-A7642C98FB4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2A99386-7A8C-4AEB-9925-B6C35C5135E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767A31F-F139-407A-85A0-64A448418E2E}"/>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47DD107-5786-4E27-82E8-9C8D3755C544}"/>
              </a:ext>
            </a:extLst>
          </p:cNvPr>
          <p:cNvSpPr>
            <a:spLocks noGrp="1"/>
          </p:cNvSpPr>
          <p:nvPr>
            <p:ph type="dt" sz="half" idx="10"/>
          </p:nvPr>
        </p:nvSpPr>
        <p:spPr/>
        <p:txBody>
          <a:bodyPr/>
          <a:lstStyle/>
          <a:p>
            <a:fld id="{4FD43FA0-BDB9-4DCB-8218-DD1EA99778FC}" type="datetimeFigureOut">
              <a:rPr lang="en-US" smtClean="0"/>
              <a:t>5/6/2023</a:t>
            </a:fld>
            <a:endParaRPr lang="en-US"/>
          </a:p>
        </p:txBody>
      </p:sp>
      <p:sp>
        <p:nvSpPr>
          <p:cNvPr id="8" name="Footer Placeholder 7">
            <a:extLst>
              <a:ext uri="{FF2B5EF4-FFF2-40B4-BE49-F238E27FC236}">
                <a16:creationId xmlns:a16="http://schemas.microsoft.com/office/drawing/2014/main" id="{7D597711-9B61-4242-9777-0EB4E997235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CA71CE73-CAFA-49F3-8CE0-1E0E6ACE9EEA}"/>
              </a:ext>
            </a:extLst>
          </p:cNvPr>
          <p:cNvSpPr>
            <a:spLocks noGrp="1"/>
          </p:cNvSpPr>
          <p:nvPr>
            <p:ph type="sldNum" sz="quarter" idx="12"/>
          </p:nvPr>
        </p:nvSpPr>
        <p:spPr/>
        <p:txBody>
          <a:bodyPr/>
          <a:lstStyle/>
          <a:p>
            <a:fld id="{A3E49D1B-FC86-4068-B195-89F063A8F1F5}" type="slidenum">
              <a:rPr lang="en-US" smtClean="0"/>
              <a:t>‹#›</a:t>
            </a:fld>
            <a:endParaRPr lang="en-US"/>
          </a:p>
        </p:txBody>
      </p:sp>
    </p:spTree>
    <p:extLst>
      <p:ext uri="{BB962C8B-B14F-4D97-AF65-F5344CB8AC3E}">
        <p14:creationId xmlns:p14="http://schemas.microsoft.com/office/powerpoint/2010/main" val="17307451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890BFC-C45F-49FA-BEAC-7952D3A2D65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887F6BC-8909-454F-856A-6676226FF4D1}"/>
              </a:ext>
            </a:extLst>
          </p:cNvPr>
          <p:cNvSpPr>
            <a:spLocks noGrp="1"/>
          </p:cNvSpPr>
          <p:nvPr>
            <p:ph type="dt" sz="half" idx="10"/>
          </p:nvPr>
        </p:nvSpPr>
        <p:spPr/>
        <p:txBody>
          <a:bodyPr/>
          <a:lstStyle/>
          <a:p>
            <a:fld id="{4FD43FA0-BDB9-4DCB-8218-DD1EA99778FC}" type="datetimeFigureOut">
              <a:rPr lang="en-US" smtClean="0"/>
              <a:t>5/6/2023</a:t>
            </a:fld>
            <a:endParaRPr lang="en-US"/>
          </a:p>
        </p:txBody>
      </p:sp>
      <p:sp>
        <p:nvSpPr>
          <p:cNvPr id="4" name="Footer Placeholder 3">
            <a:extLst>
              <a:ext uri="{FF2B5EF4-FFF2-40B4-BE49-F238E27FC236}">
                <a16:creationId xmlns:a16="http://schemas.microsoft.com/office/drawing/2014/main" id="{C06EB2D0-2F37-4F14-89BE-3F5BF911BB8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DD2831C-6C33-4D8F-9F16-48083B601E4D}"/>
              </a:ext>
            </a:extLst>
          </p:cNvPr>
          <p:cNvSpPr>
            <a:spLocks noGrp="1"/>
          </p:cNvSpPr>
          <p:nvPr>
            <p:ph type="sldNum" sz="quarter" idx="12"/>
          </p:nvPr>
        </p:nvSpPr>
        <p:spPr/>
        <p:txBody>
          <a:bodyPr/>
          <a:lstStyle/>
          <a:p>
            <a:fld id="{A3E49D1B-FC86-4068-B195-89F063A8F1F5}" type="slidenum">
              <a:rPr lang="en-US" smtClean="0"/>
              <a:t>‹#›</a:t>
            </a:fld>
            <a:endParaRPr lang="en-US"/>
          </a:p>
        </p:txBody>
      </p:sp>
    </p:spTree>
    <p:extLst>
      <p:ext uri="{BB962C8B-B14F-4D97-AF65-F5344CB8AC3E}">
        <p14:creationId xmlns:p14="http://schemas.microsoft.com/office/powerpoint/2010/main" val="12703082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C5F2545-4554-4A0E-B8ED-BDD707C15840}"/>
              </a:ext>
            </a:extLst>
          </p:cNvPr>
          <p:cNvSpPr>
            <a:spLocks noGrp="1"/>
          </p:cNvSpPr>
          <p:nvPr>
            <p:ph type="dt" sz="half" idx="10"/>
          </p:nvPr>
        </p:nvSpPr>
        <p:spPr/>
        <p:txBody>
          <a:bodyPr/>
          <a:lstStyle/>
          <a:p>
            <a:fld id="{4FD43FA0-BDB9-4DCB-8218-DD1EA99778FC}" type="datetimeFigureOut">
              <a:rPr lang="en-US" smtClean="0"/>
              <a:t>5/6/2023</a:t>
            </a:fld>
            <a:endParaRPr lang="en-US"/>
          </a:p>
        </p:txBody>
      </p:sp>
      <p:sp>
        <p:nvSpPr>
          <p:cNvPr id="3" name="Footer Placeholder 2">
            <a:extLst>
              <a:ext uri="{FF2B5EF4-FFF2-40B4-BE49-F238E27FC236}">
                <a16:creationId xmlns:a16="http://schemas.microsoft.com/office/drawing/2014/main" id="{9129BA9D-78BA-46F8-B949-2B1212DDDA3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E85672E1-7043-45E5-A7D3-3C218E1A20A1}"/>
              </a:ext>
            </a:extLst>
          </p:cNvPr>
          <p:cNvSpPr>
            <a:spLocks noGrp="1"/>
          </p:cNvSpPr>
          <p:nvPr>
            <p:ph type="sldNum" sz="quarter" idx="12"/>
          </p:nvPr>
        </p:nvSpPr>
        <p:spPr/>
        <p:txBody>
          <a:bodyPr/>
          <a:lstStyle/>
          <a:p>
            <a:fld id="{A3E49D1B-FC86-4068-B195-89F063A8F1F5}" type="slidenum">
              <a:rPr lang="en-US" smtClean="0"/>
              <a:t>‹#›</a:t>
            </a:fld>
            <a:endParaRPr lang="en-US"/>
          </a:p>
        </p:txBody>
      </p:sp>
    </p:spTree>
    <p:extLst>
      <p:ext uri="{BB962C8B-B14F-4D97-AF65-F5344CB8AC3E}">
        <p14:creationId xmlns:p14="http://schemas.microsoft.com/office/powerpoint/2010/main" val="37076241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5F1F41-BE5D-4718-847F-89114405628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CC106014-E412-43D6-BDEA-537E11A506B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59F1651-5FE0-43E1-AE4E-7B5D1147D78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390F1BE-D4D4-4180-BBF6-A2161CDFB709}"/>
              </a:ext>
            </a:extLst>
          </p:cNvPr>
          <p:cNvSpPr>
            <a:spLocks noGrp="1"/>
          </p:cNvSpPr>
          <p:nvPr>
            <p:ph type="dt" sz="half" idx="10"/>
          </p:nvPr>
        </p:nvSpPr>
        <p:spPr/>
        <p:txBody>
          <a:bodyPr/>
          <a:lstStyle/>
          <a:p>
            <a:fld id="{4FD43FA0-BDB9-4DCB-8218-DD1EA99778FC}" type="datetimeFigureOut">
              <a:rPr lang="en-US" smtClean="0"/>
              <a:t>5/6/2023</a:t>
            </a:fld>
            <a:endParaRPr lang="en-US"/>
          </a:p>
        </p:txBody>
      </p:sp>
      <p:sp>
        <p:nvSpPr>
          <p:cNvPr id="6" name="Footer Placeholder 5">
            <a:extLst>
              <a:ext uri="{FF2B5EF4-FFF2-40B4-BE49-F238E27FC236}">
                <a16:creationId xmlns:a16="http://schemas.microsoft.com/office/drawing/2014/main" id="{DFACF282-A979-42C7-A908-0AF8CF8F641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538BC50-4478-4FC6-9EA9-E445D77BA616}"/>
              </a:ext>
            </a:extLst>
          </p:cNvPr>
          <p:cNvSpPr>
            <a:spLocks noGrp="1"/>
          </p:cNvSpPr>
          <p:nvPr>
            <p:ph type="sldNum" sz="quarter" idx="12"/>
          </p:nvPr>
        </p:nvSpPr>
        <p:spPr/>
        <p:txBody>
          <a:bodyPr/>
          <a:lstStyle/>
          <a:p>
            <a:fld id="{A3E49D1B-FC86-4068-B195-89F063A8F1F5}" type="slidenum">
              <a:rPr lang="en-US" smtClean="0"/>
              <a:t>‹#›</a:t>
            </a:fld>
            <a:endParaRPr lang="en-US"/>
          </a:p>
        </p:txBody>
      </p:sp>
    </p:spTree>
    <p:extLst>
      <p:ext uri="{BB962C8B-B14F-4D97-AF65-F5344CB8AC3E}">
        <p14:creationId xmlns:p14="http://schemas.microsoft.com/office/powerpoint/2010/main" val="32065460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3135C6-1313-47A5-BF3F-5C4E3E463DC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C5070A8-275D-472B-8D46-319955FC43D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ED5E156-5A0A-445F-B2AD-61E6FF030B9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2197C3F-BB23-40CA-B247-684D4E9CF743}"/>
              </a:ext>
            </a:extLst>
          </p:cNvPr>
          <p:cNvSpPr>
            <a:spLocks noGrp="1"/>
          </p:cNvSpPr>
          <p:nvPr>
            <p:ph type="dt" sz="half" idx="10"/>
          </p:nvPr>
        </p:nvSpPr>
        <p:spPr/>
        <p:txBody>
          <a:bodyPr/>
          <a:lstStyle/>
          <a:p>
            <a:fld id="{4FD43FA0-BDB9-4DCB-8218-DD1EA99778FC}" type="datetimeFigureOut">
              <a:rPr lang="en-US" smtClean="0"/>
              <a:t>5/6/2023</a:t>
            </a:fld>
            <a:endParaRPr lang="en-US"/>
          </a:p>
        </p:txBody>
      </p:sp>
      <p:sp>
        <p:nvSpPr>
          <p:cNvPr id="6" name="Footer Placeholder 5">
            <a:extLst>
              <a:ext uri="{FF2B5EF4-FFF2-40B4-BE49-F238E27FC236}">
                <a16:creationId xmlns:a16="http://schemas.microsoft.com/office/drawing/2014/main" id="{6865F0C6-3E45-47DA-8628-17B40C81042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9074FEF-1E27-4CBA-8086-77FA23E863B9}"/>
              </a:ext>
            </a:extLst>
          </p:cNvPr>
          <p:cNvSpPr>
            <a:spLocks noGrp="1"/>
          </p:cNvSpPr>
          <p:nvPr>
            <p:ph type="sldNum" sz="quarter" idx="12"/>
          </p:nvPr>
        </p:nvSpPr>
        <p:spPr/>
        <p:txBody>
          <a:bodyPr/>
          <a:lstStyle/>
          <a:p>
            <a:fld id="{A3E49D1B-FC86-4068-B195-89F063A8F1F5}" type="slidenum">
              <a:rPr lang="en-US" smtClean="0"/>
              <a:t>‹#›</a:t>
            </a:fld>
            <a:endParaRPr lang="en-US"/>
          </a:p>
        </p:txBody>
      </p:sp>
    </p:spTree>
    <p:extLst>
      <p:ext uri="{BB962C8B-B14F-4D97-AF65-F5344CB8AC3E}">
        <p14:creationId xmlns:p14="http://schemas.microsoft.com/office/powerpoint/2010/main" val="33648097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FBC6199-CD2D-4C42-BF50-F45C1ADD996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7E40C059-5BF0-450D-BEBA-D98C5440634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95E0F95-E229-4F98-85A9-FDF011D1ED5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FD43FA0-BDB9-4DCB-8218-DD1EA99778FC}" type="datetimeFigureOut">
              <a:rPr lang="en-US" smtClean="0"/>
              <a:t>5/6/2023</a:t>
            </a:fld>
            <a:endParaRPr lang="en-US"/>
          </a:p>
        </p:txBody>
      </p:sp>
      <p:sp>
        <p:nvSpPr>
          <p:cNvPr id="5" name="Footer Placeholder 4">
            <a:extLst>
              <a:ext uri="{FF2B5EF4-FFF2-40B4-BE49-F238E27FC236}">
                <a16:creationId xmlns:a16="http://schemas.microsoft.com/office/drawing/2014/main" id="{5DB340CE-71F0-41F2-B57D-8DC78831B05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6C296565-FC65-4931-8D1E-569FDF7AA44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3E49D1B-FC86-4068-B195-89F063A8F1F5}" type="slidenum">
              <a:rPr lang="en-US" smtClean="0"/>
              <a:t>‹#›</a:t>
            </a:fld>
            <a:endParaRPr lang="en-US"/>
          </a:p>
        </p:txBody>
      </p:sp>
    </p:spTree>
    <p:extLst>
      <p:ext uri="{BB962C8B-B14F-4D97-AF65-F5344CB8AC3E}">
        <p14:creationId xmlns:p14="http://schemas.microsoft.com/office/powerpoint/2010/main" val="280384206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3.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emf"/><Relationship Id="rId1"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hyperlink" Target="http://www.journaloforalmicrobiology.net/index.php/jom/article/viewFile/5771/6963/16587"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8.emf"/><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emf"/><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28.xml.rels><?xml version="1.0" encoding="UTF-8" standalone="yes"?>
<Relationships xmlns="http://schemas.openxmlformats.org/package/2006/relationships"><Relationship Id="rId8" Type="http://schemas.openxmlformats.org/officeDocument/2006/relationships/image" Target="../media/image18.png"/><Relationship Id="rId13" Type="http://schemas.openxmlformats.org/officeDocument/2006/relationships/customXml" Target="../ink/ink6.xml"/><Relationship Id="rId3" Type="http://schemas.openxmlformats.org/officeDocument/2006/relationships/customXml" Target="../ink/ink1.xml"/><Relationship Id="rId7" Type="http://schemas.openxmlformats.org/officeDocument/2006/relationships/customXml" Target="../ink/ink3.xml"/><Relationship Id="rId12" Type="http://schemas.openxmlformats.org/officeDocument/2006/relationships/image" Target="../media/image16.png"/><Relationship Id="rId2" Type="http://schemas.openxmlformats.org/officeDocument/2006/relationships/image" Target="../media/image15.jpg"/><Relationship Id="rId16" Type="http://schemas.openxmlformats.org/officeDocument/2006/relationships/image" Target="../media/image180.png"/><Relationship Id="rId1" Type="http://schemas.openxmlformats.org/officeDocument/2006/relationships/slideLayout" Target="../slideLayouts/slideLayout7.xml"/><Relationship Id="rId6" Type="http://schemas.openxmlformats.org/officeDocument/2006/relationships/image" Target="../media/image17.png"/><Relationship Id="rId11" Type="http://schemas.openxmlformats.org/officeDocument/2006/relationships/customXml" Target="../ink/ink5.xml"/><Relationship Id="rId5" Type="http://schemas.openxmlformats.org/officeDocument/2006/relationships/customXml" Target="../ink/ink2.xml"/><Relationship Id="rId15" Type="http://schemas.openxmlformats.org/officeDocument/2006/relationships/customXml" Target="../ink/ink7.xml"/><Relationship Id="rId10" Type="http://schemas.openxmlformats.org/officeDocument/2006/relationships/image" Target="../media/image150.png"/><Relationship Id="rId4" Type="http://schemas.openxmlformats.org/officeDocument/2006/relationships/image" Target="../media/image120.png"/><Relationship Id="rId9" Type="http://schemas.openxmlformats.org/officeDocument/2006/relationships/customXml" Target="../ink/ink4.xml"/><Relationship Id="rId14" Type="http://schemas.openxmlformats.org/officeDocument/2006/relationships/image" Target="../media/image170.png"/></Relationships>
</file>

<file path=ppt/slides/_rels/slide2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4.jpeg"/><Relationship Id="rId7" Type="http://schemas.openxmlformats.org/officeDocument/2006/relationships/image" Target="../media/image28.png"/><Relationship Id="rId2" Type="http://schemas.openxmlformats.org/officeDocument/2006/relationships/image" Target="../media/image23.jpeg"/><Relationship Id="rId1" Type="http://schemas.openxmlformats.org/officeDocument/2006/relationships/slideLayout" Target="../slideLayouts/slideLayout2.xml"/><Relationship Id="rId6" Type="http://schemas.openxmlformats.org/officeDocument/2006/relationships/image" Target="../media/image27.jfif"/><Relationship Id="rId5" Type="http://schemas.openxmlformats.org/officeDocument/2006/relationships/image" Target="../media/image26.jpg"/><Relationship Id="rId4" Type="http://schemas.openxmlformats.org/officeDocument/2006/relationships/image" Target="../media/image25.png"/></Relationships>
</file>

<file path=ppt/slides/_rels/slide3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41.jfif"/><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44.jfif"/><Relationship Id="rId2" Type="http://schemas.openxmlformats.org/officeDocument/2006/relationships/image" Target="../media/image43.jpeg"/><Relationship Id="rId1" Type="http://schemas.openxmlformats.org/officeDocument/2006/relationships/slideLayout" Target="../slideLayouts/slideLayout5.xml"/><Relationship Id="rId4" Type="http://schemas.openxmlformats.org/officeDocument/2006/relationships/image" Target="../media/image45.jfif"/></Relationships>
</file>

<file path=ppt/slides/_rels/slide45.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image" Target="../media/image50.jp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image" Target="../media/image52.png"/><Relationship Id="rId1" Type="http://schemas.openxmlformats.org/officeDocument/2006/relationships/slideLayout" Target="../slideLayouts/slideLayout7.xml"/><Relationship Id="rId4" Type="http://schemas.openxmlformats.org/officeDocument/2006/relationships/image" Target="../media/image54.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jpeg"/><Relationship Id="rId1" Type="http://schemas.openxmlformats.org/officeDocument/2006/relationships/slideLayout" Target="../slideLayouts/slideLayout2.xml"/><Relationship Id="rId4" Type="http://schemas.openxmlformats.org/officeDocument/2006/relationships/image" Target="../media/image57.png"/></Relationships>
</file>

<file path=ppt/slides/_rels/slide52.xml.rels><?xml version="1.0" encoding="UTF-8" standalone="yes"?>
<Relationships xmlns="http://schemas.openxmlformats.org/package/2006/relationships"><Relationship Id="rId2" Type="http://schemas.openxmlformats.org/officeDocument/2006/relationships/image" Target="../media/image58.jp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59.gif"/><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61.JP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63.jp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66.jpg"/><Relationship Id="rId2" Type="http://schemas.openxmlformats.org/officeDocument/2006/relationships/image" Target="../media/image65.jp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68.jpg"/><Relationship Id="rId2" Type="http://schemas.openxmlformats.org/officeDocument/2006/relationships/image" Target="../media/image67.jp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wmf"/><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image" Target="../media/image71.jp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image" Target="../media/image72.jp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jpg"/><Relationship Id="rId1" Type="http://schemas.openxmlformats.org/officeDocument/2006/relationships/slideLayout" Target="../slideLayouts/slideLayout7.xml"/><Relationship Id="rId4" Type="http://schemas.openxmlformats.org/officeDocument/2006/relationships/image" Target="../media/image76.jpg"/></Relationships>
</file>

<file path=ppt/slides/_rels/slide64.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7.jp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jp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1.jpeg"/><Relationship Id="rId1" Type="http://schemas.openxmlformats.org/officeDocument/2006/relationships/slideLayout" Target="../slideLayouts/slideLayout2.xml"/><Relationship Id="rId4" Type="http://schemas.openxmlformats.org/officeDocument/2006/relationships/image" Target="../media/image83.jpeg"/></Relationships>
</file>

<file path=ppt/slides/_rels/slide67.xml.rels><?xml version="1.0" encoding="UTF-8" standalone="yes"?>
<Relationships xmlns="http://schemas.openxmlformats.org/package/2006/relationships"><Relationship Id="rId3" Type="http://schemas.openxmlformats.org/officeDocument/2006/relationships/image" Target="../media/image85.jpg"/><Relationship Id="rId2" Type="http://schemas.openxmlformats.org/officeDocument/2006/relationships/image" Target="../media/image84.jpg"/><Relationship Id="rId1" Type="http://schemas.openxmlformats.org/officeDocument/2006/relationships/slideLayout" Target="../slideLayouts/slideLayout2.xml"/><Relationship Id="rId4" Type="http://schemas.openxmlformats.org/officeDocument/2006/relationships/image" Target="../media/image86.jpg"/></Relationships>
</file>

<file path=ppt/slides/_rels/slide68.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87.jp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89.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image" Target="../media/image91.jpeg"/><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image" Target="../media/image93.jpeg"/><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865C82A-E7AC-474D-9E44-CD5204501B51}"/>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239140" y="312783"/>
            <a:ext cx="4544772" cy="6059695"/>
          </a:xfrm>
          <a:prstGeom prst="rect">
            <a:avLst/>
          </a:prstGeom>
          <a:noFill/>
          <a:ln>
            <a:noFill/>
          </a:ln>
        </p:spPr>
      </p:pic>
      <p:sp>
        <p:nvSpPr>
          <p:cNvPr id="3" name="Rectangle 2"/>
          <p:cNvSpPr/>
          <p:nvPr/>
        </p:nvSpPr>
        <p:spPr>
          <a:xfrm>
            <a:off x="7046444" y="1001652"/>
            <a:ext cx="4423006" cy="410882"/>
          </a:xfrm>
          <a:prstGeom prst="rect">
            <a:avLst/>
          </a:prstGeom>
        </p:spPr>
        <p:txBody>
          <a:bodyPr wrap="none">
            <a:spAutoFit/>
          </a:bodyPr>
          <a:lstStyle/>
          <a:p>
            <a:pPr algn="just" rtl="1">
              <a:lnSpc>
                <a:spcPct val="115000"/>
              </a:lnSpc>
              <a:spcAft>
                <a:spcPts val="1000"/>
              </a:spcAft>
            </a:pPr>
            <a:r>
              <a:rPr lang="ar-SA" b="1" dirty="0">
                <a:solidFill>
                  <a:srgbClr val="FF0000"/>
                </a:solidFill>
                <a:latin typeface="Calibri" panose="020F0502020204030204" pitchFamily="34" charset="0"/>
                <a:ea typeface="Calibri" panose="020F0502020204030204" pitchFamily="34" charset="0"/>
                <a:cs typeface="B Nazanin" panose="00000400000000000000" pitchFamily="2" charset="-78"/>
              </a:rPr>
              <a:t>جمع آوری و انتقال نمونه</a:t>
            </a:r>
            <a:r>
              <a:rPr lang="fa-IR" b="1" dirty="0">
                <a:solidFill>
                  <a:srgbClr val="FF0000"/>
                </a:solidFill>
                <a:latin typeface="Calibri" panose="020F0502020204030204" pitchFamily="34" charset="0"/>
                <a:ea typeface="Calibri" panose="020F0502020204030204" pitchFamily="34" charset="0"/>
                <a:cs typeface="B Nazanin" panose="00000400000000000000" pitchFamily="2" charset="-78"/>
              </a:rPr>
              <a:t> برای آزمایشات قارچ شناسی</a:t>
            </a:r>
            <a:endParaRPr lang="en-US" sz="1400" dirty="0">
              <a:latin typeface="Calibri" panose="020F0502020204030204" pitchFamily="34" charset="0"/>
              <a:ea typeface="Calibri" panose="020F0502020204030204" pitchFamily="34" charset="0"/>
              <a:cs typeface="Arial" panose="020B0604020202020204" pitchFamily="34" charset="0"/>
            </a:endParaRPr>
          </a:p>
        </p:txBody>
      </p:sp>
      <p:sp>
        <p:nvSpPr>
          <p:cNvPr id="4" name="TextBox 3"/>
          <p:cNvSpPr txBox="1"/>
          <p:nvPr/>
        </p:nvSpPr>
        <p:spPr>
          <a:xfrm>
            <a:off x="8534031" y="2632104"/>
            <a:ext cx="1447832" cy="646331"/>
          </a:xfrm>
          <a:prstGeom prst="rect">
            <a:avLst/>
          </a:prstGeom>
          <a:noFill/>
        </p:spPr>
        <p:txBody>
          <a:bodyPr wrap="none" rtlCol="1">
            <a:spAutoFit/>
          </a:bodyPr>
          <a:lstStyle/>
          <a:p>
            <a:r>
              <a:rPr lang="fa-IR" dirty="0"/>
              <a:t>دکتر محمد قهری</a:t>
            </a:r>
          </a:p>
          <a:p>
            <a:endParaRPr lang="fa-IR"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30614" y="3342630"/>
            <a:ext cx="2466171" cy="3107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720067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75118" y="1305342"/>
            <a:ext cx="11075349" cy="3139321"/>
          </a:xfrm>
          <a:prstGeom prst="rect">
            <a:avLst/>
          </a:prstGeom>
        </p:spPr>
        <p:txBody>
          <a:bodyPr wrap="square">
            <a:spAutoFit/>
          </a:bodyPr>
          <a:lstStyle/>
          <a:p>
            <a:pPr algn="justLow" rtl="1">
              <a:lnSpc>
                <a:spcPct val="150000"/>
              </a:lnSpc>
            </a:pPr>
            <a:r>
              <a:rPr lang="fa-IR" dirty="0">
                <a:latin typeface="Times New Roman" panose="02020603050405020304" pitchFamily="18" charset="0"/>
                <a:ea typeface="Times New Roman" panose="02020603050405020304" pitchFamily="18" charset="0"/>
                <a:cs typeface="B Nazanin" panose="00000400000000000000" pitchFamily="2" charset="-78"/>
              </a:rPr>
              <a:t>برای جداسازی بهتر ارگانیسم باید نمونه را حداکثر در عرض مدت 9 ساعت پس از جمع آوری کشت نمود </a:t>
            </a:r>
            <a:r>
              <a:rPr lang="fa-IR" b="1" dirty="0">
                <a:latin typeface="Times New Roman" panose="02020603050405020304" pitchFamily="18" charset="0"/>
                <a:ea typeface="Times New Roman" panose="02020603050405020304" pitchFamily="18" charset="0"/>
                <a:cs typeface="B Nazanin" panose="00000400000000000000" pitchFamily="2" charset="-78"/>
              </a:rPr>
              <a:t>زیرا بقای </a:t>
            </a:r>
            <a:r>
              <a:rPr lang="fa-IR" b="1" i="1" dirty="0">
                <a:latin typeface="Times New Roman" panose="02020603050405020304" pitchFamily="18" charset="0"/>
                <a:ea typeface="Times New Roman" panose="02020603050405020304" pitchFamily="18" charset="0"/>
                <a:cs typeface="B Nazanin" panose="00000400000000000000" pitchFamily="2" charset="-78"/>
              </a:rPr>
              <a:t>کاندیدا گلابراتا </a:t>
            </a:r>
            <a:r>
              <a:rPr lang="fa-IR" b="1" dirty="0">
                <a:latin typeface="Times New Roman" panose="02020603050405020304" pitchFamily="18" charset="0"/>
                <a:ea typeface="Times New Roman" panose="02020603050405020304" pitchFamily="18" charset="0"/>
                <a:cs typeface="B Nazanin" panose="00000400000000000000" pitchFamily="2" charset="-78"/>
              </a:rPr>
              <a:t>در اثر انکوباسیون لوله های جدا کننده در 25 درجه دچار مخاطره خواهد شد.</a:t>
            </a:r>
          </a:p>
          <a:p>
            <a:pPr algn="justLow" rtl="1"/>
            <a:endParaRPr lang="fa-IR" b="1" dirty="0">
              <a:latin typeface="Times New Roman" panose="02020603050405020304" pitchFamily="18" charset="0"/>
              <a:ea typeface="Times New Roman" panose="02020603050405020304" pitchFamily="18" charset="0"/>
              <a:cs typeface="B Nazanin" panose="00000400000000000000" pitchFamily="2" charset="-78"/>
            </a:endParaRPr>
          </a:p>
          <a:p>
            <a:pPr algn="justLow" rtl="1"/>
            <a:r>
              <a:rPr lang="fa-IR" dirty="0">
                <a:latin typeface="Times New Roman" panose="02020603050405020304" pitchFamily="18" charset="0"/>
                <a:ea typeface="Times New Roman" panose="02020603050405020304" pitchFamily="18" charset="0"/>
                <a:cs typeface="B Nazanin" panose="00000400000000000000" pitchFamily="2" charset="-78"/>
              </a:rPr>
              <a:t> ته نشین حاصل از سانتریفوژ بر روی محیط سابورو+ آنتی بیوتیک کشت داده می شود.</a:t>
            </a:r>
          </a:p>
          <a:p>
            <a:pPr algn="justLow" rtl="1"/>
            <a:endParaRPr lang="en-US" dirty="0">
              <a:latin typeface="Times New Roman" panose="02020603050405020304" pitchFamily="18" charset="0"/>
              <a:ea typeface="Times New Roman" panose="02020603050405020304" pitchFamily="18" charset="0"/>
              <a:cs typeface="B Nazanin" panose="00000400000000000000" pitchFamily="2" charset="-78"/>
            </a:endParaRPr>
          </a:p>
          <a:p>
            <a:pPr algn="justLow" rtl="1"/>
            <a:r>
              <a:rPr lang="fa-IR" dirty="0">
                <a:latin typeface="Times New Roman" panose="02020603050405020304" pitchFamily="18" charset="0"/>
                <a:ea typeface="Times New Roman" panose="02020603050405020304" pitchFamily="18" charset="0"/>
                <a:cs typeface="B Nazanin" panose="00000400000000000000" pitchFamily="2" charset="-78"/>
              </a:rPr>
              <a:t>محیط های حاوی </a:t>
            </a:r>
            <a:r>
              <a:rPr lang="fa-IR" b="1" dirty="0">
                <a:latin typeface="Times New Roman" panose="02020603050405020304" pitchFamily="18" charset="0"/>
                <a:ea typeface="Times New Roman" panose="02020603050405020304" pitchFamily="18" charset="0"/>
                <a:cs typeface="B Nazanin" panose="00000400000000000000" pitchFamily="2" charset="-78"/>
              </a:rPr>
              <a:t>سیکلوهگزامید</a:t>
            </a:r>
            <a:r>
              <a:rPr lang="fa-IR" dirty="0">
                <a:latin typeface="Times New Roman" panose="02020603050405020304" pitchFamily="18" charset="0"/>
                <a:ea typeface="Times New Roman" panose="02020603050405020304" pitchFamily="18" charset="0"/>
                <a:cs typeface="B Nazanin" panose="00000400000000000000" pitchFamily="2" charset="-78"/>
              </a:rPr>
              <a:t> را بعلت جلوگیری از رشد برخی از گونه ها </a:t>
            </a:r>
            <a:r>
              <a:rPr lang="fa-IR" b="1" dirty="0">
                <a:latin typeface="Times New Roman" panose="02020603050405020304" pitchFamily="18" charset="0"/>
                <a:ea typeface="Times New Roman" panose="02020603050405020304" pitchFamily="18" charset="0"/>
                <a:cs typeface="B Nazanin" panose="00000400000000000000" pitchFamily="2" charset="-78"/>
              </a:rPr>
              <a:t>مانند</a:t>
            </a:r>
            <a:r>
              <a:rPr lang="fa-IR" b="1" i="1" dirty="0">
                <a:latin typeface="Times New Roman" panose="02020603050405020304" pitchFamily="18" charset="0"/>
                <a:ea typeface="Times New Roman" panose="02020603050405020304" pitchFamily="18" charset="0"/>
                <a:cs typeface="B Nazanin" panose="00000400000000000000" pitchFamily="2" charset="-78"/>
              </a:rPr>
              <a:t> کاندیدا کروزی</a:t>
            </a:r>
            <a:r>
              <a:rPr lang="fa-IR" b="1" dirty="0">
                <a:latin typeface="Times New Roman" panose="02020603050405020304" pitchFamily="18" charset="0"/>
                <a:ea typeface="Times New Roman" panose="02020603050405020304" pitchFamily="18" charset="0"/>
                <a:cs typeface="B Nazanin" panose="00000400000000000000" pitchFamily="2" charset="-78"/>
              </a:rPr>
              <a:t> و </a:t>
            </a:r>
            <a:r>
              <a:rPr lang="fa-IR" b="1" i="1" dirty="0">
                <a:latin typeface="Times New Roman" panose="02020603050405020304" pitchFamily="18" charset="0"/>
                <a:ea typeface="Times New Roman" panose="02020603050405020304" pitchFamily="18" charset="0"/>
                <a:cs typeface="B Nazanin" panose="00000400000000000000" pitchFamily="2" charset="-78"/>
              </a:rPr>
              <a:t>کاندیدا پاراپسیلوزیس </a:t>
            </a:r>
            <a:r>
              <a:rPr lang="fa-IR" dirty="0">
                <a:latin typeface="Times New Roman" panose="02020603050405020304" pitchFamily="18" charset="0"/>
                <a:ea typeface="Times New Roman" panose="02020603050405020304" pitchFamily="18" charset="0"/>
                <a:cs typeface="B Nazanin" panose="00000400000000000000" pitchFamily="2" charset="-78"/>
              </a:rPr>
              <a:t>نباید بکار برد. </a:t>
            </a:r>
          </a:p>
          <a:p>
            <a:pPr algn="justLow" rtl="1"/>
            <a:endParaRPr lang="en-US" dirty="0">
              <a:latin typeface="Times New Roman" panose="02020603050405020304" pitchFamily="18" charset="0"/>
              <a:ea typeface="Times New Roman" panose="02020603050405020304" pitchFamily="18" charset="0"/>
              <a:cs typeface="B Nazanin" panose="00000400000000000000" pitchFamily="2" charset="-78"/>
            </a:endParaRPr>
          </a:p>
          <a:p>
            <a:pPr algn="justLow" rtl="1"/>
            <a:r>
              <a:rPr lang="fa-IR" dirty="0">
                <a:latin typeface="Times New Roman" panose="02020603050405020304" pitchFamily="18" charset="0"/>
                <a:ea typeface="Times New Roman" panose="02020603050405020304" pitchFamily="18" charset="0"/>
                <a:cs typeface="B Nazanin" panose="00000400000000000000" pitchFamily="2" charset="-78"/>
              </a:rPr>
              <a:t>اگر کلنیهای مخمری بعد از 48 یا 72 ساعت ظاهر نشده باشند، پلیت ها را به مدت 2 الی 3 هفته دیگر نگهداری کنید.</a:t>
            </a:r>
          </a:p>
          <a:p>
            <a:pPr algn="justLow" rtl="1"/>
            <a:endParaRPr lang="en-US" dirty="0">
              <a:latin typeface="Times New Roman" panose="02020603050405020304" pitchFamily="18" charset="0"/>
              <a:ea typeface="Times New Roman" panose="02020603050405020304" pitchFamily="18" charset="0"/>
              <a:cs typeface="B Nazanin" panose="00000400000000000000" pitchFamily="2" charset="-78"/>
            </a:endParaRPr>
          </a:p>
          <a:p>
            <a:pPr algn="justLow" rtl="1"/>
            <a:r>
              <a:rPr lang="fa-IR" b="1" i="1" dirty="0">
                <a:latin typeface="Times New Roman" panose="02020603050405020304" pitchFamily="18" charset="0"/>
                <a:ea typeface="Times New Roman" panose="02020603050405020304" pitchFamily="18" charset="0"/>
                <a:cs typeface="B Nazanin" panose="00000400000000000000" pitchFamily="2" charset="-78"/>
              </a:rPr>
              <a:t>کاندیدا گیلرموندی </a:t>
            </a:r>
            <a:r>
              <a:rPr lang="fa-IR" b="1" dirty="0">
                <a:latin typeface="Times New Roman" panose="02020603050405020304" pitchFamily="18" charset="0"/>
                <a:ea typeface="Times New Roman" panose="02020603050405020304" pitchFamily="18" charset="0"/>
                <a:cs typeface="B Nazanin" panose="00000400000000000000" pitchFamily="2" charset="-78"/>
              </a:rPr>
              <a:t>و </a:t>
            </a:r>
            <a:r>
              <a:rPr lang="fa-IR" b="1" i="1" dirty="0">
                <a:latin typeface="Times New Roman" panose="02020603050405020304" pitchFamily="18" charset="0"/>
                <a:ea typeface="Times New Roman" panose="02020603050405020304" pitchFamily="18" charset="0"/>
                <a:cs typeface="B Nazanin" panose="00000400000000000000" pitchFamily="2" charset="-78"/>
              </a:rPr>
              <a:t>کاندیدا گلابراتا </a:t>
            </a:r>
            <a:r>
              <a:rPr lang="fa-IR" dirty="0">
                <a:latin typeface="Times New Roman" panose="02020603050405020304" pitchFamily="18" charset="0"/>
                <a:ea typeface="Times New Roman" panose="02020603050405020304" pitchFamily="18" charset="0"/>
                <a:cs typeface="B Nazanin" panose="00000400000000000000" pitchFamily="2" charset="-78"/>
              </a:rPr>
              <a:t> برای رشد به زمان انکوباسیون طولانی تری نیاز دارند.</a:t>
            </a:r>
            <a:endParaRPr lang="en-US" dirty="0">
              <a:latin typeface="Times New Roman" panose="02020603050405020304" pitchFamily="18" charset="0"/>
              <a:ea typeface="Times New Roman" panose="02020603050405020304" pitchFamily="18" charset="0"/>
              <a:cs typeface="B Nazanin" panose="00000400000000000000" pitchFamily="2" charset="-78"/>
            </a:endParaRPr>
          </a:p>
        </p:txBody>
      </p:sp>
    </p:spTree>
    <p:extLst>
      <p:ext uri="{BB962C8B-B14F-4D97-AF65-F5344CB8AC3E}">
        <p14:creationId xmlns:p14="http://schemas.microsoft.com/office/powerpoint/2010/main" val="30231750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5E7EEFF-171E-454A-AC67-28D39BE7A347}"/>
              </a:ext>
            </a:extLst>
          </p:cNvPr>
          <p:cNvSpPr txBox="1"/>
          <p:nvPr/>
        </p:nvSpPr>
        <p:spPr>
          <a:xfrm>
            <a:off x="444382" y="450040"/>
            <a:ext cx="11323177" cy="6011389"/>
          </a:xfrm>
          <a:prstGeom prst="rect">
            <a:avLst/>
          </a:prstGeom>
          <a:noFill/>
        </p:spPr>
        <p:txBody>
          <a:bodyPr wrap="square">
            <a:spAutoFit/>
          </a:bodyPr>
          <a:lstStyle/>
          <a:p>
            <a:pPr marL="0" marR="0" algn="just" rtl="1">
              <a:lnSpc>
                <a:spcPct val="115000"/>
              </a:lnSpc>
              <a:spcBef>
                <a:spcPts val="0"/>
              </a:spcBef>
              <a:spcAft>
                <a:spcPts val="1000"/>
              </a:spcAft>
            </a:pPr>
            <a:r>
              <a:rPr lang="fa-IR" sz="1800" b="1" dirty="0">
                <a:effectLst/>
                <a:latin typeface="Calibri" panose="020F0502020204030204" pitchFamily="34" charset="0"/>
                <a:ea typeface="Calibri" panose="020F0502020204030204" pitchFamily="34" charset="0"/>
                <a:cs typeface="B Nazanin" panose="00000400000000000000" pitchFamily="2" charset="-78"/>
              </a:rPr>
              <a:t>دستگاه تنفسی</a:t>
            </a:r>
            <a:endParaRPr lang="en-US" sz="140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lnSpc>
                <a:spcPct val="115000"/>
              </a:lnSpc>
              <a:spcBef>
                <a:spcPts val="0"/>
              </a:spcBef>
              <a:spcAft>
                <a:spcPts val="1000"/>
              </a:spcAft>
            </a:pPr>
            <a:r>
              <a:rPr lang="fa-IR" sz="1800" b="1" dirty="0">
                <a:effectLst/>
                <a:latin typeface="Calibri" panose="020F0502020204030204" pitchFamily="34" charset="0"/>
                <a:ea typeface="Calibri" panose="020F0502020204030204" pitchFamily="34" charset="0"/>
                <a:cs typeface="B Nazanin" panose="00000400000000000000" pitchFamily="2" charset="-78"/>
              </a:rPr>
              <a:t> مجاری فوقانی تنفسی</a:t>
            </a:r>
            <a:r>
              <a:rPr lang="fa-IR" sz="1800" dirty="0">
                <a:effectLst/>
                <a:latin typeface="Calibri" panose="020F0502020204030204" pitchFamily="34" charset="0"/>
                <a:ea typeface="Calibri" panose="020F0502020204030204" pitchFamily="34" charset="0"/>
                <a:cs typeface="B Nazanin" panose="00000400000000000000" pitchFamily="2" charset="-78"/>
              </a:rPr>
              <a:t>: نمونه های سینوس باید بوسیله ی آسپیراسیون اندوسکوپیک و یا بافت سینوس از طریق جراحی جمع آوری شود. </a:t>
            </a:r>
          </a:p>
          <a:p>
            <a:pPr marL="0" marR="0" algn="just" rtl="1">
              <a:lnSpc>
                <a:spcPct val="115000"/>
              </a:lnSpc>
              <a:spcBef>
                <a:spcPts val="0"/>
              </a:spcBef>
              <a:spcAft>
                <a:spcPts val="1000"/>
              </a:spcAft>
            </a:pPr>
            <a:r>
              <a:rPr lang="fa-IR" sz="1800" dirty="0">
                <a:effectLst/>
                <a:latin typeface="Calibri" panose="020F0502020204030204" pitchFamily="34" charset="0"/>
                <a:ea typeface="Calibri" panose="020F0502020204030204" pitchFamily="34" charset="0"/>
                <a:cs typeface="B Nazanin" panose="00000400000000000000" pitchFamily="2" charset="-78"/>
              </a:rPr>
              <a:t>کشت های بینی برای تشخیص عفونت سینوس مناسب نیستند.</a:t>
            </a:r>
          </a:p>
          <a:p>
            <a:pPr marL="0" marR="0" algn="just" rtl="1">
              <a:lnSpc>
                <a:spcPct val="115000"/>
              </a:lnSpc>
              <a:spcBef>
                <a:spcPts val="0"/>
              </a:spcBef>
              <a:spcAft>
                <a:spcPts val="1000"/>
              </a:spcAft>
            </a:pPr>
            <a:r>
              <a:rPr lang="fa-IR" dirty="0">
                <a:latin typeface="Calibri" panose="020F0502020204030204" pitchFamily="34" charset="0"/>
                <a:ea typeface="Calibri" panose="020F0502020204030204" pitchFamily="34" charset="0"/>
                <a:cs typeface="B Nazanin" panose="00000400000000000000" pitchFamily="2" charset="-78"/>
              </a:rPr>
              <a:t>(</a:t>
            </a:r>
            <a:r>
              <a:rPr lang="fa-IR" b="1" dirty="0">
                <a:latin typeface="Calibri" panose="020F0502020204030204" pitchFamily="34" charset="0"/>
                <a:ea typeface="Calibri" panose="020F0502020204030204" pitchFamily="34" charset="0"/>
                <a:cs typeface="B Nazanin" panose="00000400000000000000" pitchFamily="2" charset="-78"/>
              </a:rPr>
              <a:t>استثنا</a:t>
            </a:r>
            <a:r>
              <a:rPr lang="fa-IR" dirty="0">
                <a:latin typeface="Calibri" panose="020F0502020204030204" pitchFamily="34" charset="0"/>
                <a:ea typeface="Calibri" panose="020F0502020204030204" pitchFamily="34" charset="0"/>
                <a:cs typeface="B Nazanin" panose="00000400000000000000" pitchFamily="2" charset="-78"/>
              </a:rPr>
              <a:t>: تشخیص اولیه موکورمایکوز رینوسربرال)</a:t>
            </a:r>
            <a:endParaRPr lang="fa-IR" sz="1800" dirty="0">
              <a:effectLst/>
              <a:latin typeface="Calibri" panose="020F0502020204030204" pitchFamily="34" charset="0"/>
              <a:ea typeface="Calibri" panose="020F0502020204030204" pitchFamily="34" charset="0"/>
              <a:cs typeface="B Nazanin" panose="00000400000000000000" pitchFamily="2" charset="-78"/>
            </a:endParaRPr>
          </a:p>
          <a:p>
            <a:pPr marL="0" marR="0" algn="just" rtl="1">
              <a:lnSpc>
                <a:spcPct val="115000"/>
              </a:lnSpc>
              <a:spcBef>
                <a:spcPts val="0"/>
              </a:spcBef>
              <a:spcAft>
                <a:spcPts val="1000"/>
              </a:spcAft>
            </a:pPr>
            <a:endParaRPr lang="en-US" sz="140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lnSpc>
                <a:spcPct val="115000"/>
              </a:lnSpc>
              <a:spcBef>
                <a:spcPts val="0"/>
              </a:spcBef>
              <a:spcAft>
                <a:spcPts val="1000"/>
              </a:spcAft>
            </a:pPr>
            <a:r>
              <a:rPr lang="fa-IR" sz="1800" b="1" dirty="0">
                <a:effectLst/>
                <a:latin typeface="Calibri" panose="020F0502020204030204" pitchFamily="34" charset="0"/>
                <a:ea typeface="Calibri" panose="020F0502020204030204" pitchFamily="34" charset="0"/>
                <a:cs typeface="B Nazanin" panose="00000400000000000000" pitchFamily="2" charset="-78"/>
              </a:rPr>
              <a:t> نمونه های بینی، نازوفارنکس و رینوسربرال</a:t>
            </a:r>
            <a:endParaRPr lang="en-US" sz="140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lnSpc>
                <a:spcPct val="115000"/>
              </a:lnSpc>
              <a:spcBef>
                <a:spcPts val="0"/>
              </a:spcBef>
              <a:spcAft>
                <a:spcPts val="1000"/>
              </a:spcAft>
            </a:pPr>
            <a:r>
              <a:rPr lang="fa-IR" sz="1800" dirty="0">
                <a:effectLst/>
                <a:latin typeface="Calibri" panose="020F0502020204030204" pitchFamily="34" charset="0"/>
                <a:ea typeface="Calibri" panose="020F0502020204030204" pitchFamily="34" charset="0"/>
                <a:cs typeface="B Nazanin" panose="00000400000000000000" pitchFamily="2" charset="-78"/>
              </a:rPr>
              <a:t>لزیون ها یا زخم های مجاری بینی نیاز به نمونه برداری از حاشیه ی در حال پیشرفت ضایعات دارد. برای نگهداشتن بافت به حالت مرطوب بافت را در ظرف استریل حاوی مقدار کمی سالین استریل فاقد مواد محافظ قرار دهید.</a:t>
            </a:r>
            <a:endParaRPr lang="en-US" sz="140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lnSpc>
                <a:spcPct val="115000"/>
              </a:lnSpc>
              <a:spcBef>
                <a:spcPts val="0"/>
              </a:spcBef>
              <a:spcAft>
                <a:spcPts val="1000"/>
              </a:spcAft>
            </a:pPr>
            <a:r>
              <a:rPr lang="fa-IR" sz="1800" dirty="0">
                <a:effectLst/>
                <a:latin typeface="Calibri" panose="020F0502020204030204" pitchFamily="34" charset="0"/>
                <a:ea typeface="Calibri" panose="020F0502020204030204" pitchFamily="34" charset="0"/>
                <a:cs typeface="B Nazanin" panose="00000400000000000000" pitchFamily="2" charset="-78"/>
              </a:rPr>
              <a:t>اگر به یکی از قارچهای موکوراسئوس مشکوک هستید بافت را نباید (با کمک تیشو گریندر) هموژنیزه کنید، بلکه بوسیله ی اسکالپل خرد نمائید. این بدان علت است که کپکهای موکوراسئوس دارای دیواره ی عرضی اندکی هستند که بتوانند سیتوپلاسم خود را بصورت کوپه کوپه ای نگهداری نمایند و بنابراین اغلب در اثر شکستن هیف ها زنده نمی مانند.</a:t>
            </a:r>
          </a:p>
          <a:p>
            <a:pPr marL="0" marR="0" algn="just" rtl="1">
              <a:lnSpc>
                <a:spcPct val="115000"/>
              </a:lnSpc>
              <a:spcBef>
                <a:spcPts val="0"/>
              </a:spcBef>
              <a:spcAft>
                <a:spcPts val="1000"/>
              </a:spcAft>
            </a:pPr>
            <a:endParaRPr lang="en-US" sz="140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lnSpc>
                <a:spcPct val="115000"/>
              </a:lnSpc>
              <a:spcBef>
                <a:spcPts val="0"/>
              </a:spcBef>
              <a:spcAft>
                <a:spcPts val="1000"/>
              </a:spcAft>
            </a:pPr>
            <a:r>
              <a:rPr lang="fa-IR" sz="1800" dirty="0">
                <a:effectLst/>
                <a:latin typeface="Calibri" panose="020F0502020204030204" pitchFamily="34" charset="0"/>
                <a:ea typeface="Calibri" panose="020F0502020204030204" pitchFamily="34" charset="0"/>
                <a:cs typeface="B Nazanin" panose="00000400000000000000" pitchFamily="2" charset="-78"/>
              </a:rPr>
              <a:t> </a:t>
            </a:r>
            <a:r>
              <a:rPr lang="fa-IR" sz="1800" b="1" dirty="0">
                <a:effectLst/>
                <a:latin typeface="Calibri" panose="020F0502020204030204" pitchFamily="34" charset="0"/>
                <a:ea typeface="Calibri" panose="020F0502020204030204" pitchFamily="34" charset="0"/>
                <a:cs typeface="B Nazanin" panose="00000400000000000000" pitchFamily="2" charset="-78"/>
              </a:rPr>
              <a:t> نمونه های دهانی</a:t>
            </a:r>
            <a:endParaRPr lang="en-US" sz="140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lnSpc>
                <a:spcPct val="115000"/>
              </a:lnSpc>
              <a:spcBef>
                <a:spcPts val="0"/>
              </a:spcBef>
              <a:spcAft>
                <a:spcPts val="1000"/>
              </a:spcAft>
            </a:pPr>
            <a:r>
              <a:rPr lang="fa-IR" sz="1800" dirty="0">
                <a:effectLst/>
                <a:latin typeface="Calibri" panose="020F0502020204030204" pitchFamily="34" charset="0"/>
                <a:ea typeface="Calibri" panose="020F0502020204030204" pitchFamily="34" charset="0"/>
                <a:cs typeface="B Nazanin" panose="00000400000000000000" pitchFamily="2" charset="-78"/>
              </a:rPr>
              <a:t>لزیونها یا اسکارهای دهانی باید بیوپسی شوند و همانند یک بافت با آنها برخورد شود. در صورت مطرح شدن کاندیدیازیس نمونه برداری با کمک یک سواب استریل و  یا روش شستشو با سالین مورد استفاده قرار می گیرد. سالین برای شستشوی دهان بکار رفته و سپس به داخل یک ظرف استریل برگردانده می شود.</a:t>
            </a:r>
            <a:endParaRPr lang="en-US" sz="14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1475994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86681F3-864A-441F-B554-3EB018DAAE6D}"/>
              </a:ext>
            </a:extLst>
          </p:cNvPr>
          <p:cNvSpPr txBox="1"/>
          <p:nvPr/>
        </p:nvSpPr>
        <p:spPr>
          <a:xfrm>
            <a:off x="376015" y="417286"/>
            <a:ext cx="11451364" cy="3856953"/>
          </a:xfrm>
          <a:prstGeom prst="rect">
            <a:avLst/>
          </a:prstGeom>
          <a:noFill/>
        </p:spPr>
        <p:txBody>
          <a:bodyPr wrap="square">
            <a:spAutoFit/>
          </a:bodyPr>
          <a:lstStyle/>
          <a:p>
            <a:pPr marL="0" marR="0" algn="just" rtl="1">
              <a:lnSpc>
                <a:spcPct val="115000"/>
              </a:lnSpc>
              <a:spcBef>
                <a:spcPts val="0"/>
              </a:spcBef>
              <a:spcAft>
                <a:spcPts val="1000"/>
              </a:spcAft>
            </a:pPr>
            <a:r>
              <a:rPr lang="fa-IR" sz="1800" b="1" dirty="0">
                <a:effectLst/>
                <a:latin typeface="Calibri" panose="020F0502020204030204" pitchFamily="34" charset="0"/>
                <a:ea typeface="Calibri" panose="020F0502020204030204" pitchFamily="34" charset="0"/>
                <a:cs typeface="B Nazanin" panose="00000400000000000000" pitchFamily="2" charset="-78"/>
              </a:rPr>
              <a:t>مجاری تحتانی تنفسی</a:t>
            </a:r>
            <a:endParaRPr lang="en-US" sz="140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lnSpc>
                <a:spcPct val="115000"/>
              </a:lnSpc>
              <a:spcBef>
                <a:spcPts val="0"/>
              </a:spcBef>
              <a:spcAft>
                <a:spcPts val="1000"/>
              </a:spcAft>
            </a:pPr>
            <a:r>
              <a:rPr lang="fa-IR" sz="1800" dirty="0">
                <a:effectLst/>
                <a:latin typeface="Calibri" panose="020F0502020204030204" pitchFamily="34" charset="0"/>
                <a:ea typeface="Calibri" panose="020F0502020204030204" pitchFamily="34" charset="0"/>
                <a:cs typeface="B Nazanin" panose="00000400000000000000" pitchFamily="2" charset="-78"/>
              </a:rPr>
              <a:t>شستشوی برونشیال که از طریق برونکوسکوپی بدست آمده در یک ظرف استریل ریخته  شود.</a:t>
            </a:r>
            <a:endParaRPr lang="en-US" sz="140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lnSpc>
                <a:spcPct val="115000"/>
              </a:lnSpc>
              <a:spcBef>
                <a:spcPts val="0"/>
              </a:spcBef>
              <a:spcAft>
                <a:spcPts val="1000"/>
              </a:spcAft>
            </a:pPr>
            <a:r>
              <a:rPr lang="fa-IR" sz="1800" dirty="0">
                <a:effectLst/>
                <a:latin typeface="Calibri" panose="020F0502020204030204" pitchFamily="34" charset="0"/>
                <a:ea typeface="Calibri" panose="020F0502020204030204" pitchFamily="34" charset="0"/>
                <a:cs typeface="B Nazanin" panose="00000400000000000000" pitchFamily="2" charset="-78"/>
              </a:rPr>
              <a:t>برای تمیز کردن یا سایش برونش ها برس را در یک ظرف محتوی یک میلی لیتر سالین استریل بدون مواد محافظ قرار دهید.</a:t>
            </a:r>
            <a:endParaRPr lang="en-US" sz="140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lnSpc>
                <a:spcPct val="115000"/>
              </a:lnSpc>
              <a:spcBef>
                <a:spcPts val="0"/>
              </a:spcBef>
              <a:spcAft>
                <a:spcPts val="1000"/>
              </a:spcAft>
            </a:pPr>
            <a:r>
              <a:rPr lang="fa-IR" sz="1800" dirty="0">
                <a:effectLst/>
                <a:latin typeface="Calibri" panose="020F0502020204030204" pitchFamily="34" charset="0"/>
                <a:ea typeface="Calibri" panose="020F0502020204030204" pitchFamily="34" charset="0"/>
                <a:cs typeface="B Nazanin" panose="00000400000000000000" pitchFamily="2" charset="-78"/>
              </a:rPr>
              <a:t>5 تا 10 میلی لیتر از مایع لاواژ برونکوآلوئلار در یک ظرف استریل تهیه شود.</a:t>
            </a:r>
            <a:endParaRPr lang="en-US" sz="140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lnSpc>
                <a:spcPct val="115000"/>
              </a:lnSpc>
              <a:spcBef>
                <a:spcPts val="0"/>
              </a:spcBef>
              <a:spcAft>
                <a:spcPts val="1000"/>
              </a:spcAft>
            </a:pPr>
            <a:r>
              <a:rPr lang="fa-IR" sz="1800" dirty="0">
                <a:effectLst/>
                <a:latin typeface="Calibri" panose="020F0502020204030204" pitchFamily="34" charset="0"/>
                <a:ea typeface="Calibri" panose="020F0502020204030204" pitchFamily="34" charset="0"/>
                <a:cs typeface="B Nazanin" panose="00000400000000000000" pitchFamily="2" charset="-78"/>
              </a:rPr>
              <a:t>بیوپسی ترانس برونشیال ریه باید در یک ظرف محتوی یک میلی لیتر سالین استریل بدون مواد محافظ قرار گیرد.</a:t>
            </a:r>
            <a:endParaRPr lang="en-US" sz="140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lnSpc>
                <a:spcPct val="115000"/>
              </a:lnSpc>
              <a:spcBef>
                <a:spcPts val="0"/>
              </a:spcBef>
              <a:spcAft>
                <a:spcPts val="1000"/>
              </a:spcAft>
            </a:pPr>
            <a:r>
              <a:rPr lang="fa-IR" sz="1800" dirty="0">
                <a:effectLst/>
                <a:latin typeface="Calibri" panose="020F0502020204030204" pitchFamily="34" charset="0"/>
                <a:ea typeface="Calibri" panose="020F0502020204030204" pitchFamily="34" charset="0"/>
                <a:cs typeface="B Nazanin" panose="00000400000000000000" pitchFamily="2" charset="-78"/>
              </a:rPr>
              <a:t>نمونه های خلط قابل قبول هستند. بعد از آنکه بیمار دهانش را خوب شستشو داد با یک سرفه ی عمیق در ابتدای صبح نمونه ی خلط را جمع آوری می کند. اگر یک نمونه ی خلط قابل فراهم نباشد نمونه ی خلط القاء شده مناسب است.</a:t>
            </a:r>
            <a:endParaRPr lang="en-US" sz="140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lnSpc>
                <a:spcPct val="115000"/>
              </a:lnSpc>
              <a:spcBef>
                <a:spcPts val="0"/>
              </a:spcBef>
              <a:spcAft>
                <a:spcPts val="1000"/>
              </a:spcAft>
            </a:pPr>
            <a:r>
              <a:rPr lang="fa-IR" sz="1800" dirty="0">
                <a:effectLst/>
                <a:latin typeface="Calibri" panose="020F0502020204030204" pitchFamily="34" charset="0"/>
                <a:ea typeface="Calibri" panose="020F0502020204030204" pitchFamily="34" charset="0"/>
                <a:cs typeface="B Nazanin" panose="00000400000000000000" pitchFamily="2" charset="-78"/>
              </a:rPr>
              <a:t>اگر نمونه برای کشت های قارچی و مایکوباکتریال جمع آوری شده باشد، کشت قارچی قبل از آلودگی زدائی و هضم برای مایکوباکتری ها باید انجام شود.</a:t>
            </a:r>
            <a:endParaRPr lang="en-US" sz="140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lnSpc>
                <a:spcPct val="115000"/>
              </a:lnSpc>
              <a:spcBef>
                <a:spcPts val="0"/>
              </a:spcBef>
              <a:spcAft>
                <a:spcPts val="1000"/>
              </a:spcAft>
            </a:pPr>
            <a:r>
              <a:rPr lang="fa-IR" sz="1800" dirty="0">
                <a:effectLst/>
                <a:latin typeface="Calibri" panose="020F0502020204030204" pitchFamily="34" charset="0"/>
                <a:ea typeface="Calibri" panose="020F0502020204030204" pitchFamily="34" charset="0"/>
                <a:cs typeface="B Nazanin" panose="00000400000000000000" pitchFamily="2" charset="-78"/>
              </a:rPr>
              <a:t>قرار دادن نمونه های مجاری تحتانی تنفسی در یخچال می تواند در موارد خاصی به جهت کاهش تکثیر باکتریهای کومنسال مطلوب باشد. </a:t>
            </a:r>
            <a:endParaRPr lang="en-US" sz="14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1312113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0F0819F-9031-45C2-B61A-3F574186CE25}"/>
              </a:ext>
            </a:extLst>
          </p:cNvPr>
          <p:cNvSpPr txBox="1"/>
          <p:nvPr/>
        </p:nvSpPr>
        <p:spPr>
          <a:xfrm>
            <a:off x="239282" y="683751"/>
            <a:ext cx="11519731" cy="5148589"/>
          </a:xfrm>
          <a:prstGeom prst="rect">
            <a:avLst/>
          </a:prstGeom>
          <a:noFill/>
        </p:spPr>
        <p:txBody>
          <a:bodyPr wrap="square">
            <a:spAutoFit/>
          </a:bodyPr>
          <a:lstStyle/>
          <a:p>
            <a:pPr marL="0" marR="0" algn="just" rtl="1">
              <a:lnSpc>
                <a:spcPct val="115000"/>
              </a:lnSpc>
              <a:spcBef>
                <a:spcPts val="0"/>
              </a:spcBef>
              <a:spcAft>
                <a:spcPts val="1000"/>
              </a:spcAft>
            </a:pPr>
            <a:r>
              <a:rPr lang="fa-IR" sz="1800" b="1" dirty="0">
                <a:effectLst/>
                <a:latin typeface="Calibri" panose="020F0502020204030204" pitchFamily="34" charset="0"/>
                <a:ea typeface="Calibri" panose="020F0502020204030204" pitchFamily="34" charset="0"/>
                <a:cs typeface="B Nazanin" panose="00000400000000000000" pitchFamily="2" charset="-78"/>
              </a:rPr>
              <a:t>مایعات استریل بدن غیر از خون</a:t>
            </a:r>
          </a:p>
          <a:p>
            <a:pPr marL="0" marR="0" algn="just" rtl="1">
              <a:lnSpc>
                <a:spcPct val="115000"/>
              </a:lnSpc>
              <a:spcBef>
                <a:spcPts val="0"/>
              </a:spcBef>
              <a:spcAft>
                <a:spcPts val="1000"/>
              </a:spcAft>
            </a:pPr>
            <a:r>
              <a:rPr lang="fa-IR" sz="1800" b="1" dirty="0">
                <a:effectLst/>
                <a:latin typeface="Calibri" panose="020F0502020204030204" pitchFamily="34" charset="0"/>
                <a:ea typeface="Calibri" panose="020F0502020204030204" pitchFamily="34" charset="0"/>
                <a:cs typeface="B Nazanin" panose="00000400000000000000" pitchFamily="2" charset="-78"/>
              </a:rPr>
              <a:t>مایع آسیت </a:t>
            </a:r>
            <a:r>
              <a:rPr lang="fa-IR" sz="1800" dirty="0">
                <a:effectLst/>
                <a:latin typeface="Calibri" panose="020F0502020204030204" pitchFamily="34" charset="0"/>
                <a:ea typeface="Calibri" panose="020F0502020204030204" pitchFamily="34" charset="0"/>
                <a:cs typeface="B Nazanin" panose="00000400000000000000" pitchFamily="2" charset="-78"/>
              </a:rPr>
              <a:t>یا مایع پاراسنتز از حفره ی شکمی مایع آسپیره شده و نمونه ای در حد 5 تا 10 میلی لیتر در یک ظرف استریل درب دار یا درپیچ دار منتقل و به آزمایشگاه ارسال شود.</a:t>
            </a:r>
            <a:endParaRPr lang="fa-IR" sz="1400" dirty="0">
              <a:latin typeface="Calibri" panose="020F0502020204030204" pitchFamily="34" charset="0"/>
              <a:ea typeface="Calibri" panose="020F0502020204030204" pitchFamily="34" charset="0"/>
              <a:cs typeface="Arial" panose="020B0604020202020204" pitchFamily="34" charset="0"/>
            </a:endParaRPr>
          </a:p>
          <a:p>
            <a:pPr marL="0" marR="0" algn="just" rtl="1">
              <a:lnSpc>
                <a:spcPct val="115000"/>
              </a:lnSpc>
              <a:spcBef>
                <a:spcPts val="0"/>
              </a:spcBef>
              <a:spcAft>
                <a:spcPts val="1000"/>
              </a:spcAft>
            </a:pPr>
            <a:r>
              <a:rPr lang="fa-IR" sz="1800" dirty="0">
                <a:effectLst/>
                <a:latin typeface="Calibri" panose="020F0502020204030204" pitchFamily="34" charset="0"/>
                <a:ea typeface="Calibri" panose="020F0502020204030204" pitchFamily="34" charset="0"/>
                <a:cs typeface="0 Nazanin"/>
              </a:rPr>
              <a:t> </a:t>
            </a:r>
            <a:r>
              <a:rPr lang="fa-IR" sz="1800" b="1" dirty="0">
                <a:effectLst/>
                <a:latin typeface="Calibri" panose="020F0502020204030204" pitchFamily="34" charset="0"/>
                <a:ea typeface="Calibri" panose="020F0502020204030204" pitchFamily="34" charset="0"/>
                <a:cs typeface="B Nazanin" panose="00000400000000000000" pitchFamily="2" charset="-78"/>
              </a:rPr>
              <a:t>مایع پلورال، مایع سینوویال، یا توراسنتز</a:t>
            </a:r>
            <a:r>
              <a:rPr lang="fa-IR" sz="1800" dirty="0">
                <a:effectLst/>
                <a:latin typeface="Calibri" panose="020F0502020204030204" pitchFamily="34" charset="0"/>
                <a:ea typeface="Calibri" panose="020F0502020204030204" pitchFamily="34" charset="0"/>
                <a:cs typeface="B Nazanin" panose="00000400000000000000" pitchFamily="2" charset="-78"/>
              </a:rPr>
              <a:t> </a:t>
            </a:r>
            <a:r>
              <a:rPr lang="en-US" sz="1800" dirty="0">
                <a:effectLst/>
                <a:latin typeface="Calibri" panose="020F0502020204030204" pitchFamily="34" charset="0"/>
                <a:ea typeface="Calibri" panose="020F0502020204030204" pitchFamily="34" charset="0"/>
                <a:cs typeface="B Nazanin" panose="00000400000000000000" pitchFamily="2" charset="-78"/>
              </a:rPr>
              <a:t>(thoracentesis)</a:t>
            </a:r>
            <a:r>
              <a:rPr lang="en-US" sz="1800" dirty="0">
                <a:effectLst/>
                <a:latin typeface="B Nazanin" panose="00000400000000000000" pitchFamily="2" charset="-78"/>
                <a:ea typeface="Calibri" panose="020F0502020204030204" pitchFamily="34" charset="0"/>
                <a:cs typeface="Arial" panose="020B0604020202020204" pitchFamily="34" charset="0"/>
              </a:rPr>
              <a:t> </a:t>
            </a:r>
            <a:endParaRPr lang="en-US" sz="140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lnSpc>
                <a:spcPct val="115000"/>
              </a:lnSpc>
              <a:spcBef>
                <a:spcPts val="0"/>
              </a:spcBef>
              <a:spcAft>
                <a:spcPts val="1000"/>
              </a:spcAft>
            </a:pPr>
            <a:r>
              <a:rPr lang="fa-IR" sz="1800" dirty="0">
                <a:effectLst/>
                <a:latin typeface="Calibri" panose="020F0502020204030204" pitchFamily="34" charset="0"/>
                <a:ea typeface="Calibri" panose="020F0502020204030204" pitchFamily="34" charset="0"/>
                <a:cs typeface="B Nazanin" panose="00000400000000000000" pitchFamily="2" charset="-78"/>
              </a:rPr>
              <a:t>نمونه ای از مایع جمع آوری شده را در چند لوله ی استریل درب دار یا درپیچ دار قرار دهید.</a:t>
            </a:r>
          </a:p>
          <a:p>
            <a:pPr algn="just" rtl="1">
              <a:lnSpc>
                <a:spcPct val="115000"/>
              </a:lnSpc>
              <a:spcAft>
                <a:spcPts val="1000"/>
              </a:spcAft>
            </a:pPr>
            <a:r>
              <a:rPr lang="fa-IR" b="1" dirty="0">
                <a:latin typeface="Calibri" panose="020F0502020204030204" pitchFamily="34" charset="0"/>
                <a:ea typeface="Calibri" panose="020F0502020204030204" pitchFamily="34" charset="0"/>
                <a:cs typeface="B Nazanin" panose="00000400000000000000" pitchFamily="2" charset="-78"/>
              </a:rPr>
              <a:t>مایع مغزی نخاعی:</a:t>
            </a:r>
            <a:r>
              <a:rPr lang="fa-IR" dirty="0">
                <a:latin typeface="Calibri" panose="020F0502020204030204" pitchFamily="34" charset="0"/>
                <a:ea typeface="Calibri" panose="020F0502020204030204" pitchFamily="34" charset="0"/>
                <a:cs typeface="B Nazanin" panose="00000400000000000000" pitchFamily="2" charset="-78"/>
              </a:rPr>
              <a:t> </a:t>
            </a:r>
            <a:r>
              <a:rPr lang="fa-IR" sz="1400" dirty="0">
                <a:latin typeface="Calibri" panose="020F0502020204030204" pitchFamily="34" charset="0"/>
                <a:ea typeface="Calibri" panose="020F0502020204030204" pitchFamily="34" charset="0"/>
                <a:cs typeface="B Nazanin" panose="00000400000000000000" pitchFamily="2" charset="-78"/>
              </a:rPr>
              <a:t>مقدار 3 تا 5 میلی لیتر مایع مغزی نخاعی در لوله های درپیچ دار استریل جمع آوری کنید.</a:t>
            </a:r>
          </a:p>
          <a:p>
            <a:pPr algn="just" rtl="1">
              <a:lnSpc>
                <a:spcPct val="115000"/>
              </a:lnSpc>
              <a:spcAft>
                <a:spcPts val="1000"/>
              </a:spcAft>
            </a:pPr>
            <a:r>
              <a:rPr lang="fa-IR" sz="1400" dirty="0">
                <a:latin typeface="Calibri" panose="020F0502020204030204" pitchFamily="34" charset="0"/>
                <a:ea typeface="Calibri" panose="020F0502020204030204" pitchFamily="34" charset="0"/>
                <a:cs typeface="B Nazanin" panose="00000400000000000000" pitchFamily="2" charset="-78"/>
              </a:rPr>
              <a:t> بلافاصله تمام مایع را در شرائط دمای اتاق به آزمایشگاه منتقل نمائید. </a:t>
            </a:r>
          </a:p>
          <a:p>
            <a:pPr algn="just" rtl="1">
              <a:lnSpc>
                <a:spcPct val="115000"/>
              </a:lnSpc>
              <a:spcAft>
                <a:spcPts val="1000"/>
              </a:spcAft>
            </a:pPr>
            <a:r>
              <a:rPr lang="fa-IR" sz="1400" dirty="0">
                <a:latin typeface="Calibri" panose="020F0502020204030204" pitchFamily="34" charset="0"/>
                <a:ea typeface="Calibri" panose="020F0502020204030204" pitchFamily="34" charset="0"/>
                <a:cs typeface="B Nazanin" panose="00000400000000000000" pitchFamily="2" charset="-78"/>
              </a:rPr>
              <a:t>نمونه در یخچال قرار نگیرد. </a:t>
            </a:r>
          </a:p>
          <a:p>
            <a:pPr algn="just" rtl="1">
              <a:lnSpc>
                <a:spcPct val="115000"/>
              </a:lnSpc>
              <a:spcAft>
                <a:spcPts val="1000"/>
              </a:spcAft>
            </a:pPr>
            <a:r>
              <a:rPr lang="fa-IR" sz="1400" dirty="0">
                <a:latin typeface="Calibri" panose="020F0502020204030204" pitchFamily="34" charset="0"/>
                <a:ea typeface="Calibri" panose="020F0502020204030204" pitchFamily="34" charset="0"/>
                <a:cs typeface="B Nazanin" panose="00000400000000000000" pitchFamily="2" charset="-78"/>
              </a:rPr>
              <a:t>اگر فقط یک لوله دریافت شده باشد باید ابتدا برای آزمایشات میکروب شناسی مورد بررسی قرار گیرد.</a:t>
            </a:r>
          </a:p>
          <a:p>
            <a:pPr algn="just" rtl="1">
              <a:lnSpc>
                <a:spcPct val="115000"/>
              </a:lnSpc>
              <a:spcAft>
                <a:spcPts val="1000"/>
              </a:spcAft>
            </a:pPr>
            <a:r>
              <a:rPr lang="fa-IR" sz="1400" dirty="0">
                <a:latin typeface="Calibri" panose="020F0502020204030204" pitchFamily="34" charset="0"/>
                <a:ea typeface="Calibri" panose="020F0502020204030204" pitchFamily="34" charset="0"/>
                <a:cs typeface="B Nazanin" panose="00000400000000000000" pitchFamily="2" charset="-78"/>
              </a:rPr>
              <a:t> اگر بیش از یک لوله دریافت شود لوله های دوم و سوم (هرکدام که کمتر خونی باشد) برای میکروب شناسی مورد بررسی قرار می گیرند. </a:t>
            </a:r>
          </a:p>
          <a:p>
            <a:pPr algn="just" rtl="1">
              <a:lnSpc>
                <a:spcPct val="115000"/>
              </a:lnSpc>
              <a:spcAft>
                <a:spcPts val="1000"/>
              </a:spcAft>
            </a:pPr>
            <a:r>
              <a:rPr lang="fa-IR" sz="1400" dirty="0">
                <a:latin typeface="Calibri" panose="020F0502020204030204" pitchFamily="34" charset="0"/>
                <a:ea typeface="Calibri" panose="020F0502020204030204" pitchFamily="34" charset="0"/>
                <a:cs typeface="B Nazanin" panose="00000400000000000000" pitchFamily="2" charset="-78"/>
              </a:rPr>
              <a:t>هر گونه لخته در مایع باید قبل از انجام کشت کاملا خرد شود.</a:t>
            </a:r>
            <a:endParaRPr lang="en-US" sz="1100" dirty="0">
              <a:latin typeface="Calibri" panose="020F0502020204030204" pitchFamily="34" charset="0"/>
              <a:ea typeface="Calibri" panose="020F0502020204030204" pitchFamily="34" charset="0"/>
              <a:cs typeface="Arial" panose="020B0604020202020204" pitchFamily="34" charset="0"/>
            </a:endParaRPr>
          </a:p>
          <a:p>
            <a:pPr marL="0" marR="0" algn="just" rtl="1">
              <a:lnSpc>
                <a:spcPct val="115000"/>
              </a:lnSpc>
              <a:spcBef>
                <a:spcPts val="0"/>
              </a:spcBef>
              <a:spcAft>
                <a:spcPts val="1000"/>
              </a:spcAft>
            </a:pPr>
            <a:endParaRPr lang="fa-IR" sz="1400" dirty="0">
              <a:effectLst/>
              <a:latin typeface="Calibri" panose="020F0502020204030204" pitchFamily="34" charset="0"/>
              <a:ea typeface="Calibri" panose="020F0502020204030204" pitchFamily="34" charset="0"/>
              <a:cs typeface="B Nazanin" panose="00000400000000000000" pitchFamily="2" charset="-78"/>
            </a:endParaRPr>
          </a:p>
          <a:p>
            <a:pPr marL="0" marR="0" algn="just" rtl="1">
              <a:lnSpc>
                <a:spcPct val="115000"/>
              </a:lnSpc>
              <a:spcBef>
                <a:spcPts val="0"/>
              </a:spcBef>
              <a:spcAft>
                <a:spcPts val="1000"/>
              </a:spcAft>
            </a:pPr>
            <a:endParaRPr lang="en-US" sz="14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47684132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D69F6D3-7653-E4E0-013A-3AA8D7ED2782}"/>
              </a:ext>
            </a:extLst>
          </p:cNvPr>
          <p:cNvSpPr>
            <a:spLocks noGrp="1"/>
          </p:cNvSpPr>
          <p:nvPr>
            <p:ph idx="1"/>
          </p:nvPr>
        </p:nvSpPr>
        <p:spPr>
          <a:xfrm>
            <a:off x="529839" y="376015"/>
            <a:ext cx="10883781" cy="5792403"/>
          </a:xfrm>
        </p:spPr>
        <p:txBody>
          <a:bodyPr>
            <a:normAutofit fontScale="77500" lnSpcReduction="20000"/>
          </a:bodyPr>
          <a:lstStyle/>
          <a:p>
            <a:pPr marL="0" marR="0" lvl="0" indent="-228600" algn="just" defTabSz="914400" rtl="1" eaLnBrk="1" fontAlgn="auto" latinLnBrk="0" hangingPunct="1">
              <a:lnSpc>
                <a:spcPct val="160000"/>
              </a:lnSpc>
              <a:spcBef>
                <a:spcPts val="0"/>
              </a:spcBef>
              <a:spcAft>
                <a:spcPts val="0"/>
              </a:spcAft>
              <a:buClrTx/>
              <a:buSzTx/>
              <a:buFont typeface="Arial" panose="020B0604020202020204" pitchFamily="34" charset="0"/>
              <a:buChar char="•"/>
              <a:tabLst/>
              <a:defRPr/>
            </a:pPr>
            <a:r>
              <a:rPr kumimoji="0" lang="ar-SA" sz="2000" b="1" i="0" u="none" strike="noStrike" kern="1200" cap="none" spc="0" normalizeH="0" baseline="0" noProof="0" dirty="0">
                <a:ln>
                  <a:noFill/>
                </a:ln>
                <a:solidFill>
                  <a:srgbClr val="C00000"/>
                </a:solidFill>
                <a:effectLst/>
                <a:uLnTx/>
                <a:uFillTx/>
                <a:latin typeface="Times New Roman" panose="02020603050405020304" pitchFamily="18" charset="0"/>
                <a:ea typeface="Times New Roman" panose="02020603050405020304" pitchFamily="18" charset="0"/>
                <a:cs typeface="B Nazanin" panose="00000400000000000000" pitchFamily="2" charset="-78"/>
              </a:rPr>
              <a:t>عوامل قارچي ايجاد كننده مننژيت:</a:t>
            </a:r>
            <a:r>
              <a:rPr kumimoji="0" lang="ar-SA" sz="2000" b="0" i="0" u="none" strike="noStrike" kern="1200" cap="none" spc="0" normalizeH="0" baseline="0" noProof="0" dirty="0">
                <a:ln>
                  <a:noFill/>
                </a:ln>
                <a:solidFill>
                  <a:srgbClr val="C0000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endParaRPr kumimoji="0" lang="fa-IR" sz="2000" b="0" i="0" u="none" strike="noStrike" kern="1200" cap="none" spc="0" normalizeH="0" baseline="0" noProof="0" dirty="0">
              <a:ln>
                <a:noFill/>
              </a:ln>
              <a:solidFill>
                <a:srgbClr val="C00000"/>
              </a:solidFill>
              <a:effectLst/>
              <a:uLnTx/>
              <a:uFillTx/>
              <a:latin typeface="Times New Roman" panose="02020603050405020304" pitchFamily="18" charset="0"/>
              <a:ea typeface="Times New Roman" panose="02020603050405020304" pitchFamily="18" charset="0"/>
              <a:cs typeface="B Nazanin" panose="00000400000000000000" pitchFamily="2" charset="-78"/>
            </a:endParaRPr>
          </a:p>
          <a:p>
            <a:pPr marL="0" marR="0" lvl="0" indent="-228600" algn="just" defTabSz="914400" rtl="1" eaLnBrk="1" fontAlgn="auto" latinLnBrk="0" hangingPunct="1">
              <a:lnSpc>
                <a:spcPct val="160000"/>
              </a:lnSpc>
              <a:spcBef>
                <a:spcPts val="0"/>
              </a:spcBef>
              <a:spcAft>
                <a:spcPts val="0"/>
              </a:spcAft>
              <a:buClrTx/>
              <a:buSzTx/>
              <a:buFont typeface="Arial" panose="020B0604020202020204" pitchFamily="34" charset="0"/>
              <a:buChar char="•"/>
              <a:tabLst/>
              <a:defRPr/>
            </a:pPr>
            <a:r>
              <a:rPr kumimoji="0" lang="ar-SA" sz="2000" b="0" i="1"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B Nazanin" panose="00000400000000000000" pitchFamily="2" charset="-78"/>
              </a:rPr>
              <a:t>كريپتوكوكوس نئوفرمنس، كريپتوكوكوس گتي</a:t>
            </a:r>
            <a:r>
              <a:rPr kumimoji="0" lang="fa-IR" sz="2000" b="0" i="1"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B Nazanin" panose="00000400000000000000" pitchFamily="2" charset="-78"/>
              </a:rPr>
              <a:t> آی</a:t>
            </a:r>
            <a:r>
              <a:rPr kumimoji="0" lang="ar-SA" sz="2000" b="0" i="1"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B Nazanin" panose="00000400000000000000" pitchFamily="2" charset="-78"/>
              </a:rPr>
              <a:t>، كانديدا، آسپرجيلوس، كوكسيديوئيدس ايميتيس، بلاستومايسس درماتيتيديس، هيستوپلاسما كپسولاتم، اسپوروتريكس شنكئي، پاراكوكسيديوئيدس برازيلينسيس، و پني سيليوم مارنفئي  </a:t>
            </a:r>
            <a:r>
              <a:rPr kumimoji="0" lang="ar-SA" sz="20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B Nazanin" panose="00000400000000000000" pitchFamily="2" charset="-78"/>
              </a:rPr>
              <a:t>و </a:t>
            </a:r>
            <a:r>
              <a:rPr kumimoji="0" lang="ar-SA" sz="200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B Nazanin" panose="00000400000000000000" pitchFamily="2" charset="-78"/>
              </a:rPr>
              <a:t>ع</a:t>
            </a:r>
            <a:r>
              <a:rPr kumimoji="0" lang="fa-IR" sz="200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B Nazanin" panose="00000400000000000000" pitchFamily="2" charset="-78"/>
              </a:rPr>
              <a:t>وامل </a:t>
            </a:r>
            <a:r>
              <a:rPr kumimoji="0" lang="ar-SA" sz="200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B Nazanin" panose="00000400000000000000" pitchFamily="2" charset="-78"/>
              </a:rPr>
              <a:t>قارچي نادر شامل </a:t>
            </a:r>
            <a:r>
              <a:rPr kumimoji="0" lang="ar-SA" sz="2000" b="0" i="1"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B Nazanin" panose="00000400000000000000" pitchFamily="2" charset="-78"/>
              </a:rPr>
              <a:t>كلادوفيالوفورا بانتيانا، موكور، رودوترولا.</a:t>
            </a:r>
            <a:endParaRPr kumimoji="0" lang="fa-IR" sz="2000" b="0" i="1"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B Nazanin" panose="00000400000000000000" pitchFamily="2" charset="-78"/>
            </a:endParaRPr>
          </a:p>
          <a:p>
            <a:pPr marL="0" marR="0" lvl="0" indent="-228600" algn="just" defTabSz="914400" rtl="1" eaLnBrk="1" fontAlgn="auto" latinLnBrk="0" hangingPunct="1">
              <a:lnSpc>
                <a:spcPct val="90000"/>
              </a:lnSpc>
              <a:spcBef>
                <a:spcPts val="0"/>
              </a:spcBef>
              <a:spcAft>
                <a:spcPts val="0"/>
              </a:spcAft>
              <a:buClrTx/>
              <a:buSzTx/>
              <a:buFont typeface="Arial" panose="020B0604020202020204" pitchFamily="34" charset="0"/>
              <a:buChar char="•"/>
              <a:tabLst/>
              <a:defRPr/>
            </a:pPr>
            <a:endParaRPr lang="fa-IR" sz="2000" i="1" dirty="0">
              <a:solidFill>
                <a:prstClr val="black"/>
              </a:solidFill>
              <a:latin typeface="Times New Roman" panose="02020603050405020304" pitchFamily="18" charset="0"/>
              <a:ea typeface="Times New Roman" panose="02020603050405020304" pitchFamily="18" charset="0"/>
              <a:cs typeface="B Nazanin" panose="00000400000000000000" pitchFamily="2" charset="-78"/>
            </a:endParaRPr>
          </a:p>
          <a:p>
            <a:pPr marL="0" marR="0" lvl="0" indent="-228600" algn="just" defTabSz="914400" rtl="1" eaLnBrk="1" fontAlgn="auto" latinLnBrk="0" hangingPunct="1">
              <a:lnSpc>
                <a:spcPct val="90000"/>
              </a:lnSpc>
              <a:spcBef>
                <a:spcPts val="0"/>
              </a:spcBef>
              <a:spcAft>
                <a:spcPts val="0"/>
              </a:spcAft>
              <a:buClrTx/>
              <a:buSzTx/>
              <a:buFont typeface="Arial" panose="020B0604020202020204" pitchFamily="34" charset="0"/>
              <a:buChar char="•"/>
              <a:tabLst/>
              <a:defRPr/>
            </a:pPr>
            <a:endParaRPr kumimoji="0" lang="fa-IR" sz="2000" b="0" i="1"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B Nazanin" panose="00000400000000000000" pitchFamily="2" charset="-78"/>
            </a:endParaRPr>
          </a:p>
          <a:p>
            <a:pPr marL="0" algn="just" rtl="1">
              <a:lnSpc>
                <a:spcPct val="170000"/>
              </a:lnSpc>
              <a:spcBef>
                <a:spcPts val="0"/>
              </a:spcBef>
              <a:defRPr/>
            </a:pPr>
            <a:r>
              <a:rPr lang="ar-SA" sz="2000" b="1" dirty="0">
                <a:solidFill>
                  <a:srgbClr val="C00000"/>
                </a:solidFill>
                <a:latin typeface="Times New Roman" panose="02020603050405020304" pitchFamily="18" charset="0"/>
                <a:ea typeface="Times New Roman" panose="02020603050405020304" pitchFamily="18" charset="0"/>
                <a:cs typeface="B Nazanin" panose="00000400000000000000" pitchFamily="2" charset="-78"/>
              </a:rPr>
              <a:t>علل زمينه اي:</a:t>
            </a:r>
            <a:endParaRPr lang="fa-IR" sz="2000" b="1" dirty="0">
              <a:solidFill>
                <a:srgbClr val="C00000"/>
              </a:solidFill>
              <a:latin typeface="Times New Roman" panose="02020603050405020304" pitchFamily="18" charset="0"/>
              <a:ea typeface="Times New Roman" panose="02020603050405020304" pitchFamily="18" charset="0"/>
              <a:cs typeface="B Nazanin" panose="00000400000000000000" pitchFamily="2" charset="-78"/>
            </a:endParaRPr>
          </a:p>
          <a:p>
            <a:pPr marL="0" algn="just" rtl="1">
              <a:lnSpc>
                <a:spcPct val="170000"/>
              </a:lnSpc>
              <a:spcBef>
                <a:spcPts val="0"/>
              </a:spcBef>
              <a:defRPr/>
            </a:pPr>
            <a:r>
              <a:rPr lang="ar-SA" sz="2000" b="1" dirty="0">
                <a:latin typeface="Times New Roman" panose="02020603050405020304" pitchFamily="18" charset="0"/>
                <a:ea typeface="Times New Roman" panose="02020603050405020304" pitchFamily="18" charset="0"/>
                <a:cs typeface="B Nazanin" panose="00000400000000000000" pitchFamily="2" charset="-78"/>
              </a:rPr>
              <a:t> </a:t>
            </a:r>
            <a:r>
              <a:rPr lang="ar-SA" sz="2000" dirty="0">
                <a:latin typeface="Times New Roman" panose="02020603050405020304" pitchFamily="18" charset="0"/>
                <a:ea typeface="Times New Roman" panose="02020603050405020304" pitchFamily="18" charset="0"/>
                <a:cs typeface="B Nazanin" panose="00000400000000000000" pitchFamily="2" charset="-78"/>
              </a:rPr>
              <a:t>پيوند ارگان، </a:t>
            </a:r>
            <a:endParaRPr lang="fa-IR" sz="2000" dirty="0">
              <a:latin typeface="Times New Roman" panose="02020603050405020304" pitchFamily="18" charset="0"/>
              <a:ea typeface="Times New Roman" panose="02020603050405020304" pitchFamily="18" charset="0"/>
              <a:cs typeface="B Nazanin" panose="00000400000000000000" pitchFamily="2" charset="-78"/>
            </a:endParaRPr>
          </a:p>
          <a:p>
            <a:pPr marL="0" algn="just" rtl="1">
              <a:lnSpc>
                <a:spcPct val="170000"/>
              </a:lnSpc>
              <a:spcBef>
                <a:spcPts val="0"/>
              </a:spcBef>
              <a:defRPr/>
            </a:pPr>
            <a:r>
              <a:rPr lang="ar-SA" sz="2000" dirty="0">
                <a:latin typeface="Times New Roman" panose="02020603050405020304" pitchFamily="18" charset="0"/>
                <a:ea typeface="Times New Roman" panose="02020603050405020304" pitchFamily="18" charset="0"/>
                <a:cs typeface="B Nazanin" panose="00000400000000000000" pitchFamily="2" charset="-78"/>
              </a:rPr>
              <a:t>شيمي درماني سرطان، </a:t>
            </a:r>
            <a:endParaRPr lang="fa-IR" sz="2000" dirty="0">
              <a:latin typeface="Times New Roman" panose="02020603050405020304" pitchFamily="18" charset="0"/>
              <a:ea typeface="Times New Roman" panose="02020603050405020304" pitchFamily="18" charset="0"/>
              <a:cs typeface="B Nazanin" panose="00000400000000000000" pitchFamily="2" charset="-78"/>
            </a:endParaRPr>
          </a:p>
          <a:p>
            <a:pPr marL="0" algn="just" rtl="1">
              <a:lnSpc>
                <a:spcPct val="170000"/>
              </a:lnSpc>
              <a:spcBef>
                <a:spcPts val="0"/>
              </a:spcBef>
              <a:defRPr/>
            </a:pPr>
            <a:r>
              <a:rPr lang="ar-SA" sz="2000" dirty="0">
                <a:latin typeface="Times New Roman" panose="02020603050405020304" pitchFamily="18" charset="0"/>
                <a:ea typeface="Times New Roman" panose="02020603050405020304" pitchFamily="18" charset="0"/>
                <a:cs typeface="B Nazanin" panose="00000400000000000000" pitchFamily="2" charset="-78"/>
              </a:rPr>
              <a:t>بستري در </a:t>
            </a:r>
            <a:r>
              <a:rPr lang="en-US" sz="2000" dirty="0">
                <a:latin typeface="Times New Roman" panose="02020603050405020304" pitchFamily="18" charset="0"/>
                <a:ea typeface="Times New Roman" panose="02020603050405020304" pitchFamily="18" charset="0"/>
                <a:cs typeface="B Nazanin" panose="00000400000000000000" pitchFamily="2" charset="-78"/>
              </a:rPr>
              <a:t>ICU</a:t>
            </a:r>
            <a:r>
              <a:rPr lang="en-US" sz="2000" dirty="0">
                <a:latin typeface="B Nazanin" panose="00000400000000000000" pitchFamily="2" charset="-78"/>
                <a:ea typeface="Times New Roman" panose="02020603050405020304" pitchFamily="18" charset="0"/>
                <a:cs typeface="B Nazanin" pitchFamily="2" charset="-78"/>
              </a:rPr>
              <a:t> </a:t>
            </a:r>
            <a:r>
              <a:rPr lang="ar-SA" sz="2000" dirty="0">
                <a:latin typeface="B Nazanin" panose="00000400000000000000" pitchFamily="2" charset="-78"/>
                <a:ea typeface="Times New Roman" panose="02020603050405020304" pitchFamily="18" charset="0"/>
                <a:cs typeface="B Nazanin" pitchFamily="2" charset="-78"/>
              </a:rPr>
              <a:t>، </a:t>
            </a:r>
            <a:endParaRPr lang="fa-IR" sz="2000" dirty="0">
              <a:latin typeface="B Nazanin" panose="00000400000000000000" pitchFamily="2" charset="-78"/>
              <a:ea typeface="Times New Roman" panose="02020603050405020304" pitchFamily="18" charset="0"/>
              <a:cs typeface="B Nazanin" pitchFamily="2" charset="-78"/>
            </a:endParaRPr>
          </a:p>
          <a:p>
            <a:pPr marL="0" algn="just" rtl="1">
              <a:lnSpc>
                <a:spcPct val="170000"/>
              </a:lnSpc>
              <a:spcBef>
                <a:spcPts val="0"/>
              </a:spcBef>
              <a:defRPr/>
            </a:pPr>
            <a:r>
              <a:rPr lang="ar-SA" sz="2000" dirty="0">
                <a:latin typeface="B Nazanin" panose="00000400000000000000" pitchFamily="2" charset="-78"/>
                <a:ea typeface="Times New Roman" panose="02020603050405020304" pitchFamily="18" charset="0"/>
                <a:cs typeface="B Nazanin" pitchFamily="2" charset="-78"/>
              </a:rPr>
              <a:t>بيماران داراي اختلالات سيستم ايمني، </a:t>
            </a:r>
            <a:endParaRPr lang="fa-IR" sz="2000" dirty="0">
              <a:latin typeface="B Nazanin" panose="00000400000000000000" pitchFamily="2" charset="-78"/>
              <a:ea typeface="Times New Roman" panose="02020603050405020304" pitchFamily="18" charset="0"/>
              <a:cs typeface="B Nazanin" pitchFamily="2" charset="-78"/>
            </a:endParaRPr>
          </a:p>
          <a:p>
            <a:pPr marL="0" algn="just" rtl="1">
              <a:lnSpc>
                <a:spcPct val="170000"/>
              </a:lnSpc>
              <a:spcBef>
                <a:spcPts val="0"/>
              </a:spcBef>
              <a:defRPr/>
            </a:pPr>
            <a:r>
              <a:rPr lang="ar-SA" sz="2000" dirty="0">
                <a:latin typeface="B Nazanin" panose="00000400000000000000" pitchFamily="2" charset="-78"/>
                <a:ea typeface="Times New Roman" panose="02020603050405020304" pitchFamily="18" charset="0"/>
                <a:cs typeface="B Nazanin" pitchFamily="2" charset="-78"/>
              </a:rPr>
              <a:t>سركوب سيستم ايمني، </a:t>
            </a:r>
            <a:endParaRPr lang="fa-IR" sz="2000" dirty="0">
              <a:latin typeface="B Nazanin" panose="00000400000000000000" pitchFamily="2" charset="-78"/>
              <a:ea typeface="Times New Roman" panose="02020603050405020304" pitchFamily="18" charset="0"/>
              <a:cs typeface="B Nazanin" pitchFamily="2" charset="-78"/>
            </a:endParaRPr>
          </a:p>
          <a:p>
            <a:pPr marL="0" algn="just" rtl="1">
              <a:lnSpc>
                <a:spcPct val="170000"/>
              </a:lnSpc>
              <a:spcBef>
                <a:spcPts val="0"/>
              </a:spcBef>
              <a:defRPr/>
            </a:pPr>
            <a:r>
              <a:rPr lang="ar-SA" sz="2000" dirty="0">
                <a:latin typeface="B Nazanin" panose="00000400000000000000" pitchFamily="2" charset="-78"/>
                <a:ea typeface="Times New Roman" panose="02020603050405020304" pitchFamily="18" charset="0"/>
                <a:cs typeface="B Nazanin" pitchFamily="2" charset="-78"/>
              </a:rPr>
              <a:t>بدخيمي هاي خوني (لوسمي، لنفوم)،</a:t>
            </a:r>
            <a:endParaRPr lang="fa-IR" sz="2000" dirty="0">
              <a:latin typeface="B Nazanin" panose="00000400000000000000" pitchFamily="2" charset="-78"/>
              <a:ea typeface="Times New Roman" panose="02020603050405020304" pitchFamily="18" charset="0"/>
              <a:cs typeface="B Nazanin" pitchFamily="2" charset="-78"/>
            </a:endParaRPr>
          </a:p>
          <a:p>
            <a:pPr marL="0" algn="just" rtl="1">
              <a:lnSpc>
                <a:spcPct val="170000"/>
              </a:lnSpc>
              <a:spcBef>
                <a:spcPts val="0"/>
              </a:spcBef>
              <a:defRPr/>
            </a:pPr>
            <a:r>
              <a:rPr lang="ar-SA" sz="2000" dirty="0">
                <a:latin typeface="B Nazanin" panose="00000400000000000000" pitchFamily="2" charset="-78"/>
                <a:ea typeface="Times New Roman" panose="02020603050405020304" pitchFamily="18" charset="0"/>
                <a:cs typeface="B Nazanin" pitchFamily="2" charset="-78"/>
              </a:rPr>
              <a:t> درمانهاي كورتيكوستروئيدي،</a:t>
            </a:r>
            <a:endParaRPr lang="fa-IR" sz="2000" dirty="0">
              <a:latin typeface="B Nazanin" panose="00000400000000000000" pitchFamily="2" charset="-78"/>
              <a:ea typeface="Times New Roman" panose="02020603050405020304" pitchFamily="18" charset="0"/>
              <a:cs typeface="B Nazanin" pitchFamily="2" charset="-78"/>
            </a:endParaRPr>
          </a:p>
          <a:p>
            <a:pPr marL="0" algn="just" rtl="1">
              <a:lnSpc>
                <a:spcPct val="170000"/>
              </a:lnSpc>
              <a:spcBef>
                <a:spcPts val="0"/>
              </a:spcBef>
              <a:defRPr/>
            </a:pPr>
            <a:r>
              <a:rPr lang="ar-SA" sz="2000" dirty="0">
                <a:latin typeface="B Nazanin" panose="00000400000000000000" pitchFamily="2" charset="-78"/>
                <a:ea typeface="Times New Roman" panose="02020603050405020304" pitchFamily="18" charset="0"/>
                <a:cs typeface="B Nazanin" pitchFamily="2" charset="-78"/>
              </a:rPr>
              <a:t> بيماريهاي التهابي (ساركوئيدوز)،</a:t>
            </a:r>
            <a:endParaRPr lang="fa-IR" sz="2000" dirty="0">
              <a:latin typeface="B Nazanin" panose="00000400000000000000" pitchFamily="2" charset="-78"/>
              <a:ea typeface="Times New Roman" panose="02020603050405020304" pitchFamily="18" charset="0"/>
              <a:cs typeface="B Nazanin" pitchFamily="2" charset="-78"/>
            </a:endParaRPr>
          </a:p>
          <a:p>
            <a:pPr marL="0" algn="just" rtl="1">
              <a:lnSpc>
                <a:spcPct val="170000"/>
              </a:lnSpc>
              <a:spcBef>
                <a:spcPts val="0"/>
              </a:spcBef>
              <a:defRPr/>
            </a:pPr>
            <a:r>
              <a:rPr lang="ar-SA" sz="2000" dirty="0">
                <a:latin typeface="B Nazanin" panose="00000400000000000000" pitchFamily="2" charset="-78"/>
                <a:ea typeface="Times New Roman" panose="02020603050405020304" pitchFamily="18" charset="0"/>
                <a:cs typeface="B Nazanin" pitchFamily="2" charset="-78"/>
              </a:rPr>
              <a:t> نوزادان نارس،</a:t>
            </a:r>
            <a:endParaRPr lang="fa-IR" sz="2000" dirty="0">
              <a:latin typeface="B Nazanin" panose="00000400000000000000" pitchFamily="2" charset="-78"/>
              <a:ea typeface="Times New Roman" panose="02020603050405020304" pitchFamily="18" charset="0"/>
              <a:cs typeface="B Nazanin" pitchFamily="2" charset="-78"/>
            </a:endParaRPr>
          </a:p>
          <a:p>
            <a:pPr marL="0" algn="just" rtl="1">
              <a:lnSpc>
                <a:spcPct val="170000"/>
              </a:lnSpc>
              <a:spcBef>
                <a:spcPts val="0"/>
              </a:spcBef>
              <a:defRPr/>
            </a:pPr>
            <a:r>
              <a:rPr lang="ar-SA" sz="2000" dirty="0">
                <a:latin typeface="B Nazanin" panose="00000400000000000000" pitchFamily="2" charset="-78"/>
                <a:ea typeface="Times New Roman" panose="02020603050405020304" pitchFamily="18" charset="0"/>
                <a:cs typeface="B Nazanin" pitchFamily="2" charset="-78"/>
              </a:rPr>
              <a:t>  بيماران </a:t>
            </a:r>
            <a:r>
              <a:rPr lang="en-US" sz="2000" dirty="0">
                <a:latin typeface="Times New Roman" panose="02020603050405020304" pitchFamily="18" charset="0"/>
                <a:ea typeface="Times New Roman" panose="02020603050405020304" pitchFamily="18" charset="0"/>
                <a:cs typeface="B Nazanin" panose="00000400000000000000" pitchFamily="2" charset="-78"/>
              </a:rPr>
              <a:t>HIV</a:t>
            </a:r>
            <a:r>
              <a:rPr lang="ar-SA" sz="2000" dirty="0">
                <a:latin typeface="Times New Roman" panose="02020603050405020304" pitchFamily="18" charset="0"/>
                <a:ea typeface="Times New Roman" panose="02020603050405020304" pitchFamily="18" charset="0"/>
                <a:cs typeface="B Nazanin" panose="00000400000000000000" pitchFamily="2" charset="-78"/>
              </a:rPr>
              <a:t> مثبت. </a:t>
            </a:r>
            <a:endParaRPr lang="fa-IR" sz="2000" dirty="0">
              <a:latin typeface="Times New Roman" panose="02020603050405020304" pitchFamily="18" charset="0"/>
              <a:ea typeface="Times New Roman" panose="02020603050405020304" pitchFamily="18" charset="0"/>
              <a:cs typeface="B Nazanin" panose="00000400000000000000" pitchFamily="2" charset="-78"/>
            </a:endParaRPr>
          </a:p>
          <a:p>
            <a:pPr marL="0" marR="0" lvl="0" indent="-228600" algn="just" defTabSz="914400" rtl="1" eaLnBrk="1" fontAlgn="auto" latinLnBrk="0" hangingPunct="1">
              <a:lnSpc>
                <a:spcPct val="90000"/>
              </a:lnSpc>
              <a:spcBef>
                <a:spcPts val="0"/>
              </a:spcBef>
              <a:spcAft>
                <a:spcPts val="0"/>
              </a:spcAft>
              <a:buClrTx/>
              <a:buSzTx/>
              <a:buFont typeface="Arial" panose="020B0604020202020204" pitchFamily="34" charset="0"/>
              <a:buChar char="•"/>
              <a:tabLst/>
              <a:defRPr/>
            </a:pPr>
            <a:endParaRPr kumimoji="0" lang="en-US" sz="2200" b="0" i="1"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B Nazanin" pitchFamily="2" charset="-78"/>
            </a:endParaRPr>
          </a:p>
          <a:p>
            <a:pPr marL="0" marR="0" indent="0" algn="just" rtl="1">
              <a:spcBef>
                <a:spcPts val="0"/>
              </a:spcBef>
              <a:spcAft>
                <a:spcPts val="0"/>
              </a:spcAft>
              <a:buNone/>
            </a:pPr>
            <a:endParaRPr lang="fa-IR" sz="2200" b="1" i="1" dirty="0">
              <a:effectLst/>
              <a:latin typeface="Times New Roman" panose="02020603050405020304" pitchFamily="18" charset="0"/>
              <a:ea typeface="Times New Roman" panose="02020603050405020304" pitchFamily="18" charset="0"/>
              <a:cs typeface="B Nazanin" panose="00000400000000000000" pitchFamily="2" charset="-78"/>
            </a:endParaRPr>
          </a:p>
          <a:p>
            <a:pPr marL="0" marR="0" algn="just" rtl="1">
              <a:spcBef>
                <a:spcPts val="0"/>
              </a:spcBef>
              <a:spcAft>
                <a:spcPts val="0"/>
              </a:spcAft>
            </a:pPr>
            <a:endParaRPr lang="fa-IR" sz="2200" b="1" dirty="0">
              <a:latin typeface="Times New Roman" panose="02020603050405020304" pitchFamily="18" charset="0"/>
              <a:ea typeface="Times New Roman" panose="02020603050405020304" pitchFamily="18" charset="0"/>
              <a:cs typeface="B Nazanin" panose="00000400000000000000" pitchFamily="2" charset="-78"/>
            </a:endParaRPr>
          </a:p>
          <a:p>
            <a:pPr algn="just" rtl="1"/>
            <a:endParaRPr lang="en-US" dirty="0"/>
          </a:p>
        </p:txBody>
      </p:sp>
    </p:spTree>
    <p:extLst>
      <p:ext uri="{BB962C8B-B14F-4D97-AF65-F5344CB8AC3E}">
        <p14:creationId xmlns:p14="http://schemas.microsoft.com/office/powerpoint/2010/main" val="386183361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694E299-B381-AFEC-409E-049670D48059}"/>
              </a:ext>
            </a:extLst>
          </p:cNvPr>
          <p:cNvSpPr>
            <a:spLocks noGrp="1"/>
          </p:cNvSpPr>
          <p:nvPr>
            <p:ph idx="1"/>
          </p:nvPr>
        </p:nvSpPr>
        <p:spPr>
          <a:xfrm>
            <a:off x="452927" y="700755"/>
            <a:ext cx="11425727" cy="5476208"/>
          </a:xfrm>
        </p:spPr>
        <p:txBody>
          <a:bodyPr>
            <a:normAutofit/>
          </a:bodyPr>
          <a:lstStyle/>
          <a:p>
            <a:pPr marL="0" marR="0" indent="0" algn="just" rtl="1">
              <a:spcBef>
                <a:spcPts val="0"/>
              </a:spcBef>
              <a:spcAft>
                <a:spcPts val="0"/>
              </a:spcAft>
              <a:buNone/>
            </a:pPr>
            <a:endParaRPr lang="fa-IR" dirty="0">
              <a:latin typeface="Times New Roman" panose="02020603050405020304" pitchFamily="18" charset="0"/>
              <a:ea typeface="Times New Roman" panose="02020603050405020304" pitchFamily="18" charset="0"/>
              <a:cs typeface="B Nazanin" panose="00000400000000000000" pitchFamily="2" charset="-78"/>
            </a:endParaRPr>
          </a:p>
          <a:p>
            <a:pPr marL="0" marR="0" algn="just" rtl="1">
              <a:lnSpc>
                <a:spcPct val="150000"/>
              </a:lnSpc>
              <a:spcBef>
                <a:spcPts val="0"/>
              </a:spcBef>
              <a:spcAft>
                <a:spcPts val="0"/>
              </a:spcAft>
            </a:pPr>
            <a:r>
              <a:rPr lang="ar-SA" sz="2000" b="1" dirty="0">
                <a:latin typeface="Times New Roman" panose="02020603050405020304" pitchFamily="18" charset="0"/>
                <a:ea typeface="Times New Roman" panose="02020603050405020304" pitchFamily="18" charset="0"/>
                <a:cs typeface="B Nazanin" panose="00000400000000000000" pitchFamily="2" charset="-78"/>
              </a:rPr>
              <a:t>علائم عمومي مننژيتهاي قارچي</a:t>
            </a:r>
            <a:endParaRPr lang="en-US" sz="2000" dirty="0">
              <a:latin typeface="Times New Roman" panose="02020603050405020304" pitchFamily="18" charset="0"/>
              <a:ea typeface="Times New Roman" panose="02020603050405020304" pitchFamily="18" charset="0"/>
              <a:cs typeface="B Nazanin" pitchFamily="2" charset="-78"/>
            </a:endParaRPr>
          </a:p>
          <a:p>
            <a:pPr marL="0" marR="0" algn="just" rtl="1">
              <a:lnSpc>
                <a:spcPct val="150000"/>
              </a:lnSpc>
              <a:spcBef>
                <a:spcPts val="0"/>
              </a:spcBef>
              <a:spcAft>
                <a:spcPts val="0"/>
              </a:spcAft>
            </a:pPr>
            <a:r>
              <a:rPr lang="ar-SA" sz="2000" dirty="0">
                <a:latin typeface="Times New Roman" panose="02020603050405020304" pitchFamily="18" charset="0"/>
                <a:ea typeface="Times New Roman" panose="02020603050405020304" pitchFamily="18" charset="0"/>
                <a:cs typeface="B Nazanin" panose="00000400000000000000" pitchFamily="2" charset="-78"/>
              </a:rPr>
              <a:t>مايع مغزي نخاعي </a:t>
            </a:r>
            <a:r>
              <a:rPr lang="fa-IR" sz="2000" dirty="0">
                <a:latin typeface="Times New Roman" panose="02020603050405020304" pitchFamily="18" charset="0"/>
                <a:ea typeface="Times New Roman" panose="02020603050405020304" pitchFamily="18" charset="0"/>
                <a:cs typeface="B Nazanin" panose="00000400000000000000" pitchFamily="2" charset="-78"/>
              </a:rPr>
              <a:t>در اين بيماران </a:t>
            </a:r>
            <a:r>
              <a:rPr lang="ar-SA" sz="2000" dirty="0">
                <a:latin typeface="Times New Roman" panose="02020603050405020304" pitchFamily="18" charset="0"/>
                <a:ea typeface="Times New Roman" panose="02020603050405020304" pitchFamily="18" charset="0"/>
                <a:cs typeface="B Nazanin" panose="00000400000000000000" pitchFamily="2" charset="-78"/>
              </a:rPr>
              <a:t>معمولا داراي منظره ي شفاف است. </a:t>
            </a:r>
            <a:endParaRPr lang="fa-IR" sz="2000" dirty="0">
              <a:latin typeface="Times New Roman" panose="02020603050405020304" pitchFamily="18" charset="0"/>
              <a:ea typeface="Times New Roman" panose="02020603050405020304" pitchFamily="18" charset="0"/>
              <a:cs typeface="B Nazanin" panose="00000400000000000000" pitchFamily="2" charset="-78"/>
            </a:endParaRPr>
          </a:p>
          <a:p>
            <a:pPr marL="0" marR="0" algn="just" rtl="1">
              <a:lnSpc>
                <a:spcPct val="150000"/>
              </a:lnSpc>
              <a:spcBef>
                <a:spcPts val="0"/>
              </a:spcBef>
              <a:spcAft>
                <a:spcPts val="0"/>
              </a:spcAft>
            </a:pPr>
            <a:r>
              <a:rPr lang="ar-SA" sz="2000" dirty="0">
                <a:latin typeface="Times New Roman" panose="02020603050405020304" pitchFamily="18" charset="0"/>
                <a:ea typeface="Times New Roman" panose="02020603050405020304" pitchFamily="18" charset="0"/>
                <a:cs typeface="B Nazanin" panose="00000400000000000000" pitchFamily="2" charset="-78"/>
              </a:rPr>
              <a:t>سطح پروتئين عموما افزايش يافته و ممكن است بيشتر از يك گرم در ليتر باشد. </a:t>
            </a:r>
            <a:endParaRPr lang="fa-IR" sz="2000" dirty="0">
              <a:latin typeface="Times New Roman" panose="02020603050405020304" pitchFamily="18" charset="0"/>
              <a:ea typeface="Times New Roman" panose="02020603050405020304" pitchFamily="18" charset="0"/>
              <a:cs typeface="B Nazanin" panose="00000400000000000000" pitchFamily="2" charset="-78"/>
            </a:endParaRPr>
          </a:p>
          <a:p>
            <a:pPr marL="0" marR="0" algn="just" rtl="1">
              <a:lnSpc>
                <a:spcPct val="150000"/>
              </a:lnSpc>
              <a:spcBef>
                <a:spcPts val="0"/>
              </a:spcBef>
              <a:spcAft>
                <a:spcPts val="0"/>
              </a:spcAft>
            </a:pPr>
            <a:r>
              <a:rPr lang="ar-SA" sz="2000" dirty="0">
                <a:latin typeface="Times New Roman" panose="02020603050405020304" pitchFamily="18" charset="0"/>
                <a:ea typeface="Times New Roman" panose="02020603050405020304" pitchFamily="18" charset="0"/>
                <a:cs typeface="B Nazanin" panose="00000400000000000000" pitchFamily="2" charset="-78"/>
              </a:rPr>
              <a:t>قند آن معمولا پائين است. </a:t>
            </a:r>
            <a:endParaRPr lang="fa-IR" sz="2000" dirty="0">
              <a:latin typeface="Times New Roman" panose="02020603050405020304" pitchFamily="18" charset="0"/>
              <a:ea typeface="Times New Roman" panose="02020603050405020304" pitchFamily="18" charset="0"/>
              <a:cs typeface="B Nazanin" panose="00000400000000000000" pitchFamily="2" charset="-78"/>
            </a:endParaRPr>
          </a:p>
          <a:p>
            <a:pPr marL="0" marR="0" algn="just" rtl="1">
              <a:lnSpc>
                <a:spcPct val="150000"/>
              </a:lnSpc>
              <a:spcBef>
                <a:spcPts val="0"/>
              </a:spcBef>
              <a:spcAft>
                <a:spcPts val="0"/>
              </a:spcAft>
            </a:pPr>
            <a:r>
              <a:rPr lang="ar-SA" sz="2000" dirty="0">
                <a:latin typeface="Times New Roman" panose="02020603050405020304" pitchFamily="18" charset="0"/>
                <a:ea typeface="Times New Roman" panose="02020603050405020304" pitchFamily="18" charset="0"/>
                <a:cs typeface="B Nazanin" panose="00000400000000000000" pitchFamily="2" charset="-78"/>
              </a:rPr>
              <a:t>تعداد سلولها در هر ميلي مترمكعب افزايش متوسطي دارد (از چندين عدد تا چندصد عدد).</a:t>
            </a:r>
            <a:endParaRPr lang="en-US" sz="2000" dirty="0">
              <a:latin typeface="Times New Roman" panose="02020603050405020304" pitchFamily="18" charset="0"/>
              <a:ea typeface="Times New Roman" panose="02020603050405020304" pitchFamily="18" charset="0"/>
              <a:cs typeface="B Nazanin" panose="00000400000000000000" pitchFamily="2" charset="-78"/>
            </a:endParaRPr>
          </a:p>
          <a:p>
            <a:pPr marL="0" marR="0" algn="just" rtl="1">
              <a:lnSpc>
                <a:spcPct val="150000"/>
              </a:lnSpc>
              <a:spcBef>
                <a:spcPts val="0"/>
              </a:spcBef>
              <a:spcAft>
                <a:spcPts val="0"/>
              </a:spcAft>
            </a:pPr>
            <a:r>
              <a:rPr lang="en-US" sz="2000" dirty="0">
                <a:latin typeface="Times New Roman" panose="02020603050405020304" pitchFamily="18" charset="0"/>
                <a:ea typeface="Times New Roman" panose="02020603050405020304" pitchFamily="18" charset="0"/>
                <a:cs typeface="B Nazanin" panose="00000400000000000000" pitchFamily="2" charset="-78"/>
              </a:rPr>
              <a:t> </a:t>
            </a:r>
          </a:p>
          <a:p>
            <a:pPr marL="0" marR="0" algn="just" rtl="1">
              <a:lnSpc>
                <a:spcPct val="150000"/>
              </a:lnSpc>
              <a:spcBef>
                <a:spcPts val="0"/>
              </a:spcBef>
              <a:spcAft>
                <a:spcPts val="0"/>
              </a:spcAft>
            </a:pPr>
            <a:r>
              <a:rPr lang="ar-SA" sz="2000" b="1" dirty="0">
                <a:latin typeface="Times New Roman" panose="02020603050405020304" pitchFamily="18" charset="0"/>
                <a:ea typeface="Times New Roman" panose="02020603050405020304" pitchFamily="18" charset="0"/>
                <a:cs typeface="B Nazanin" panose="00000400000000000000" pitchFamily="2" charset="-78"/>
              </a:rPr>
              <a:t>آزمايش مستقيم ميكروسكپي</a:t>
            </a:r>
            <a:endParaRPr lang="en-US" sz="2000" dirty="0">
              <a:latin typeface="Times New Roman" panose="02020603050405020304" pitchFamily="18" charset="0"/>
              <a:ea typeface="Times New Roman" panose="02020603050405020304" pitchFamily="18" charset="0"/>
              <a:cs typeface="B Nazanin" pitchFamily="2" charset="-78"/>
            </a:endParaRPr>
          </a:p>
          <a:p>
            <a:pPr marL="0" marR="0" algn="just" rtl="1">
              <a:lnSpc>
                <a:spcPct val="150000"/>
              </a:lnSpc>
              <a:spcBef>
                <a:spcPts val="0"/>
              </a:spcBef>
              <a:spcAft>
                <a:spcPts val="0"/>
              </a:spcAft>
            </a:pPr>
            <a:r>
              <a:rPr lang="ar-SA" sz="2000" dirty="0">
                <a:latin typeface="Times New Roman" panose="02020603050405020304" pitchFamily="18" charset="0"/>
                <a:ea typeface="Times New Roman" panose="02020603050405020304" pitchFamily="18" charset="0"/>
                <a:cs typeface="B Nazanin" panose="00000400000000000000" pitchFamily="2" charset="-78"/>
              </a:rPr>
              <a:t>حداقل 10 ميلي ليتر از مايع </a:t>
            </a:r>
            <a:r>
              <a:rPr lang="en-US" sz="2000" dirty="0">
                <a:latin typeface="Times New Roman" panose="02020603050405020304" pitchFamily="18" charset="0"/>
                <a:ea typeface="Times New Roman" panose="02020603050405020304" pitchFamily="18" charset="0"/>
                <a:cs typeface="B Nazanin" pitchFamily="2" charset="-78"/>
              </a:rPr>
              <a:t>CSF</a:t>
            </a:r>
            <a:r>
              <a:rPr lang="ar-SA" sz="2000" dirty="0">
                <a:latin typeface="Times New Roman" panose="02020603050405020304" pitchFamily="18" charset="0"/>
                <a:ea typeface="Times New Roman" panose="02020603050405020304" pitchFamily="18" charset="0"/>
                <a:cs typeface="B Nazanin" panose="00000400000000000000" pitchFamily="2" charset="-78"/>
              </a:rPr>
              <a:t> را سانتريفيوژ كرده و رسوب آن مورد آزمايش مستقيم ميكروسكپي و كشت قرار مي</a:t>
            </a:r>
            <a:r>
              <a:rPr lang="fa-IR" sz="2000" dirty="0">
                <a:latin typeface="Times New Roman" panose="02020603050405020304" pitchFamily="18" charset="0"/>
                <a:ea typeface="Times New Roman" panose="02020603050405020304" pitchFamily="18" charset="0"/>
                <a:cs typeface="B Nazanin" panose="00000400000000000000" pitchFamily="2" charset="-78"/>
              </a:rPr>
              <a:t> گیر</a:t>
            </a:r>
            <a:r>
              <a:rPr lang="ar-SA" sz="2000" dirty="0">
                <a:latin typeface="Times New Roman" panose="02020603050405020304" pitchFamily="18" charset="0"/>
                <a:ea typeface="Times New Roman" panose="02020603050405020304" pitchFamily="18" charset="0"/>
                <a:cs typeface="B Nazanin" panose="00000400000000000000" pitchFamily="2" charset="-78"/>
              </a:rPr>
              <a:t>د.</a:t>
            </a:r>
            <a:endParaRPr lang="fa-IR" sz="2000" dirty="0">
              <a:latin typeface="Times New Roman" panose="02020603050405020304" pitchFamily="18" charset="0"/>
              <a:ea typeface="Times New Roman" panose="02020603050405020304" pitchFamily="18" charset="0"/>
              <a:cs typeface="B Nazanin" panose="00000400000000000000" pitchFamily="2" charset="-78"/>
            </a:endParaRPr>
          </a:p>
          <a:p>
            <a:pPr marL="0" marR="0" algn="just" rtl="1">
              <a:lnSpc>
                <a:spcPct val="150000"/>
              </a:lnSpc>
              <a:spcBef>
                <a:spcPts val="0"/>
              </a:spcBef>
              <a:spcAft>
                <a:spcPts val="0"/>
              </a:spcAft>
            </a:pPr>
            <a:r>
              <a:rPr lang="ar-SA" sz="2000" dirty="0">
                <a:latin typeface="Times New Roman" panose="02020603050405020304" pitchFamily="18" charset="0"/>
                <a:ea typeface="Times New Roman" panose="02020603050405020304" pitchFamily="18" charset="0"/>
                <a:cs typeface="B Nazanin" panose="00000400000000000000" pitchFamily="2" charset="-78"/>
              </a:rPr>
              <a:t> </a:t>
            </a:r>
            <a:r>
              <a:rPr lang="fa-IR" sz="2000" dirty="0">
                <a:latin typeface="Times New Roman" panose="02020603050405020304" pitchFamily="18" charset="0"/>
                <a:ea typeface="Times New Roman" panose="02020603050405020304" pitchFamily="18" charset="0"/>
                <a:cs typeface="B Nazanin" panose="00000400000000000000" pitchFamily="2" charset="-78"/>
              </a:rPr>
              <a:t>لام </a:t>
            </a:r>
            <a:r>
              <a:rPr lang="ar-SA" sz="2000" dirty="0">
                <a:latin typeface="Times New Roman" panose="02020603050405020304" pitchFamily="18" charset="0"/>
                <a:ea typeface="Times New Roman" panose="02020603050405020304" pitchFamily="18" charset="0"/>
                <a:cs typeface="B Nazanin" panose="00000400000000000000" pitchFamily="2" charset="-78"/>
              </a:rPr>
              <a:t>مرطوب شامل آزمايش مستقيم يك قطره از رسوب، تهيه لام با مركب چين و رنگ آميزي ها شامل  متيلن بلو، گرم، كالكوفلوروايت، گيمسا، گوموري متنامين سيلور و </a:t>
            </a:r>
            <a:r>
              <a:rPr lang="en-US" sz="2000" dirty="0">
                <a:latin typeface="Times New Roman" panose="02020603050405020304" pitchFamily="18" charset="0"/>
                <a:ea typeface="Times New Roman" panose="02020603050405020304" pitchFamily="18" charset="0"/>
                <a:cs typeface="B Nazanin" pitchFamily="2" charset="-78"/>
              </a:rPr>
              <a:t>PAS</a:t>
            </a:r>
            <a:r>
              <a:rPr lang="ar-SA" sz="2000" dirty="0">
                <a:latin typeface="Times New Roman" panose="02020603050405020304" pitchFamily="18" charset="0"/>
                <a:ea typeface="Times New Roman" panose="02020603050405020304" pitchFamily="18" charset="0"/>
                <a:cs typeface="B Nazanin" panose="00000400000000000000" pitchFamily="2" charset="-78"/>
              </a:rPr>
              <a:t> مي</a:t>
            </a:r>
            <a:r>
              <a:rPr lang="fa-IR" sz="2000" dirty="0">
                <a:latin typeface="Times New Roman" panose="02020603050405020304" pitchFamily="18" charset="0"/>
                <a:ea typeface="Times New Roman" panose="02020603050405020304" pitchFamily="18" charset="0"/>
                <a:cs typeface="B Nazanin" panose="00000400000000000000" pitchFamily="2" charset="-78"/>
              </a:rPr>
              <a:t> </a:t>
            </a:r>
            <a:r>
              <a:rPr lang="ar-SA" sz="2000" dirty="0">
                <a:latin typeface="Times New Roman" panose="02020603050405020304" pitchFamily="18" charset="0"/>
                <a:ea typeface="Times New Roman" panose="02020603050405020304" pitchFamily="18" charset="0"/>
                <a:cs typeface="B Nazanin" panose="00000400000000000000" pitchFamily="2" charset="-78"/>
              </a:rPr>
              <a:t>باشد</a:t>
            </a:r>
            <a:r>
              <a:rPr lang="fa-IR" sz="2000" dirty="0">
                <a:latin typeface="Times New Roman" panose="02020603050405020304" pitchFamily="18" charset="0"/>
                <a:ea typeface="Times New Roman" panose="02020603050405020304" pitchFamily="18" charset="0"/>
                <a:cs typeface="B Nazanin" panose="00000400000000000000" pitchFamily="2" charset="-78"/>
              </a:rPr>
              <a:t>.</a:t>
            </a:r>
            <a:endParaRPr lang="en-US" sz="2000" dirty="0">
              <a:latin typeface="Times New Roman" panose="02020603050405020304" pitchFamily="18" charset="0"/>
              <a:ea typeface="Times New Roman" panose="02020603050405020304" pitchFamily="18" charset="0"/>
              <a:cs typeface="B Nazanin" pitchFamily="2" charset="-78"/>
            </a:endParaRPr>
          </a:p>
          <a:p>
            <a:pPr marL="0" marR="0" algn="just" rtl="1">
              <a:spcBef>
                <a:spcPts val="0"/>
              </a:spcBef>
              <a:spcAft>
                <a:spcPts val="0"/>
              </a:spcAft>
            </a:pPr>
            <a:endParaRPr lang="en-US" sz="2800" dirty="0">
              <a:effectLst/>
              <a:latin typeface="Times New Roman" panose="02020603050405020304" pitchFamily="18" charset="0"/>
              <a:ea typeface="Times New Roman" panose="02020603050405020304" pitchFamily="18" charset="0"/>
            </a:endParaRPr>
          </a:p>
          <a:p>
            <a:pPr algn="just" rtl="1"/>
            <a:endParaRPr lang="en-US" dirty="0"/>
          </a:p>
        </p:txBody>
      </p:sp>
      <p:sp>
        <p:nvSpPr>
          <p:cNvPr id="4" name="Title 1">
            <a:extLst>
              <a:ext uri="{FF2B5EF4-FFF2-40B4-BE49-F238E27FC236}">
                <a16:creationId xmlns:a16="http://schemas.microsoft.com/office/drawing/2014/main" id="{A65F87CD-5D88-4338-5CED-5D900EB21A5E}"/>
              </a:ext>
            </a:extLst>
          </p:cNvPr>
          <p:cNvSpPr>
            <a:spLocks noGrp="1"/>
          </p:cNvSpPr>
          <p:nvPr>
            <p:ph type="title"/>
          </p:nvPr>
        </p:nvSpPr>
        <p:spPr>
          <a:xfrm>
            <a:off x="838200" y="213646"/>
            <a:ext cx="10014959" cy="649480"/>
          </a:xfrm>
        </p:spPr>
        <p:txBody>
          <a:bodyPr>
            <a:normAutofit fontScale="90000"/>
          </a:bodyPr>
          <a:lstStyle/>
          <a:p>
            <a:pPr marL="0" marR="0" algn="ctr" rtl="1">
              <a:spcBef>
                <a:spcPts val="0"/>
              </a:spcBef>
              <a:spcAft>
                <a:spcPts val="0"/>
              </a:spcAft>
            </a:pPr>
            <a:br>
              <a:rPr lang="fa-IR" sz="2700" b="1" dirty="0">
                <a:solidFill>
                  <a:srgbClr val="339966"/>
                </a:solidFill>
                <a:effectLst/>
                <a:latin typeface="Times New Roman" panose="02020603050405020304" pitchFamily="18" charset="0"/>
                <a:ea typeface="Times New Roman" panose="02020603050405020304" pitchFamily="18" charset="0"/>
                <a:cs typeface="B Nazanin" panose="00000400000000000000" pitchFamily="2" charset="-78"/>
              </a:rPr>
            </a:br>
            <a:br>
              <a:rPr lang="fa-IR" sz="2700" b="1" dirty="0">
                <a:solidFill>
                  <a:srgbClr val="339966"/>
                </a:solidFill>
                <a:latin typeface="Times New Roman" panose="02020603050405020304" pitchFamily="18" charset="0"/>
                <a:ea typeface="Times New Roman" panose="02020603050405020304" pitchFamily="18" charset="0"/>
                <a:cs typeface="B Nazanin" panose="00000400000000000000" pitchFamily="2" charset="-78"/>
              </a:rPr>
            </a:br>
            <a:r>
              <a:rPr lang="fa-IR" sz="2200" b="1" dirty="0">
                <a:solidFill>
                  <a:srgbClr val="339966"/>
                </a:solidFill>
                <a:effectLst/>
                <a:latin typeface="Times New Roman" panose="02020603050405020304" pitchFamily="18" charset="0"/>
                <a:ea typeface="Times New Roman" panose="02020603050405020304" pitchFamily="18" charset="0"/>
                <a:cs typeface="B Nazanin" panose="00000400000000000000" pitchFamily="2" charset="-78"/>
              </a:rPr>
              <a:t>آزمايش مايع مغزي نخاعي براي جدا كردن و شناسائي </a:t>
            </a:r>
            <a:r>
              <a:rPr lang="fa-IR" sz="2200" b="1" dirty="0">
                <a:solidFill>
                  <a:srgbClr val="FF0000"/>
                </a:solidFill>
                <a:effectLst/>
                <a:latin typeface="Times New Roman" panose="02020603050405020304" pitchFamily="18" charset="0"/>
                <a:ea typeface="Times New Roman" panose="02020603050405020304" pitchFamily="18" charset="0"/>
                <a:cs typeface="B Nazanin" panose="00000400000000000000" pitchFamily="2" charset="-78"/>
              </a:rPr>
              <a:t>كريپتوكوكوس نئوفرمنس</a:t>
            </a:r>
            <a:br>
              <a:rPr lang="en-US" sz="2800" dirty="0">
                <a:effectLst/>
                <a:latin typeface="Times New Roman" panose="02020603050405020304" pitchFamily="18" charset="0"/>
                <a:ea typeface="Times New Roman" panose="02020603050405020304" pitchFamily="18" charset="0"/>
              </a:rPr>
            </a:br>
            <a:endParaRPr lang="en-US" dirty="0"/>
          </a:p>
        </p:txBody>
      </p:sp>
    </p:spTree>
    <p:extLst>
      <p:ext uri="{BB962C8B-B14F-4D97-AF65-F5344CB8AC3E}">
        <p14:creationId xmlns:p14="http://schemas.microsoft.com/office/powerpoint/2010/main" val="320704314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906D3FE-86D1-4152-A1BD-2FD121044326}"/>
              </a:ext>
            </a:extLst>
          </p:cNvPr>
          <p:cNvSpPr txBox="1"/>
          <p:nvPr/>
        </p:nvSpPr>
        <p:spPr>
          <a:xfrm>
            <a:off x="410197" y="290449"/>
            <a:ext cx="11434273" cy="4622291"/>
          </a:xfrm>
          <a:prstGeom prst="rect">
            <a:avLst/>
          </a:prstGeom>
          <a:noFill/>
        </p:spPr>
        <p:txBody>
          <a:bodyPr wrap="square">
            <a:spAutoFit/>
          </a:bodyPr>
          <a:lstStyle/>
          <a:p>
            <a:pPr marL="0" marR="0" algn="just" rtl="1">
              <a:lnSpc>
                <a:spcPct val="115000"/>
              </a:lnSpc>
              <a:spcBef>
                <a:spcPts val="0"/>
              </a:spcBef>
              <a:spcAft>
                <a:spcPts val="1000"/>
              </a:spcAft>
            </a:pPr>
            <a:r>
              <a:rPr lang="fa-IR" sz="1800" b="1" dirty="0">
                <a:effectLst/>
                <a:latin typeface="Calibri" panose="020F0502020204030204" pitchFamily="34" charset="0"/>
                <a:ea typeface="Calibri" panose="020F0502020204030204" pitchFamily="34" charset="0"/>
                <a:cs typeface="B Nazanin" panose="00000400000000000000" pitchFamily="2" charset="-78"/>
              </a:rPr>
              <a:t>نمونه ی ادرار</a:t>
            </a:r>
            <a:endParaRPr lang="en-US" sz="14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lnSpc>
                <a:spcPct val="115000"/>
              </a:lnSpc>
              <a:spcBef>
                <a:spcPts val="0"/>
              </a:spcBef>
              <a:spcAft>
                <a:spcPts val="1000"/>
              </a:spcAft>
              <a:buFont typeface="Calibri" panose="020F0502020204030204" pitchFamily="34" charset="0"/>
              <a:buChar char="-"/>
            </a:pPr>
            <a:r>
              <a:rPr lang="fa-IR" sz="1800" dirty="0">
                <a:effectLst/>
                <a:latin typeface="Calibri" panose="020F0502020204030204" pitchFamily="34" charset="0"/>
                <a:ea typeface="Calibri" panose="020F0502020204030204" pitchFamily="34" charset="0"/>
                <a:cs typeface="B Nazanin" panose="00000400000000000000" pitchFamily="2" charset="-78"/>
              </a:rPr>
              <a:t>بیش از یک میلی لیتر از ادرار اول صبح را در شرائط تمیز در یک ظرف استریل جمع آوری کنید.</a:t>
            </a:r>
          </a:p>
          <a:p>
            <a:pPr marL="342900" marR="0" lvl="0" indent="-342900" algn="just" rtl="1">
              <a:lnSpc>
                <a:spcPct val="115000"/>
              </a:lnSpc>
              <a:spcBef>
                <a:spcPts val="0"/>
              </a:spcBef>
              <a:spcAft>
                <a:spcPts val="1000"/>
              </a:spcAft>
              <a:buFont typeface="Calibri" panose="020F0502020204030204" pitchFamily="34" charset="0"/>
              <a:buChar char="-"/>
            </a:pPr>
            <a:r>
              <a:rPr lang="fa-IR" sz="1800" dirty="0">
                <a:effectLst/>
                <a:latin typeface="Calibri" panose="020F0502020204030204" pitchFamily="34" charset="0"/>
                <a:ea typeface="Calibri" panose="020F0502020204030204" pitchFamily="34" charset="0"/>
                <a:cs typeface="B Nazanin" panose="00000400000000000000" pitchFamily="2" charset="-78"/>
              </a:rPr>
              <a:t> نمونه ی ادرار را می توان از طریق کاتتر مستقیم یا بطریقه ی سوپراپوبیک بدست آورد.</a:t>
            </a:r>
          </a:p>
          <a:p>
            <a:pPr marL="342900" marR="0" lvl="0" indent="-342900" algn="just" rtl="1">
              <a:lnSpc>
                <a:spcPct val="115000"/>
              </a:lnSpc>
              <a:spcBef>
                <a:spcPts val="0"/>
              </a:spcBef>
              <a:spcAft>
                <a:spcPts val="1000"/>
              </a:spcAft>
              <a:buFont typeface="Calibri" panose="020F0502020204030204" pitchFamily="34" charset="0"/>
              <a:buChar char="-"/>
            </a:pPr>
            <a:r>
              <a:rPr lang="fa-IR" sz="1800" dirty="0">
                <a:effectLst/>
                <a:latin typeface="Calibri" panose="020F0502020204030204" pitchFamily="34" charset="0"/>
                <a:ea typeface="Calibri" panose="020F0502020204030204" pitchFamily="34" charset="0"/>
                <a:cs typeface="B Nazanin" panose="00000400000000000000" pitchFamily="2" charset="-78"/>
              </a:rPr>
              <a:t> استفاده از لوله های انتقال محتوی اسید بوریک برای موارد مشکوک به عفونت کاندیدائی مناسب است.</a:t>
            </a:r>
            <a:endParaRPr lang="en-US" sz="1400" dirty="0">
              <a:effectLst/>
              <a:latin typeface="Calibri" panose="020F0502020204030204" pitchFamily="34" charset="0"/>
              <a:ea typeface="Calibri" panose="020F0502020204030204" pitchFamily="34" charset="0"/>
              <a:cs typeface="2  Nazanin"/>
            </a:endParaRPr>
          </a:p>
          <a:p>
            <a:pPr marL="342900" marR="0" lvl="0" indent="-342900" algn="just" rtl="1">
              <a:lnSpc>
                <a:spcPct val="115000"/>
              </a:lnSpc>
              <a:spcBef>
                <a:spcPts val="0"/>
              </a:spcBef>
              <a:spcAft>
                <a:spcPts val="1000"/>
              </a:spcAft>
              <a:buFont typeface="Calibri" panose="020F0502020204030204" pitchFamily="34" charset="0"/>
              <a:buChar char="-"/>
            </a:pPr>
            <a:r>
              <a:rPr lang="fa-IR" sz="1800" dirty="0">
                <a:effectLst/>
                <a:latin typeface="Calibri" panose="020F0502020204030204" pitchFamily="34" charset="0"/>
                <a:ea typeface="Calibri" panose="020F0502020204030204" pitchFamily="34" charset="0"/>
                <a:cs typeface="B Nazanin" panose="00000400000000000000" pitchFamily="2" charset="-78"/>
              </a:rPr>
              <a:t>ادرار از کیسه ی کاتتر فولی برای کشت مناسب نیست.</a:t>
            </a:r>
            <a:endParaRPr lang="en-US" sz="1400" dirty="0">
              <a:effectLst/>
              <a:latin typeface="Calibri" panose="020F0502020204030204" pitchFamily="34" charset="0"/>
              <a:ea typeface="Calibri" panose="020F0502020204030204" pitchFamily="34" charset="0"/>
              <a:cs typeface="2  Nazanin"/>
            </a:endParaRPr>
          </a:p>
          <a:p>
            <a:pPr marL="342900" marR="0" lvl="0" indent="-342900" algn="just" rtl="1">
              <a:lnSpc>
                <a:spcPct val="115000"/>
              </a:lnSpc>
              <a:spcBef>
                <a:spcPts val="0"/>
              </a:spcBef>
              <a:spcAft>
                <a:spcPts val="1000"/>
              </a:spcAft>
              <a:buFont typeface="Calibri" panose="020F0502020204030204" pitchFamily="34" charset="0"/>
              <a:buChar char="-"/>
            </a:pPr>
            <a:r>
              <a:rPr lang="fa-IR" sz="1800" dirty="0">
                <a:effectLst/>
                <a:latin typeface="Calibri" panose="020F0502020204030204" pitchFamily="34" charset="0"/>
                <a:ea typeface="Calibri" panose="020F0502020204030204" pitchFamily="34" charset="0"/>
                <a:cs typeface="B Nazanin" panose="00000400000000000000" pitchFamily="2" charset="-78"/>
              </a:rPr>
              <a:t>ادرار متعاقب ماساژ پروستات برای نشان دادن میکوزهای اندمیک می تواند مورد استفاده قرار گیرد.</a:t>
            </a:r>
            <a:endParaRPr lang="en-US" sz="1400" dirty="0">
              <a:effectLst/>
              <a:latin typeface="Calibri" panose="020F0502020204030204" pitchFamily="34" charset="0"/>
              <a:ea typeface="Calibri" panose="020F0502020204030204" pitchFamily="34" charset="0"/>
              <a:cs typeface="2  Nazanin"/>
            </a:endParaRPr>
          </a:p>
          <a:p>
            <a:pPr marL="342900" marR="0" lvl="0" indent="-342900" algn="just" rtl="1">
              <a:lnSpc>
                <a:spcPct val="115000"/>
              </a:lnSpc>
              <a:spcBef>
                <a:spcPts val="0"/>
              </a:spcBef>
              <a:spcAft>
                <a:spcPts val="1000"/>
              </a:spcAft>
              <a:buFont typeface="Calibri" panose="020F0502020204030204" pitchFamily="34" charset="0"/>
              <a:buChar char="-"/>
            </a:pPr>
            <a:r>
              <a:rPr lang="fa-IR" sz="1800" b="1" dirty="0">
                <a:effectLst/>
                <a:latin typeface="Calibri" panose="020F0502020204030204" pitchFamily="34" charset="0"/>
                <a:ea typeface="Calibri" panose="020F0502020204030204" pitchFamily="34" charset="0"/>
                <a:cs typeface="B Nazanin" panose="00000400000000000000" pitchFamily="2" charset="-78"/>
              </a:rPr>
              <a:t>گونه های کاندیدا می توانند بصورت گذرا مجاری ادراری را کلونیزه یا آلوده نمایند.</a:t>
            </a:r>
            <a:endParaRPr lang="en-US" sz="1400" b="1" dirty="0">
              <a:effectLst/>
              <a:latin typeface="Calibri" panose="020F0502020204030204" pitchFamily="34" charset="0"/>
              <a:ea typeface="Calibri" panose="020F0502020204030204" pitchFamily="34" charset="0"/>
              <a:cs typeface="2  Nazanin"/>
            </a:endParaRPr>
          </a:p>
          <a:p>
            <a:pPr marL="342900" marR="0" lvl="0" indent="-342900" algn="just" rtl="1">
              <a:lnSpc>
                <a:spcPct val="115000"/>
              </a:lnSpc>
              <a:spcBef>
                <a:spcPts val="0"/>
              </a:spcBef>
              <a:spcAft>
                <a:spcPts val="1000"/>
              </a:spcAft>
              <a:buFont typeface="Calibri" panose="020F0502020204030204" pitchFamily="34" charset="0"/>
              <a:buChar char="-"/>
            </a:pPr>
            <a:r>
              <a:rPr lang="fa-IR" sz="1800" dirty="0">
                <a:effectLst/>
                <a:latin typeface="Calibri" panose="020F0502020204030204" pitchFamily="34" charset="0"/>
                <a:ea typeface="Calibri" panose="020F0502020204030204" pitchFamily="34" charset="0"/>
                <a:cs typeface="B Nazanin" panose="00000400000000000000" pitchFamily="2" charset="-78"/>
              </a:rPr>
              <a:t>مشاهده ی سیستوسکوپیک یا حین عمل جراحی، توپهای قارچی، پیلونفریت یا شواهد هیستولوژیکی تهاجم مخاطی برای اثبات پروسه ی عفونی لازم است.</a:t>
            </a:r>
            <a:endParaRPr lang="en-US" sz="1400" dirty="0">
              <a:effectLst/>
              <a:latin typeface="Calibri" panose="020F0502020204030204" pitchFamily="34" charset="0"/>
              <a:ea typeface="Calibri" panose="020F0502020204030204" pitchFamily="34" charset="0"/>
              <a:cs typeface="2  Nazanin"/>
            </a:endParaRPr>
          </a:p>
          <a:p>
            <a:pPr marL="342900" marR="0" lvl="0" indent="-342900" algn="just" rtl="1">
              <a:lnSpc>
                <a:spcPct val="115000"/>
              </a:lnSpc>
              <a:spcBef>
                <a:spcPts val="0"/>
              </a:spcBef>
              <a:spcAft>
                <a:spcPts val="1000"/>
              </a:spcAft>
              <a:buFont typeface="Calibri" panose="020F0502020204030204" pitchFamily="34" charset="0"/>
              <a:buChar char="-"/>
            </a:pPr>
            <a:r>
              <a:rPr lang="fa-IR" sz="1800" dirty="0">
                <a:effectLst/>
                <a:latin typeface="Calibri" panose="020F0502020204030204" pitchFamily="34" charset="0"/>
                <a:ea typeface="Calibri" panose="020F0502020204030204" pitchFamily="34" charset="0"/>
                <a:cs typeface="B Nazanin" panose="00000400000000000000" pitchFamily="2" charset="-78"/>
              </a:rPr>
              <a:t>قارچهای مهاجم (مانند </a:t>
            </a:r>
            <a:r>
              <a:rPr lang="fa-IR" sz="1800" i="1" dirty="0">
                <a:effectLst/>
                <a:latin typeface="Calibri" panose="020F0502020204030204" pitchFamily="34" charset="0"/>
                <a:ea typeface="Calibri" panose="020F0502020204030204" pitchFamily="34" charset="0"/>
                <a:cs typeface="B Nazanin" panose="00000400000000000000" pitchFamily="2" charset="-78"/>
              </a:rPr>
              <a:t>کریپتوکوکوس نئوفرمنس، کریپتوکوکوس گتی آی</a:t>
            </a:r>
            <a:r>
              <a:rPr lang="fa-IR" sz="1800" dirty="0">
                <a:effectLst/>
                <a:latin typeface="Calibri" panose="020F0502020204030204" pitchFamily="34" charset="0"/>
                <a:ea typeface="Calibri" panose="020F0502020204030204" pitchFamily="34" charset="0"/>
                <a:cs typeface="B Nazanin" panose="00000400000000000000" pitchFamily="2" charset="-78"/>
              </a:rPr>
              <a:t>، گونه های</a:t>
            </a:r>
            <a:r>
              <a:rPr lang="fa-IR" sz="1800" i="1" dirty="0">
                <a:effectLst/>
                <a:latin typeface="Calibri" panose="020F0502020204030204" pitchFamily="34" charset="0"/>
                <a:ea typeface="Calibri" panose="020F0502020204030204" pitchFamily="34" charset="0"/>
                <a:cs typeface="B Nazanin" panose="00000400000000000000" pitchFamily="2" charset="-78"/>
              </a:rPr>
              <a:t> آسپرجیلوس</a:t>
            </a:r>
            <a:r>
              <a:rPr lang="fa-IR" sz="1800" dirty="0">
                <a:effectLst/>
                <a:latin typeface="Calibri" panose="020F0502020204030204" pitchFamily="34" charset="0"/>
                <a:ea typeface="Calibri" panose="020F0502020204030204" pitchFamily="34" charset="0"/>
                <a:cs typeface="B Nazanin" panose="00000400000000000000" pitchFamily="2" charset="-78"/>
              </a:rPr>
              <a:t>، گونه های </a:t>
            </a:r>
            <a:r>
              <a:rPr lang="fa-IR" sz="1800" i="1" dirty="0">
                <a:effectLst/>
                <a:latin typeface="Calibri" panose="020F0502020204030204" pitchFamily="34" charset="0"/>
                <a:ea typeface="Calibri" panose="020F0502020204030204" pitchFamily="34" charset="0"/>
                <a:cs typeface="B Nazanin" panose="00000400000000000000" pitchFamily="2" charset="-78"/>
              </a:rPr>
              <a:t>موکوراسه، هیستوپلاسما کپسولاتوم</a:t>
            </a:r>
            <a:r>
              <a:rPr lang="fa-IR" sz="1800" dirty="0">
                <a:effectLst/>
                <a:latin typeface="Calibri" panose="020F0502020204030204" pitchFamily="34" charset="0"/>
                <a:ea typeface="Calibri" panose="020F0502020204030204" pitchFamily="34" charset="0"/>
                <a:cs typeface="B Nazanin" panose="00000400000000000000" pitchFamily="2" charset="-78"/>
              </a:rPr>
              <a:t>، گونه های </a:t>
            </a:r>
            <a:r>
              <a:rPr lang="fa-IR" sz="1800" i="1" dirty="0">
                <a:effectLst/>
                <a:latin typeface="Calibri" panose="020F0502020204030204" pitchFamily="34" charset="0"/>
                <a:ea typeface="Calibri" panose="020F0502020204030204" pitchFamily="34" charset="0"/>
                <a:cs typeface="B Nazanin" panose="00000400000000000000" pitchFamily="2" charset="-78"/>
              </a:rPr>
              <a:t>بلاستومایسس، کوکسیدیوئیدس ایمیتیس</a:t>
            </a:r>
            <a:r>
              <a:rPr lang="fa-IR" sz="1800" dirty="0">
                <a:effectLst/>
                <a:latin typeface="Calibri" panose="020F0502020204030204" pitchFamily="34" charset="0"/>
                <a:ea typeface="Calibri" panose="020F0502020204030204" pitchFamily="34" charset="0"/>
                <a:cs typeface="B Nazanin" panose="00000400000000000000" pitchFamily="2" charset="-78"/>
              </a:rPr>
              <a:t>، و </a:t>
            </a:r>
            <a:r>
              <a:rPr lang="fa-IR" sz="1800" i="1" dirty="0">
                <a:effectLst/>
                <a:latin typeface="Calibri" panose="020F0502020204030204" pitchFamily="34" charset="0"/>
                <a:ea typeface="Calibri" panose="020F0502020204030204" pitchFamily="34" charset="0"/>
                <a:cs typeface="B Nazanin" panose="00000400000000000000" pitchFamily="2" charset="-78"/>
              </a:rPr>
              <a:t>کوکسیدیوئیدس پوساداسی آی</a:t>
            </a:r>
            <a:r>
              <a:rPr lang="fa-IR" sz="1800" dirty="0">
                <a:effectLst/>
                <a:latin typeface="Calibri" panose="020F0502020204030204" pitchFamily="34" charset="0"/>
                <a:ea typeface="Calibri" panose="020F0502020204030204" pitchFamily="34" charset="0"/>
                <a:cs typeface="B Nazanin" panose="00000400000000000000" pitchFamily="2" charset="-78"/>
              </a:rPr>
              <a:t>) بعنوان بخشی از عفونت قارچی سیستمیک یا منتشره می توانند روی کلیه ها تاثیر بگذارند و بنابراین حضور آنها نشان دهنده ی عفونت است.</a:t>
            </a:r>
            <a:endParaRPr lang="en-US" sz="1400" dirty="0">
              <a:effectLst/>
              <a:latin typeface="Calibri" panose="020F0502020204030204" pitchFamily="34" charset="0"/>
              <a:ea typeface="Calibri" panose="020F0502020204030204" pitchFamily="34" charset="0"/>
              <a:cs typeface="2  Nazanin"/>
            </a:endParaRPr>
          </a:p>
        </p:txBody>
      </p:sp>
    </p:spTree>
    <p:extLst>
      <p:ext uri="{BB962C8B-B14F-4D97-AF65-F5344CB8AC3E}">
        <p14:creationId xmlns:p14="http://schemas.microsoft.com/office/powerpoint/2010/main" val="396243985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36EEFCC-528A-4EEA-BDB4-2DDB12194862}"/>
              </a:ext>
            </a:extLst>
          </p:cNvPr>
          <p:cNvSpPr txBox="1"/>
          <p:nvPr/>
        </p:nvSpPr>
        <p:spPr>
          <a:xfrm>
            <a:off x="341833" y="577070"/>
            <a:ext cx="11417180" cy="4608954"/>
          </a:xfrm>
          <a:prstGeom prst="rect">
            <a:avLst/>
          </a:prstGeom>
          <a:noFill/>
        </p:spPr>
        <p:txBody>
          <a:bodyPr wrap="square">
            <a:spAutoFit/>
          </a:bodyPr>
          <a:lstStyle/>
          <a:p>
            <a:pPr marL="0" marR="0" algn="just" rtl="1">
              <a:lnSpc>
                <a:spcPct val="115000"/>
              </a:lnSpc>
              <a:spcBef>
                <a:spcPts val="0"/>
              </a:spcBef>
              <a:spcAft>
                <a:spcPts val="1000"/>
              </a:spcAft>
            </a:pPr>
            <a:r>
              <a:rPr lang="fa-IR" sz="1800" dirty="0">
                <a:effectLst/>
                <a:latin typeface="Calibri" panose="020F0502020204030204" pitchFamily="34" charset="0"/>
                <a:ea typeface="Calibri" panose="020F0502020204030204" pitchFamily="34" charset="0"/>
                <a:cs typeface="B Nazanin" panose="00000400000000000000" pitchFamily="2" charset="-78"/>
              </a:rPr>
              <a:t> </a:t>
            </a:r>
            <a:endParaRPr lang="en-US" sz="140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lnSpc>
                <a:spcPct val="115000"/>
              </a:lnSpc>
              <a:spcBef>
                <a:spcPts val="0"/>
              </a:spcBef>
              <a:spcAft>
                <a:spcPts val="1000"/>
              </a:spcAft>
            </a:pPr>
            <a:r>
              <a:rPr lang="fa-IR" sz="1800" b="1" dirty="0">
                <a:solidFill>
                  <a:srgbClr val="FF0000"/>
                </a:solidFill>
                <a:effectLst/>
                <a:latin typeface="Calibri" panose="020F0502020204030204" pitchFamily="34" charset="0"/>
                <a:ea typeface="Calibri" panose="020F0502020204030204" pitchFamily="34" charset="0"/>
                <a:cs typeface="B Nazanin" panose="00000400000000000000" pitchFamily="2" charset="-78"/>
              </a:rPr>
              <a:t> نمونه های متفرقه</a:t>
            </a:r>
            <a:endParaRPr lang="en-US" sz="140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lnSpc>
                <a:spcPct val="115000"/>
              </a:lnSpc>
              <a:spcBef>
                <a:spcPts val="0"/>
              </a:spcBef>
              <a:spcAft>
                <a:spcPts val="1000"/>
              </a:spcAft>
            </a:pPr>
            <a:r>
              <a:rPr lang="fa-IR" sz="1800" b="1" dirty="0">
                <a:effectLst/>
                <a:latin typeface="Calibri" panose="020F0502020204030204" pitchFamily="34" charset="0"/>
                <a:ea typeface="Calibri" panose="020F0502020204030204" pitchFamily="34" charset="0"/>
                <a:cs typeface="B Nazanin" panose="00000400000000000000" pitchFamily="2" charset="-78"/>
              </a:rPr>
              <a:t>محتویات معده و شستشوی معده</a:t>
            </a:r>
            <a:endParaRPr lang="fa-IR" dirty="0">
              <a:latin typeface="Calibri" panose="020F0502020204030204" pitchFamily="34" charset="0"/>
              <a:ea typeface="Calibri" panose="020F0502020204030204" pitchFamily="34" charset="0"/>
              <a:cs typeface="B Nazanin" panose="00000400000000000000" pitchFamily="2" charset="-78"/>
            </a:endParaRPr>
          </a:p>
          <a:p>
            <a:pPr marL="0" marR="0" algn="just" rtl="1">
              <a:lnSpc>
                <a:spcPct val="115000"/>
              </a:lnSpc>
              <a:spcBef>
                <a:spcPts val="0"/>
              </a:spcBef>
              <a:spcAft>
                <a:spcPts val="1000"/>
              </a:spcAft>
            </a:pPr>
            <a:r>
              <a:rPr lang="fa-IR" sz="1800" dirty="0">
                <a:effectLst/>
                <a:latin typeface="Calibri" panose="020F0502020204030204" pitchFamily="34" charset="0"/>
                <a:ea typeface="Calibri" panose="020F0502020204030204" pitchFamily="34" charset="0"/>
                <a:cs typeface="B Nazanin" panose="00000400000000000000" pitchFamily="2" charset="-78"/>
              </a:rPr>
              <a:t> نمونه های محتویات معده و مایعات حاصل از شستشوی معده نمونه های غیرقابل قبول برای کشت های قارچی هستند.</a:t>
            </a:r>
          </a:p>
          <a:p>
            <a:pPr marL="0" marR="0" algn="just" rtl="1">
              <a:lnSpc>
                <a:spcPct val="115000"/>
              </a:lnSpc>
              <a:spcBef>
                <a:spcPts val="0"/>
              </a:spcBef>
              <a:spcAft>
                <a:spcPts val="1000"/>
              </a:spcAft>
            </a:pPr>
            <a:endParaRPr lang="en-US" sz="140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lnSpc>
                <a:spcPct val="115000"/>
              </a:lnSpc>
              <a:spcBef>
                <a:spcPts val="0"/>
              </a:spcBef>
              <a:spcAft>
                <a:spcPts val="1000"/>
              </a:spcAft>
            </a:pPr>
            <a:r>
              <a:rPr lang="fa-IR" sz="1800" b="1" dirty="0">
                <a:effectLst/>
                <a:latin typeface="Calibri" panose="020F0502020204030204" pitchFamily="34" charset="0"/>
                <a:ea typeface="Calibri" panose="020F0502020204030204" pitchFamily="34" charset="0"/>
                <a:cs typeface="B Nazanin" panose="00000400000000000000" pitchFamily="2" charset="-78"/>
              </a:rPr>
              <a:t>نمونه های تناسلی</a:t>
            </a:r>
            <a:endParaRPr lang="en-US" sz="14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lnSpc>
                <a:spcPct val="115000"/>
              </a:lnSpc>
              <a:spcBef>
                <a:spcPts val="0"/>
              </a:spcBef>
              <a:spcAft>
                <a:spcPts val="1000"/>
              </a:spcAft>
              <a:buFont typeface="Calibri" panose="020F0502020204030204" pitchFamily="34" charset="0"/>
              <a:buChar char="-"/>
            </a:pPr>
            <a:r>
              <a:rPr lang="fa-IR" sz="1800" dirty="0">
                <a:effectLst/>
                <a:latin typeface="Calibri" panose="020F0502020204030204" pitchFamily="34" charset="0"/>
                <a:ea typeface="Calibri" panose="020F0502020204030204" pitchFamily="34" charset="0"/>
                <a:cs typeface="B Nazanin" panose="00000400000000000000" pitchFamily="2" charset="-78"/>
              </a:rPr>
              <a:t>ترشحات واژینال برای جستجوی عفونتهای سرسخت مخمری بوسیله ی سواب جمع آوری می شوند.</a:t>
            </a:r>
            <a:endParaRPr lang="en-US" sz="1400" dirty="0">
              <a:effectLst/>
              <a:latin typeface="Calibri" panose="020F0502020204030204" pitchFamily="34" charset="0"/>
              <a:ea typeface="Calibri" panose="020F0502020204030204" pitchFamily="34" charset="0"/>
              <a:cs typeface="2  Nazanin"/>
            </a:endParaRPr>
          </a:p>
          <a:p>
            <a:pPr marL="342900" marR="0" lvl="0" indent="-342900" algn="just" rtl="1">
              <a:lnSpc>
                <a:spcPct val="115000"/>
              </a:lnSpc>
              <a:spcBef>
                <a:spcPts val="0"/>
              </a:spcBef>
              <a:spcAft>
                <a:spcPts val="1000"/>
              </a:spcAft>
              <a:buFont typeface="Calibri" panose="020F0502020204030204" pitchFamily="34" charset="0"/>
              <a:buChar char="-"/>
            </a:pPr>
            <a:r>
              <a:rPr lang="fa-IR" sz="1800" dirty="0">
                <a:effectLst/>
                <a:latin typeface="Calibri" panose="020F0502020204030204" pitchFamily="34" charset="0"/>
                <a:ea typeface="Calibri" panose="020F0502020204030204" pitchFamily="34" charset="0"/>
                <a:cs typeface="B Nazanin" panose="00000400000000000000" pitchFamily="2" charset="-78"/>
              </a:rPr>
              <a:t>نمونه ی بافت از لزیون های واژینال برای کشت قارچی جهت تشخیص هیستوپلاسموز و یا پاراکوکسیدیوئیدومایکوز مناسب هستند.</a:t>
            </a:r>
            <a:endParaRPr lang="en-US" sz="1400" dirty="0">
              <a:effectLst/>
              <a:latin typeface="Calibri" panose="020F0502020204030204" pitchFamily="34" charset="0"/>
              <a:ea typeface="Calibri" panose="020F0502020204030204" pitchFamily="34" charset="0"/>
              <a:cs typeface="2  Nazanin"/>
            </a:endParaRPr>
          </a:p>
          <a:p>
            <a:pPr marL="342900" marR="0" lvl="0" indent="-342900" algn="just" rtl="1">
              <a:lnSpc>
                <a:spcPct val="115000"/>
              </a:lnSpc>
              <a:spcBef>
                <a:spcPts val="0"/>
              </a:spcBef>
              <a:spcAft>
                <a:spcPts val="1000"/>
              </a:spcAft>
              <a:buFont typeface="Calibri" panose="020F0502020204030204" pitchFamily="34" charset="0"/>
              <a:buChar char="-"/>
            </a:pPr>
            <a:r>
              <a:rPr lang="fa-IR" sz="1800" b="1" dirty="0">
                <a:effectLst/>
                <a:latin typeface="Calibri" panose="020F0502020204030204" pitchFamily="34" charset="0"/>
                <a:ea typeface="Calibri" panose="020F0502020204030204" pitchFamily="34" charset="0"/>
                <a:cs typeface="B Nazanin" panose="00000400000000000000" pitchFamily="2" charset="-78"/>
              </a:rPr>
              <a:t>ترشحات پروستاتیک</a:t>
            </a:r>
            <a:r>
              <a:rPr lang="fa-IR" sz="1800" dirty="0">
                <a:effectLst/>
                <a:latin typeface="Calibri" panose="020F0502020204030204" pitchFamily="34" charset="0"/>
                <a:ea typeface="Calibri" panose="020F0502020204030204" pitchFamily="34" charset="0"/>
                <a:cs typeface="B Nazanin" panose="00000400000000000000" pitchFamily="2" charset="-78"/>
              </a:rPr>
              <a:t> برای تشخیص </a:t>
            </a:r>
            <a:r>
              <a:rPr lang="fa-IR" sz="1800" i="1" dirty="0">
                <a:effectLst/>
                <a:latin typeface="Calibri" panose="020F0502020204030204" pitchFamily="34" charset="0"/>
                <a:ea typeface="Calibri" panose="020F0502020204030204" pitchFamily="34" charset="0"/>
                <a:cs typeface="B Nazanin" panose="00000400000000000000" pitchFamily="2" charset="-78"/>
              </a:rPr>
              <a:t>بلاستومایسس درماتیتیدیس</a:t>
            </a:r>
            <a:r>
              <a:rPr lang="fa-IR" sz="1800" dirty="0">
                <a:effectLst/>
                <a:latin typeface="Calibri" panose="020F0502020204030204" pitchFamily="34" charset="0"/>
                <a:ea typeface="Calibri" panose="020F0502020204030204" pitchFamily="34" charset="0"/>
                <a:cs typeface="B Nazanin" panose="00000400000000000000" pitchFamily="2" charset="-78"/>
              </a:rPr>
              <a:t>، گونه های </a:t>
            </a:r>
            <a:r>
              <a:rPr lang="fa-IR" sz="1800" i="1" dirty="0">
                <a:effectLst/>
                <a:latin typeface="Calibri" panose="020F0502020204030204" pitchFamily="34" charset="0"/>
                <a:ea typeface="Calibri" panose="020F0502020204030204" pitchFamily="34" charset="0"/>
                <a:cs typeface="B Nazanin" panose="00000400000000000000" pitchFamily="2" charset="-78"/>
              </a:rPr>
              <a:t>کریپتوکوکوس</a:t>
            </a:r>
            <a:r>
              <a:rPr lang="fa-IR" sz="1800" dirty="0">
                <a:effectLst/>
                <a:latin typeface="Calibri" panose="020F0502020204030204" pitchFamily="34" charset="0"/>
                <a:ea typeface="Calibri" panose="020F0502020204030204" pitchFamily="34" charset="0"/>
                <a:cs typeface="B Nazanin" panose="00000400000000000000" pitchFamily="2" charset="-78"/>
              </a:rPr>
              <a:t>، و سایر قارچها باید بوسیله ی ماساژ پروستات بعد از تخلیه ی مثانه جمع آوری شده باشد.</a:t>
            </a:r>
            <a:endParaRPr lang="en-US" sz="1400" dirty="0">
              <a:effectLst/>
              <a:latin typeface="Calibri" panose="020F0502020204030204" pitchFamily="34" charset="0"/>
              <a:ea typeface="Calibri" panose="020F0502020204030204" pitchFamily="34" charset="0"/>
              <a:cs typeface="2  Nazanin"/>
            </a:endParaRPr>
          </a:p>
          <a:p>
            <a:pPr marL="342900" marR="0" lvl="0" indent="-342900" algn="just" rtl="1">
              <a:lnSpc>
                <a:spcPct val="115000"/>
              </a:lnSpc>
              <a:spcBef>
                <a:spcPts val="0"/>
              </a:spcBef>
              <a:spcAft>
                <a:spcPts val="1000"/>
              </a:spcAft>
              <a:buFont typeface="Calibri" panose="020F0502020204030204" pitchFamily="34" charset="0"/>
              <a:buChar char="-"/>
            </a:pPr>
            <a:endParaRPr lang="en-US" sz="1400" dirty="0">
              <a:effectLst/>
              <a:latin typeface="Calibri" panose="020F0502020204030204" pitchFamily="34" charset="0"/>
              <a:ea typeface="Calibri" panose="020F0502020204030204" pitchFamily="34" charset="0"/>
              <a:cs typeface="2  Nazanin"/>
            </a:endParaRPr>
          </a:p>
        </p:txBody>
      </p:sp>
    </p:spTree>
    <p:extLst>
      <p:ext uri="{BB962C8B-B14F-4D97-AF65-F5344CB8AC3E}">
        <p14:creationId xmlns:p14="http://schemas.microsoft.com/office/powerpoint/2010/main" val="295569818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915D6BE-B09A-4828-9F9E-CD15710B4658}"/>
              </a:ext>
            </a:extLst>
          </p:cNvPr>
          <p:cNvSpPr txBox="1"/>
          <p:nvPr/>
        </p:nvSpPr>
        <p:spPr>
          <a:xfrm>
            <a:off x="435837" y="459722"/>
            <a:ext cx="11417180" cy="2963375"/>
          </a:xfrm>
          <a:prstGeom prst="rect">
            <a:avLst/>
          </a:prstGeom>
          <a:noFill/>
        </p:spPr>
        <p:txBody>
          <a:bodyPr wrap="square">
            <a:spAutoFit/>
          </a:bodyPr>
          <a:lstStyle/>
          <a:p>
            <a:pPr marL="0" marR="0" algn="just" rtl="1">
              <a:lnSpc>
                <a:spcPct val="115000"/>
              </a:lnSpc>
              <a:spcBef>
                <a:spcPts val="0"/>
              </a:spcBef>
              <a:spcAft>
                <a:spcPts val="1000"/>
              </a:spcAft>
            </a:pPr>
            <a:r>
              <a:rPr lang="fa-IR" sz="1800" b="1" dirty="0">
                <a:effectLst/>
                <a:latin typeface="Calibri" panose="020F0502020204030204" pitchFamily="34" charset="0"/>
                <a:ea typeface="Calibri" panose="020F0502020204030204" pitchFamily="34" charset="0"/>
                <a:cs typeface="B Nazanin" panose="00000400000000000000" pitchFamily="2" charset="-78"/>
              </a:rPr>
              <a:t>نمونه های چشمی</a:t>
            </a:r>
            <a:endParaRPr lang="en-US" sz="140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lnSpc>
                <a:spcPct val="115000"/>
              </a:lnSpc>
              <a:spcBef>
                <a:spcPts val="0"/>
              </a:spcBef>
              <a:spcAft>
                <a:spcPts val="1000"/>
              </a:spcAft>
            </a:pPr>
            <a:r>
              <a:rPr lang="fa-IR" sz="1800" dirty="0">
                <a:effectLst/>
                <a:latin typeface="Calibri" panose="020F0502020204030204" pitchFamily="34" charset="0"/>
                <a:ea typeface="Calibri" panose="020F0502020204030204" pitchFamily="34" charset="0"/>
                <a:cs typeface="B Nazanin" panose="00000400000000000000" pitchFamily="2" charset="-78"/>
              </a:rPr>
              <a:t> مواد چرکی ملتحمه ای توسط سواب جمع آوری می شوند.</a:t>
            </a:r>
            <a:endParaRPr lang="en-US" sz="140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lnSpc>
                <a:spcPct val="115000"/>
              </a:lnSpc>
              <a:spcBef>
                <a:spcPts val="0"/>
              </a:spcBef>
              <a:spcAft>
                <a:spcPts val="1000"/>
              </a:spcAft>
            </a:pPr>
            <a:r>
              <a:rPr lang="fa-IR" sz="1800" dirty="0">
                <a:effectLst/>
                <a:latin typeface="Calibri" panose="020F0502020204030204" pitchFamily="34" charset="0"/>
                <a:ea typeface="Calibri" panose="020F0502020204030204" pitchFamily="34" charset="0"/>
                <a:cs typeface="B Nazanin" panose="00000400000000000000" pitchFamily="2" charset="-78"/>
              </a:rPr>
              <a:t>قرنیه (با حلقه ای از صلبیه) دهنده باید  در 1 تا 5 میلی لیتر سالین استریل عاری از مواد محافظ قرار داده شود.</a:t>
            </a:r>
            <a:endParaRPr lang="en-US" sz="140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lnSpc>
                <a:spcPct val="115000"/>
              </a:lnSpc>
              <a:spcBef>
                <a:spcPts val="0"/>
              </a:spcBef>
              <a:spcAft>
                <a:spcPts val="1000"/>
              </a:spcAft>
            </a:pPr>
            <a:r>
              <a:rPr lang="fa-IR" sz="1800" dirty="0">
                <a:effectLst/>
                <a:latin typeface="Calibri" panose="020F0502020204030204" pitchFamily="34" charset="0"/>
                <a:ea typeface="Calibri" panose="020F0502020204030204" pitchFamily="34" charset="0"/>
                <a:cs typeface="B Nazanin" panose="00000400000000000000" pitchFamily="2" charset="-78"/>
              </a:rPr>
              <a:t>برای تراشه های قرنیه یک پلیت آگار فاقد مواد مهار کننده فراهم گردد و یک لام میکروسکپی در اختیار افتالمولوژیست قرار گیرد. </a:t>
            </a:r>
          </a:p>
          <a:p>
            <a:pPr marL="0" marR="0" algn="just" rtl="1">
              <a:lnSpc>
                <a:spcPct val="115000"/>
              </a:lnSpc>
              <a:spcBef>
                <a:spcPts val="0"/>
              </a:spcBef>
              <a:spcAft>
                <a:spcPts val="1000"/>
              </a:spcAft>
            </a:pPr>
            <a:r>
              <a:rPr lang="fa-IR" sz="1800" dirty="0">
                <a:effectLst/>
                <a:latin typeface="Calibri" panose="020F0502020204030204" pitchFamily="34" charset="0"/>
                <a:ea typeface="Calibri" panose="020F0502020204030204" pitchFamily="34" charset="0"/>
                <a:cs typeface="B Nazanin" panose="00000400000000000000" pitchFamily="2" charset="-78"/>
              </a:rPr>
              <a:t>تراشه های قرنیه بداخل محیط آگاربه شکل </a:t>
            </a:r>
            <a:r>
              <a:rPr lang="en-US" sz="1800" dirty="0">
                <a:effectLst/>
                <a:latin typeface="Calibri" panose="020F0502020204030204" pitchFamily="34" charset="0"/>
                <a:ea typeface="Calibri" panose="020F0502020204030204" pitchFamily="34" charset="0"/>
                <a:cs typeface="B Nazanin" panose="00000400000000000000" pitchFamily="2" charset="-78"/>
              </a:rPr>
              <a:t>X</a:t>
            </a:r>
            <a:r>
              <a:rPr lang="fa-IR" sz="1800" dirty="0">
                <a:effectLst/>
                <a:latin typeface="Calibri" panose="020F0502020204030204" pitchFamily="34" charset="0"/>
                <a:ea typeface="Calibri" panose="020F0502020204030204" pitchFamily="34" charset="0"/>
                <a:cs typeface="B Nazanin" panose="00000400000000000000" pitchFamily="2" charset="-78"/>
              </a:rPr>
              <a:t> و یا </a:t>
            </a:r>
            <a:r>
              <a:rPr lang="en-US" sz="1800" dirty="0">
                <a:effectLst/>
                <a:latin typeface="Calibri" panose="020F0502020204030204" pitchFamily="34" charset="0"/>
                <a:ea typeface="Calibri" panose="020F0502020204030204" pitchFamily="34" charset="0"/>
                <a:cs typeface="B Nazanin" panose="00000400000000000000" pitchFamily="2" charset="-78"/>
              </a:rPr>
              <a:t>C</a:t>
            </a:r>
            <a:r>
              <a:rPr lang="fa-IR" sz="1800" dirty="0">
                <a:effectLst/>
                <a:latin typeface="Calibri" panose="020F0502020204030204" pitchFamily="34" charset="0"/>
                <a:ea typeface="Calibri" panose="020F0502020204030204" pitchFamily="34" charset="0"/>
                <a:cs typeface="B Nazanin" panose="00000400000000000000" pitchFamily="2" charset="-78"/>
              </a:rPr>
              <a:t> دو تا سه بار در نواحی مرکزی پلیت تلقیح شود و کمی از نمونه را نیز در مرکز لام قرار داده،  پلیت های آگار را در دمای اتاق نگهداری و بلافاصله به آزمایشگاه منتقل نمائید.</a:t>
            </a:r>
            <a:endParaRPr lang="en-US" sz="140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lnSpc>
                <a:spcPct val="115000"/>
              </a:lnSpc>
              <a:spcBef>
                <a:spcPts val="0"/>
              </a:spcBef>
              <a:spcAft>
                <a:spcPts val="1000"/>
              </a:spcAft>
            </a:pPr>
            <a:r>
              <a:rPr lang="fa-IR" sz="1800" dirty="0">
                <a:effectLst/>
                <a:latin typeface="Calibri" panose="020F0502020204030204" pitchFamily="34" charset="0"/>
                <a:ea typeface="Calibri" panose="020F0502020204030204" pitchFamily="34" charset="0"/>
                <a:cs typeface="B Nazanin" panose="00000400000000000000" pitchFamily="2" charset="-78"/>
              </a:rPr>
              <a:t>مایع ویتره بوسیله ی آسپیراسیون توسط پزشک جمع آوری می شود.</a:t>
            </a:r>
            <a:endParaRPr lang="en-US" sz="14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01980425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DF7F49-BBFC-46C8-9BEF-18C7FC57248D}"/>
              </a:ext>
            </a:extLst>
          </p:cNvPr>
          <p:cNvSpPr txBox="1"/>
          <p:nvPr/>
        </p:nvSpPr>
        <p:spPr>
          <a:xfrm>
            <a:off x="504202" y="608000"/>
            <a:ext cx="10972800" cy="4878771"/>
          </a:xfrm>
          <a:prstGeom prst="rect">
            <a:avLst/>
          </a:prstGeom>
          <a:noFill/>
        </p:spPr>
        <p:txBody>
          <a:bodyPr wrap="square">
            <a:spAutoFit/>
          </a:bodyPr>
          <a:lstStyle/>
          <a:p>
            <a:pPr marL="0" marR="0" algn="just" rtl="1">
              <a:lnSpc>
                <a:spcPct val="115000"/>
              </a:lnSpc>
              <a:spcBef>
                <a:spcPts val="0"/>
              </a:spcBef>
              <a:spcAft>
                <a:spcPts val="1000"/>
              </a:spcAft>
            </a:pPr>
            <a:r>
              <a:rPr lang="fa-IR" sz="1800" b="1" dirty="0">
                <a:effectLst/>
                <a:latin typeface="Calibri" panose="020F0502020204030204" pitchFamily="34" charset="0"/>
                <a:ea typeface="Calibri" panose="020F0502020204030204" pitchFamily="34" charset="0"/>
                <a:cs typeface="B Nazanin" panose="00000400000000000000" pitchFamily="2" charset="-78"/>
              </a:rPr>
              <a:t> نمونه های گوش خارجی</a:t>
            </a:r>
            <a:endParaRPr lang="en-US" sz="140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lnSpc>
                <a:spcPct val="115000"/>
              </a:lnSpc>
              <a:spcBef>
                <a:spcPts val="0"/>
              </a:spcBef>
              <a:spcAft>
                <a:spcPts val="1000"/>
              </a:spcAft>
            </a:pPr>
            <a:r>
              <a:rPr lang="fa-IR" sz="1800" dirty="0">
                <a:effectLst/>
                <a:latin typeface="Calibri" panose="020F0502020204030204" pitchFamily="34" charset="0"/>
                <a:ea typeface="Calibri" panose="020F0502020204030204" pitchFamily="34" charset="0"/>
                <a:cs typeface="B Nazanin" panose="00000400000000000000" pitchFamily="2" charset="-78"/>
              </a:rPr>
              <a:t>استفاده از سواب برای جمع آوری نمونه های مربوط به کانال خارجی گوش قابل قبول است.</a:t>
            </a:r>
            <a:endParaRPr lang="en-US" sz="140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lnSpc>
                <a:spcPct val="115000"/>
              </a:lnSpc>
              <a:spcBef>
                <a:spcPts val="0"/>
              </a:spcBef>
              <a:spcAft>
                <a:spcPts val="1000"/>
              </a:spcAft>
            </a:pPr>
            <a:r>
              <a:rPr lang="fa-IR" sz="1800" dirty="0">
                <a:effectLst/>
                <a:latin typeface="Calibri" panose="020F0502020204030204" pitchFamily="34" charset="0"/>
                <a:ea typeface="Calibri" panose="020F0502020204030204" pitchFamily="34" charset="0"/>
                <a:cs typeface="B Nazanin" panose="00000400000000000000" pitchFamily="2" charset="-78"/>
              </a:rPr>
              <a:t> </a:t>
            </a:r>
            <a:endParaRPr lang="en-US" sz="140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lnSpc>
                <a:spcPct val="115000"/>
              </a:lnSpc>
              <a:spcBef>
                <a:spcPts val="0"/>
              </a:spcBef>
              <a:spcAft>
                <a:spcPts val="1000"/>
              </a:spcAft>
            </a:pPr>
            <a:r>
              <a:rPr lang="fa-IR" sz="1800" b="1" dirty="0">
                <a:effectLst/>
                <a:latin typeface="Calibri" panose="020F0502020204030204" pitchFamily="34" charset="0"/>
                <a:ea typeface="Calibri" panose="020F0502020204030204" pitchFamily="34" charset="0"/>
                <a:cs typeface="B Nazanin" panose="00000400000000000000" pitchFamily="2" charset="-78"/>
              </a:rPr>
              <a:t>دستگاههای پزشکی / پروستتیک</a:t>
            </a:r>
            <a:endParaRPr lang="en-US" sz="140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lnSpc>
                <a:spcPct val="115000"/>
              </a:lnSpc>
              <a:spcBef>
                <a:spcPts val="0"/>
              </a:spcBef>
              <a:spcAft>
                <a:spcPts val="1000"/>
              </a:spcAft>
            </a:pPr>
            <a:r>
              <a:rPr lang="fa-IR" sz="1800" dirty="0">
                <a:effectLst/>
                <a:latin typeface="Calibri" panose="020F0502020204030204" pitchFamily="34" charset="0"/>
                <a:ea typeface="Calibri" panose="020F0502020204030204" pitchFamily="34" charset="0"/>
                <a:cs typeface="B Nazanin" panose="00000400000000000000" pitchFamily="2" charset="-78"/>
              </a:rPr>
              <a:t>دستگاه را در یک ظرف استریل محتوی 1 تا 5 میلی لیتر سالین استریل فاقد مواد محافظ قرار دهید تا مرطوب بماند.</a:t>
            </a:r>
            <a:endParaRPr lang="en-US" sz="140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lnSpc>
                <a:spcPct val="115000"/>
              </a:lnSpc>
              <a:spcBef>
                <a:spcPts val="0"/>
              </a:spcBef>
              <a:spcAft>
                <a:spcPts val="1000"/>
              </a:spcAft>
            </a:pPr>
            <a:r>
              <a:rPr lang="fa-IR" sz="1800" dirty="0">
                <a:effectLst/>
                <a:latin typeface="Calibri" panose="020F0502020204030204" pitchFamily="34" charset="0"/>
                <a:ea typeface="Calibri" panose="020F0502020204030204" pitchFamily="34" charset="0"/>
                <a:cs typeface="B Nazanin" panose="00000400000000000000" pitchFamily="2" charset="-78"/>
              </a:rPr>
              <a:t>برای لنزهای تماسی، کشت مستقیم لنز انتخاب ارجحی می باشد.</a:t>
            </a:r>
            <a:endParaRPr lang="en-US" sz="140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lnSpc>
                <a:spcPct val="115000"/>
              </a:lnSpc>
              <a:spcBef>
                <a:spcPts val="0"/>
              </a:spcBef>
              <a:spcAft>
                <a:spcPts val="1000"/>
              </a:spcAft>
            </a:pPr>
            <a:r>
              <a:rPr lang="fa-IR" sz="1800" dirty="0">
                <a:effectLst/>
                <a:latin typeface="Calibri" panose="020F0502020204030204" pitchFamily="34" charset="0"/>
                <a:ea typeface="Calibri" panose="020F0502020204030204" pitchFamily="34" charset="0"/>
                <a:cs typeface="B Nazanin" panose="00000400000000000000" pitchFamily="2" charset="-78"/>
              </a:rPr>
              <a:t> </a:t>
            </a:r>
            <a:endParaRPr lang="en-US" sz="140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lnSpc>
                <a:spcPct val="115000"/>
              </a:lnSpc>
              <a:spcBef>
                <a:spcPts val="0"/>
              </a:spcBef>
              <a:spcAft>
                <a:spcPts val="1000"/>
              </a:spcAft>
            </a:pPr>
            <a:r>
              <a:rPr lang="fa-IR" sz="1800" b="1" dirty="0">
                <a:effectLst/>
                <a:latin typeface="Calibri" panose="020F0502020204030204" pitchFamily="34" charset="0"/>
                <a:ea typeface="Calibri" panose="020F0502020204030204" pitchFamily="34" charset="0"/>
                <a:cs typeface="B Nazanin" panose="00000400000000000000" pitchFamily="2" charset="-78"/>
              </a:rPr>
              <a:t> نمونه های بافت</a:t>
            </a:r>
            <a:endParaRPr lang="en-US" sz="140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lnSpc>
                <a:spcPct val="115000"/>
              </a:lnSpc>
              <a:spcBef>
                <a:spcPts val="0"/>
              </a:spcBef>
              <a:spcAft>
                <a:spcPts val="1000"/>
              </a:spcAft>
            </a:pPr>
            <a:r>
              <a:rPr lang="fa-IR" sz="1800" dirty="0">
                <a:effectLst/>
                <a:latin typeface="Calibri" panose="020F0502020204030204" pitchFamily="34" charset="0"/>
                <a:ea typeface="Calibri" panose="020F0502020204030204" pitchFamily="34" charset="0"/>
                <a:cs typeface="B Nazanin" panose="00000400000000000000" pitchFamily="2" charset="-78"/>
              </a:rPr>
              <a:t>بافت را در یک ظرف استریل با مقدار کمی سالین استریل فاقد مواد محافظ قرار دهید تا آن را مرطوب نگاهدارد.</a:t>
            </a:r>
            <a:endParaRPr lang="en-US" sz="140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lnSpc>
                <a:spcPct val="115000"/>
              </a:lnSpc>
              <a:spcBef>
                <a:spcPts val="0"/>
              </a:spcBef>
              <a:spcAft>
                <a:spcPts val="1000"/>
              </a:spcAft>
            </a:pPr>
            <a:r>
              <a:rPr lang="fa-IR" sz="1800" dirty="0">
                <a:effectLst/>
                <a:latin typeface="Calibri" panose="020F0502020204030204" pitchFamily="34" charset="0"/>
                <a:ea typeface="Calibri" panose="020F0502020204030204" pitchFamily="34" charset="0"/>
                <a:cs typeface="B Nazanin" panose="00000400000000000000" pitchFamily="2" charset="-78"/>
              </a:rPr>
              <a:t>آسپیره های پوسچولار یا بیوپسی های پوست باید در یک ظرف استریل و تمیز با مقدار کمی سالین استریل فاقد مواد محافظ قرار گیرند.</a:t>
            </a:r>
            <a:endParaRPr lang="en-US" sz="140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lnSpc>
                <a:spcPct val="115000"/>
              </a:lnSpc>
              <a:spcBef>
                <a:spcPts val="0"/>
              </a:spcBef>
              <a:spcAft>
                <a:spcPts val="1000"/>
              </a:spcAft>
            </a:pPr>
            <a:r>
              <a:rPr lang="fa-IR" sz="1800" dirty="0">
                <a:effectLst/>
                <a:latin typeface="Calibri" panose="020F0502020204030204" pitchFamily="34" charset="0"/>
                <a:ea typeface="Calibri" panose="020F0502020204030204" pitchFamily="34" charset="0"/>
                <a:cs typeface="B Nazanin" panose="00000400000000000000" pitchFamily="2" charset="-78"/>
              </a:rPr>
              <a:t> </a:t>
            </a:r>
            <a:endParaRPr lang="en-US" sz="1400" dirty="0">
              <a:effectLst/>
              <a:latin typeface="Calibri" panose="020F0502020204030204" pitchFamily="34" charset="0"/>
              <a:ea typeface="Calibri" panose="020F0502020204030204" pitchFamily="34" charset="0"/>
              <a:cs typeface="2  Nazanin"/>
            </a:endParaRPr>
          </a:p>
        </p:txBody>
      </p:sp>
    </p:spTree>
    <p:extLst>
      <p:ext uri="{BB962C8B-B14F-4D97-AF65-F5344CB8AC3E}">
        <p14:creationId xmlns:p14="http://schemas.microsoft.com/office/powerpoint/2010/main" val="4400157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7954379-4132-4189-885C-FEAA66A41AC5}"/>
              </a:ext>
            </a:extLst>
          </p:cNvPr>
          <p:cNvSpPr txBox="1"/>
          <p:nvPr/>
        </p:nvSpPr>
        <p:spPr>
          <a:xfrm>
            <a:off x="444381" y="273709"/>
            <a:ext cx="11365907" cy="5515869"/>
          </a:xfrm>
          <a:prstGeom prst="rect">
            <a:avLst/>
          </a:prstGeom>
          <a:noFill/>
        </p:spPr>
        <p:txBody>
          <a:bodyPr wrap="square">
            <a:spAutoFit/>
          </a:bodyPr>
          <a:lstStyle/>
          <a:p>
            <a:pPr marL="0" marR="0" algn="just" rtl="1">
              <a:lnSpc>
                <a:spcPct val="115000"/>
              </a:lnSpc>
              <a:spcBef>
                <a:spcPts val="0"/>
              </a:spcBef>
              <a:spcAft>
                <a:spcPts val="1000"/>
              </a:spcAft>
            </a:pPr>
            <a:r>
              <a:rPr lang="ar-SA" sz="1800" b="1" dirty="0">
                <a:solidFill>
                  <a:srgbClr val="FF0000"/>
                </a:solidFill>
                <a:effectLst/>
                <a:latin typeface="Calibri" panose="020F0502020204030204" pitchFamily="34" charset="0"/>
                <a:ea typeface="Calibri" panose="020F0502020204030204" pitchFamily="34" charset="0"/>
                <a:cs typeface="B Nazanin" panose="00000400000000000000" pitchFamily="2" charset="-78"/>
              </a:rPr>
              <a:t>جمع آوری و انتقال نمونه</a:t>
            </a:r>
            <a:endParaRPr lang="en-US" sz="1400" dirty="0">
              <a:effectLst/>
              <a:latin typeface="Calibri" panose="020F0502020204030204" pitchFamily="34" charset="0"/>
              <a:ea typeface="Calibri" panose="020F0502020204030204" pitchFamily="34" charset="0"/>
              <a:cs typeface="Arial" panose="020B0604020202020204" pitchFamily="34" charset="0"/>
            </a:endParaRPr>
          </a:p>
          <a:p>
            <a:pPr algn="just" rtl="1">
              <a:lnSpc>
                <a:spcPct val="115000"/>
              </a:lnSpc>
              <a:spcAft>
                <a:spcPts val="1000"/>
              </a:spcAft>
            </a:pPr>
            <a:r>
              <a:rPr lang="ar-SA" sz="1800" dirty="0">
                <a:effectLst/>
                <a:latin typeface="Calibri" panose="020F0502020204030204" pitchFamily="34" charset="0"/>
                <a:ea typeface="Calibri" panose="020F0502020204030204" pitchFamily="34" charset="0"/>
                <a:cs typeface="B Nazanin" panose="00000400000000000000" pitchFamily="2" charset="-78"/>
              </a:rPr>
              <a:t>جمع آوری و انتقال مناسب نمونه به تشخیص مطلوب عفونت های قارچی </a:t>
            </a:r>
            <a:r>
              <a:rPr lang="fa-IR" sz="1800" dirty="0">
                <a:effectLst/>
                <a:latin typeface="Calibri" panose="020F0502020204030204" pitchFamily="34" charset="0"/>
                <a:ea typeface="Calibri" panose="020F0502020204030204" pitchFamily="34" charset="0"/>
                <a:cs typeface="B Nazanin" panose="00000400000000000000" pitchFamily="2" charset="-78"/>
              </a:rPr>
              <a:t>به پزشک</a:t>
            </a:r>
            <a:r>
              <a:rPr lang="ar-SA" sz="1800" dirty="0">
                <a:effectLst/>
                <a:latin typeface="Calibri" panose="020F0502020204030204" pitchFamily="34" charset="0"/>
                <a:ea typeface="Calibri" panose="020F0502020204030204" pitchFamily="34" charset="0"/>
                <a:cs typeface="B Nazanin" panose="00000400000000000000" pitchFamily="2" charset="-78"/>
              </a:rPr>
              <a:t> کمک می کند. </a:t>
            </a:r>
            <a:endParaRPr lang="fa-IR" sz="1800" dirty="0">
              <a:effectLst/>
              <a:latin typeface="Calibri" panose="020F0502020204030204" pitchFamily="34" charset="0"/>
              <a:ea typeface="Calibri" panose="020F0502020204030204" pitchFamily="34" charset="0"/>
              <a:cs typeface="B Nazanin" panose="00000400000000000000" pitchFamily="2" charset="-78"/>
            </a:endParaRPr>
          </a:p>
          <a:p>
            <a:pPr algn="just" rtl="1">
              <a:lnSpc>
                <a:spcPct val="115000"/>
              </a:lnSpc>
              <a:spcAft>
                <a:spcPts val="1000"/>
              </a:spcAft>
            </a:pPr>
            <a:r>
              <a:rPr lang="fa-IR" dirty="0">
                <a:latin typeface="Calibri" panose="020F0502020204030204" pitchFamily="34" charset="0"/>
                <a:ea typeface="Calibri" panose="020F0502020204030204" pitchFamily="34" charset="0"/>
                <a:cs typeface="B Nazanin" panose="00000400000000000000" pitchFamily="2" charset="-78"/>
              </a:rPr>
              <a:t>روش های انتقال و نگهداری نمونه های قارچ شناسی به همان اندازه ی روش جمع آوری نمونه اهمیت دارد. </a:t>
            </a:r>
          </a:p>
          <a:p>
            <a:pPr algn="just" rtl="1">
              <a:lnSpc>
                <a:spcPct val="115000"/>
              </a:lnSpc>
              <a:spcAft>
                <a:spcPts val="1000"/>
              </a:spcAft>
            </a:pPr>
            <a:r>
              <a:rPr lang="ar-SA" sz="1800" dirty="0">
                <a:effectLst/>
                <a:latin typeface="Calibri" panose="020F0502020204030204" pitchFamily="34" charset="0"/>
                <a:ea typeface="Calibri" panose="020F0502020204030204" pitchFamily="34" charset="0"/>
                <a:cs typeface="B Nazanin" panose="00000400000000000000" pitchFamily="2" charset="-78"/>
              </a:rPr>
              <a:t>نمونه هائی که بصورت نامناسب جمع آوری شده یا انتقال آنها بطور صحیح صورت نگرفته باشند ممکن است </a:t>
            </a:r>
            <a:r>
              <a:rPr lang="ar-SA" dirty="0">
                <a:latin typeface="Calibri" panose="020F0502020204030204" pitchFamily="34" charset="0"/>
                <a:ea typeface="Calibri" panose="020F0502020204030204" pitchFamily="34" charset="0"/>
                <a:cs typeface="B Nazanin" panose="00000400000000000000" pitchFamily="2" charset="-78"/>
              </a:rPr>
              <a:t>موجب یک تفسیر اشتباه در نتایج کشت گردد</a:t>
            </a:r>
            <a:r>
              <a:rPr lang="fa-IR" dirty="0">
                <a:latin typeface="Calibri" panose="020F0502020204030204" pitchFamily="34" charset="0"/>
                <a:ea typeface="Calibri" panose="020F0502020204030204" pitchFamily="34" charset="0"/>
                <a:cs typeface="B Nazanin" panose="00000400000000000000" pitchFamily="2" charset="-78"/>
              </a:rPr>
              <a:t> و در نتیجه به </a:t>
            </a:r>
            <a:r>
              <a:rPr lang="ar-SA" sz="1800" dirty="0">
                <a:effectLst/>
                <a:latin typeface="Calibri" panose="020F0502020204030204" pitchFamily="34" charset="0"/>
                <a:ea typeface="Calibri" panose="020F0502020204030204" pitchFamily="34" charset="0"/>
                <a:cs typeface="B Nazanin" panose="00000400000000000000" pitchFamily="2" charset="-78"/>
              </a:rPr>
              <a:t>یک تصویر ناقص توام با خطا در فرآیند </a:t>
            </a:r>
            <a:r>
              <a:rPr lang="fa-IR" sz="1800" dirty="0">
                <a:effectLst/>
                <a:latin typeface="Calibri" panose="020F0502020204030204" pitchFamily="34" charset="0"/>
                <a:ea typeface="Calibri" panose="020F0502020204030204" pitchFamily="34" charset="0"/>
                <a:cs typeface="B Nazanin" panose="00000400000000000000" pitchFamily="2" charset="-78"/>
              </a:rPr>
              <a:t>تشخیص </a:t>
            </a:r>
            <a:r>
              <a:rPr lang="ar-SA" sz="1800" dirty="0">
                <a:effectLst/>
                <a:latin typeface="Calibri" panose="020F0502020204030204" pitchFamily="34" charset="0"/>
                <a:ea typeface="Calibri" panose="020F0502020204030204" pitchFamily="34" charset="0"/>
                <a:cs typeface="B Nazanin" panose="00000400000000000000" pitchFamily="2" charset="-78"/>
              </a:rPr>
              <a:t>بیماری </a:t>
            </a:r>
            <a:r>
              <a:rPr lang="fa-IR" sz="1800" dirty="0">
                <a:effectLst/>
                <a:latin typeface="Calibri" panose="020F0502020204030204" pitchFamily="34" charset="0"/>
                <a:ea typeface="Calibri" panose="020F0502020204030204" pitchFamily="34" charset="0"/>
                <a:cs typeface="B Nazanin" panose="00000400000000000000" pitchFamily="2" charset="-78"/>
              </a:rPr>
              <a:t>منجر شوند.</a:t>
            </a:r>
          </a:p>
          <a:p>
            <a:pPr marL="285750" indent="-285750" algn="just" rtl="1">
              <a:lnSpc>
                <a:spcPct val="115000"/>
              </a:lnSpc>
              <a:spcAft>
                <a:spcPts val="1000"/>
              </a:spcAft>
              <a:buFontTx/>
              <a:buChar char="-"/>
            </a:pPr>
            <a:r>
              <a:rPr lang="ar-SA" sz="1800" b="1" dirty="0">
                <a:effectLst/>
                <a:latin typeface="Calibri" panose="020F0502020204030204" pitchFamily="34" charset="0"/>
                <a:ea typeface="Calibri" panose="020F0502020204030204" pitchFamily="34" charset="0"/>
                <a:cs typeface="B Nazanin" panose="00000400000000000000" pitchFamily="2" charset="-78"/>
              </a:rPr>
              <a:t>جمع آوری نمونه برای کشت قارچ شبیه به کشت های باکتریال است بجز اینکه</a:t>
            </a:r>
            <a:r>
              <a:rPr lang="ar-SA" sz="1800" dirty="0">
                <a:effectLst/>
                <a:latin typeface="Calibri" panose="020F0502020204030204" pitchFamily="34" charset="0"/>
                <a:ea typeface="Calibri" panose="020F0502020204030204" pitchFamily="34" charset="0"/>
                <a:cs typeface="B Nazanin" panose="00000400000000000000" pitchFamily="2" charset="-78"/>
              </a:rPr>
              <a:t> </a:t>
            </a:r>
            <a:r>
              <a:rPr lang="ar-SA" sz="1800" b="1" dirty="0">
                <a:solidFill>
                  <a:srgbClr val="C00000"/>
                </a:solidFill>
                <a:effectLst/>
                <a:latin typeface="Calibri" panose="020F0502020204030204" pitchFamily="34" charset="0"/>
                <a:ea typeface="Calibri" panose="020F0502020204030204" pitchFamily="34" charset="0"/>
                <a:cs typeface="B Nazanin" panose="00000400000000000000" pitchFamily="2" charset="-78"/>
              </a:rPr>
              <a:t>معمولا حجم بیشتری از نمونه لازم است</a:t>
            </a:r>
            <a:r>
              <a:rPr lang="ar-SA" sz="1800" dirty="0">
                <a:effectLst/>
                <a:latin typeface="Calibri" panose="020F0502020204030204" pitchFamily="34" charset="0"/>
                <a:ea typeface="Calibri" panose="020F0502020204030204" pitchFamily="34" charset="0"/>
                <a:cs typeface="B Nazanin" panose="00000400000000000000" pitchFamily="2" charset="-78"/>
              </a:rPr>
              <a:t>.</a:t>
            </a:r>
            <a:endParaRPr lang="fa-IR" sz="1800" dirty="0">
              <a:effectLst/>
              <a:latin typeface="Calibri" panose="020F0502020204030204" pitchFamily="34" charset="0"/>
              <a:ea typeface="Calibri" panose="020F0502020204030204" pitchFamily="34" charset="0"/>
              <a:cs typeface="B Nazanin" panose="00000400000000000000" pitchFamily="2" charset="-78"/>
            </a:endParaRPr>
          </a:p>
          <a:p>
            <a:pPr marL="285750" indent="-285750" algn="just" rtl="1">
              <a:lnSpc>
                <a:spcPct val="115000"/>
              </a:lnSpc>
              <a:spcAft>
                <a:spcPts val="1000"/>
              </a:spcAft>
              <a:buFontTx/>
              <a:buChar char="-"/>
            </a:pPr>
            <a:endParaRPr lang="fa-IR" sz="1800" dirty="0">
              <a:effectLst/>
              <a:latin typeface="Calibri" panose="020F0502020204030204" pitchFamily="34" charset="0"/>
              <a:ea typeface="Calibri" panose="020F0502020204030204" pitchFamily="34" charset="0"/>
              <a:cs typeface="B Nazanin" panose="00000400000000000000" pitchFamily="2" charset="-78"/>
            </a:endParaRPr>
          </a:p>
          <a:p>
            <a:pPr marL="0" marR="0" algn="just" rtl="1">
              <a:lnSpc>
                <a:spcPct val="115000"/>
              </a:lnSpc>
              <a:spcBef>
                <a:spcPts val="0"/>
              </a:spcBef>
              <a:spcAft>
                <a:spcPts val="1000"/>
              </a:spcAft>
            </a:pPr>
            <a:r>
              <a:rPr lang="ar-SA" sz="1800" dirty="0">
                <a:effectLst/>
                <a:latin typeface="Calibri" panose="020F0502020204030204" pitchFamily="34" charset="0"/>
                <a:ea typeface="Calibri" panose="020F0502020204030204" pitchFamily="34" charset="0"/>
                <a:cs typeface="B Nazanin" panose="00000400000000000000" pitchFamily="2" charset="-78"/>
              </a:rPr>
              <a:t> </a:t>
            </a:r>
            <a:r>
              <a:rPr lang="fa-IR" sz="1800" dirty="0">
                <a:effectLst/>
                <a:latin typeface="Calibri" panose="020F0502020204030204" pitchFamily="34" charset="0"/>
                <a:ea typeface="Calibri" panose="020F0502020204030204" pitchFamily="34" charset="0"/>
                <a:cs typeface="B Nazanin" panose="00000400000000000000" pitchFamily="2" charset="-78"/>
              </a:rPr>
              <a:t>- </a:t>
            </a:r>
            <a:r>
              <a:rPr lang="ar-SA" sz="1800" b="1" dirty="0">
                <a:solidFill>
                  <a:srgbClr val="C00000"/>
                </a:solidFill>
                <a:effectLst/>
                <a:latin typeface="Calibri" panose="020F0502020204030204" pitchFamily="34" charset="0"/>
                <a:ea typeface="Calibri" panose="020F0502020204030204" pitchFamily="34" charset="0"/>
                <a:cs typeface="B Nazanin" panose="00000400000000000000" pitchFamily="2" charset="-78"/>
              </a:rPr>
              <a:t>تغلیظ مایعات </a:t>
            </a:r>
            <a:r>
              <a:rPr lang="ar-SA" sz="1800" b="1" dirty="0">
                <a:effectLst/>
                <a:latin typeface="Calibri" panose="020F0502020204030204" pitchFamily="34" charset="0"/>
                <a:ea typeface="Calibri" panose="020F0502020204030204" pitchFamily="34" charset="0"/>
                <a:cs typeface="B Nazanin" panose="00000400000000000000" pitchFamily="2" charset="-78"/>
              </a:rPr>
              <a:t>و استفاده از رسوب برای کشت امکان و احتمال آشکار کردن و نشان دادن پاتوژن را افزایش می دهد. </a:t>
            </a:r>
            <a:endParaRPr lang="fa-IR" sz="1800" b="1" dirty="0">
              <a:effectLst/>
              <a:latin typeface="Calibri" panose="020F0502020204030204" pitchFamily="34" charset="0"/>
              <a:ea typeface="Calibri" panose="020F0502020204030204" pitchFamily="34" charset="0"/>
              <a:cs typeface="B Nazanin" panose="00000400000000000000" pitchFamily="2" charset="-78"/>
            </a:endParaRPr>
          </a:p>
          <a:p>
            <a:pPr marL="0" marR="0" algn="just" rtl="1">
              <a:lnSpc>
                <a:spcPct val="115000"/>
              </a:lnSpc>
              <a:spcBef>
                <a:spcPts val="0"/>
              </a:spcBef>
              <a:spcAft>
                <a:spcPts val="1000"/>
              </a:spcAft>
            </a:pPr>
            <a:endParaRPr lang="fa-IR" sz="1800" b="1" dirty="0">
              <a:effectLst/>
              <a:latin typeface="Calibri" panose="020F0502020204030204" pitchFamily="34" charset="0"/>
              <a:ea typeface="Calibri" panose="020F0502020204030204" pitchFamily="34" charset="0"/>
              <a:cs typeface="B Nazanin" panose="00000400000000000000" pitchFamily="2" charset="-78"/>
            </a:endParaRPr>
          </a:p>
          <a:p>
            <a:pPr marL="285750" marR="0" indent="-285750" algn="just" rtl="1">
              <a:lnSpc>
                <a:spcPct val="115000"/>
              </a:lnSpc>
              <a:spcBef>
                <a:spcPts val="0"/>
              </a:spcBef>
              <a:spcAft>
                <a:spcPts val="1000"/>
              </a:spcAft>
              <a:buFontTx/>
              <a:buChar char="-"/>
            </a:pPr>
            <a:r>
              <a:rPr lang="ar-SA" sz="1800" b="1" dirty="0">
                <a:effectLst/>
                <a:latin typeface="Calibri" panose="020F0502020204030204" pitchFamily="34" charset="0"/>
                <a:ea typeface="Calibri" panose="020F0502020204030204" pitchFamily="34" charset="0"/>
                <a:cs typeface="B Nazanin" panose="00000400000000000000" pitchFamily="2" charset="-78"/>
              </a:rPr>
              <a:t>در مورد بیماری</a:t>
            </a:r>
            <a:r>
              <a:rPr lang="fa-IR" sz="1800" b="1" dirty="0">
                <a:effectLst/>
                <a:latin typeface="Calibri" panose="020F0502020204030204" pitchFamily="34" charset="0"/>
                <a:ea typeface="Calibri" panose="020F0502020204030204" pitchFamily="34" charset="0"/>
                <a:cs typeface="B Nazanin" panose="00000400000000000000" pitchFamily="2" charset="-78"/>
              </a:rPr>
              <a:t> های</a:t>
            </a:r>
            <a:r>
              <a:rPr lang="ar-SA" sz="1800" b="1" dirty="0">
                <a:effectLst/>
                <a:latin typeface="Calibri" panose="020F0502020204030204" pitchFamily="34" charset="0"/>
                <a:ea typeface="Calibri" panose="020F0502020204030204" pitchFamily="34" charset="0"/>
                <a:cs typeface="B Nazanin" panose="00000400000000000000" pitchFamily="2" charset="-78"/>
              </a:rPr>
              <a:t> سیستمیک یا تهاجمی برای اکثر نواحی آناتومیک بدن جمع آوری </a:t>
            </a:r>
            <a:r>
              <a:rPr lang="ar-SA" sz="1800" b="1" dirty="0">
                <a:solidFill>
                  <a:srgbClr val="C00000"/>
                </a:solidFill>
                <a:effectLst/>
                <a:latin typeface="Calibri" panose="020F0502020204030204" pitchFamily="34" charset="0"/>
                <a:ea typeface="Calibri" panose="020F0502020204030204" pitchFamily="34" charset="0"/>
                <a:cs typeface="B Nazanin" panose="00000400000000000000" pitchFamily="2" charset="-78"/>
              </a:rPr>
              <a:t>نمونه ی عمقی </a:t>
            </a:r>
            <a:r>
              <a:rPr lang="ar-SA" sz="1800" b="1" dirty="0">
                <a:effectLst/>
                <a:latin typeface="Calibri" panose="020F0502020204030204" pitchFamily="34" charset="0"/>
                <a:ea typeface="Calibri" panose="020F0502020204030204" pitchFamily="34" charset="0"/>
                <a:cs typeface="B Nazanin" panose="00000400000000000000" pitchFamily="2" charset="-78"/>
              </a:rPr>
              <a:t>بعوض جمع آوری نمونه های سطحی </a:t>
            </a:r>
            <a:r>
              <a:rPr lang="fa-IR" sz="1800" b="1" dirty="0">
                <a:effectLst/>
                <a:latin typeface="Calibri" panose="020F0502020204030204" pitchFamily="34" charset="0"/>
                <a:ea typeface="Calibri" panose="020F0502020204030204" pitchFamily="34" charset="0"/>
                <a:cs typeface="B Nazanin" panose="00000400000000000000" pitchFamily="2" charset="-78"/>
              </a:rPr>
              <a:t>ارجح است</a:t>
            </a:r>
            <a:r>
              <a:rPr lang="ar-SA" sz="1800" b="1" dirty="0">
                <a:effectLst/>
                <a:latin typeface="Calibri" panose="020F0502020204030204" pitchFamily="34" charset="0"/>
                <a:ea typeface="Calibri" panose="020F0502020204030204" pitchFamily="34" charset="0"/>
                <a:cs typeface="B Nazanin" panose="00000400000000000000" pitchFamily="2" charset="-78"/>
              </a:rPr>
              <a:t>.</a:t>
            </a:r>
            <a:endParaRPr lang="fa-IR" sz="1800" b="1" dirty="0">
              <a:effectLst/>
              <a:latin typeface="Calibri" panose="020F0502020204030204" pitchFamily="34" charset="0"/>
              <a:ea typeface="Calibri" panose="020F0502020204030204" pitchFamily="34" charset="0"/>
              <a:cs typeface="B Nazanin" panose="00000400000000000000" pitchFamily="2" charset="-78"/>
            </a:endParaRPr>
          </a:p>
          <a:p>
            <a:pPr marL="285750" marR="0" indent="-285750" algn="just" rtl="1">
              <a:lnSpc>
                <a:spcPct val="115000"/>
              </a:lnSpc>
              <a:spcBef>
                <a:spcPts val="0"/>
              </a:spcBef>
              <a:spcAft>
                <a:spcPts val="1000"/>
              </a:spcAft>
              <a:buFontTx/>
              <a:buChar char="-"/>
            </a:pPr>
            <a:endParaRPr lang="fa-IR" sz="1800" b="1" dirty="0">
              <a:effectLst/>
              <a:latin typeface="Calibri" panose="020F0502020204030204" pitchFamily="34" charset="0"/>
              <a:ea typeface="Calibri" panose="020F0502020204030204" pitchFamily="34" charset="0"/>
              <a:cs typeface="B Nazanin" panose="00000400000000000000" pitchFamily="2" charset="-78"/>
            </a:endParaRPr>
          </a:p>
          <a:p>
            <a:pPr marL="0" marR="0" algn="just" rtl="1">
              <a:lnSpc>
                <a:spcPct val="115000"/>
              </a:lnSpc>
              <a:spcBef>
                <a:spcPts val="0"/>
              </a:spcBef>
              <a:spcAft>
                <a:spcPts val="1000"/>
              </a:spcAft>
            </a:pPr>
            <a:r>
              <a:rPr lang="ar-SA" sz="1800" b="1" dirty="0">
                <a:effectLst/>
                <a:latin typeface="Calibri" panose="020F0502020204030204" pitchFamily="34" charset="0"/>
                <a:ea typeface="Calibri" panose="020F0502020204030204" pitchFamily="34" charset="0"/>
                <a:cs typeface="B Nazanin" panose="00000400000000000000" pitchFamily="2" charset="-78"/>
              </a:rPr>
              <a:t> </a:t>
            </a:r>
            <a:r>
              <a:rPr lang="fa-IR" sz="1800" b="1" dirty="0">
                <a:effectLst/>
                <a:latin typeface="Calibri" panose="020F0502020204030204" pitchFamily="34" charset="0"/>
                <a:ea typeface="Calibri" panose="020F0502020204030204" pitchFamily="34" charset="0"/>
                <a:cs typeface="B Nazanin" panose="00000400000000000000" pitchFamily="2" charset="-78"/>
              </a:rPr>
              <a:t>- </a:t>
            </a:r>
            <a:r>
              <a:rPr lang="ar-SA" sz="1800" b="1" dirty="0">
                <a:effectLst/>
                <a:latin typeface="Calibri" panose="020F0502020204030204" pitchFamily="34" charset="0"/>
                <a:ea typeface="Calibri" panose="020F0502020204030204" pitchFamily="34" charset="0"/>
                <a:cs typeface="B Nazanin" panose="00000400000000000000" pitchFamily="2" charset="-78"/>
              </a:rPr>
              <a:t>عناصر قارچی اغلب با بافت احاطه کننده اش تلفیق می شود، به این دلیل</a:t>
            </a:r>
            <a:r>
              <a:rPr lang="ar-SA" sz="1800" b="1" dirty="0">
                <a:solidFill>
                  <a:srgbClr val="C00000"/>
                </a:solidFill>
                <a:effectLst/>
                <a:latin typeface="Calibri" panose="020F0502020204030204" pitchFamily="34" charset="0"/>
                <a:ea typeface="Calibri" panose="020F0502020204030204" pitchFamily="34" charset="0"/>
                <a:cs typeface="B Nazanin" panose="00000400000000000000" pitchFamily="2" charset="-78"/>
              </a:rPr>
              <a:t> بافت </a:t>
            </a:r>
            <a:r>
              <a:rPr lang="ar-SA" sz="1800" b="1" dirty="0">
                <a:effectLst/>
                <a:latin typeface="Calibri" panose="020F0502020204030204" pitchFamily="34" charset="0"/>
                <a:ea typeface="Calibri" panose="020F0502020204030204" pitchFamily="34" charset="0"/>
                <a:cs typeface="B Nazanin" panose="00000400000000000000" pitchFamily="2" charset="-78"/>
              </a:rPr>
              <a:t>همیشه نمونه ی</a:t>
            </a:r>
            <a:r>
              <a:rPr lang="fa-IR" sz="1800" b="1" dirty="0">
                <a:effectLst/>
                <a:latin typeface="Calibri" panose="020F0502020204030204" pitchFamily="34" charset="0"/>
                <a:ea typeface="Calibri" panose="020F0502020204030204" pitchFamily="34" charset="0"/>
                <a:cs typeface="B Nazanin" panose="00000400000000000000" pitchFamily="2" charset="-78"/>
              </a:rPr>
              <a:t> بهتری</a:t>
            </a:r>
            <a:r>
              <a:rPr lang="ar-SA" sz="1800" b="1" dirty="0">
                <a:effectLst/>
                <a:latin typeface="Calibri" panose="020F0502020204030204" pitchFamily="34" charset="0"/>
                <a:ea typeface="Calibri" panose="020F0502020204030204" pitchFamily="34" charset="0"/>
                <a:cs typeface="B Nazanin" panose="00000400000000000000" pitchFamily="2" charset="-78"/>
              </a:rPr>
              <a:t> برای </a:t>
            </a:r>
            <a:r>
              <a:rPr lang="fa-IR" sz="1800" b="1" dirty="0">
                <a:effectLst/>
                <a:latin typeface="Calibri" panose="020F0502020204030204" pitchFamily="34" charset="0"/>
                <a:ea typeface="Calibri" panose="020F0502020204030204" pitchFamily="34" charset="0"/>
                <a:cs typeface="B Nazanin" panose="00000400000000000000" pitchFamily="2" charset="-78"/>
              </a:rPr>
              <a:t>بررسی های </a:t>
            </a:r>
            <a:r>
              <a:rPr lang="ar-SA" sz="1800" b="1" dirty="0">
                <a:effectLst/>
                <a:latin typeface="Calibri" panose="020F0502020204030204" pitchFamily="34" charset="0"/>
                <a:ea typeface="Calibri" panose="020F0502020204030204" pitchFamily="34" charset="0"/>
                <a:cs typeface="B Nazanin" panose="00000400000000000000" pitchFamily="2" charset="-78"/>
              </a:rPr>
              <a:t>قارچی است.</a:t>
            </a:r>
            <a:endParaRPr lang="en-US" sz="1400" b="1"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50539406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18C0453-654A-48B4-8EC2-324B9F4FE3EC}"/>
              </a:ext>
            </a:extLst>
          </p:cNvPr>
          <p:cNvSpPr txBox="1"/>
          <p:nvPr/>
        </p:nvSpPr>
        <p:spPr>
          <a:xfrm>
            <a:off x="341832" y="654280"/>
            <a:ext cx="11442818" cy="2892587"/>
          </a:xfrm>
          <a:prstGeom prst="rect">
            <a:avLst/>
          </a:prstGeom>
          <a:noFill/>
        </p:spPr>
        <p:txBody>
          <a:bodyPr wrap="square">
            <a:spAutoFit/>
          </a:bodyPr>
          <a:lstStyle/>
          <a:p>
            <a:pPr marL="0" marR="0" algn="just" rtl="1">
              <a:lnSpc>
                <a:spcPct val="115000"/>
              </a:lnSpc>
              <a:spcBef>
                <a:spcPts val="0"/>
              </a:spcBef>
              <a:spcAft>
                <a:spcPts val="1000"/>
              </a:spcAft>
            </a:pPr>
            <a:endParaRPr lang="en-US" sz="140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lnSpc>
                <a:spcPct val="115000"/>
              </a:lnSpc>
              <a:spcBef>
                <a:spcPts val="0"/>
              </a:spcBef>
              <a:spcAft>
                <a:spcPts val="1000"/>
              </a:spcAft>
            </a:pPr>
            <a:r>
              <a:rPr lang="fa-IR" sz="1800" b="1" dirty="0">
                <a:solidFill>
                  <a:srgbClr val="FF0000"/>
                </a:solidFill>
                <a:effectLst/>
                <a:latin typeface="Calibri" panose="020F0502020204030204" pitchFamily="34" charset="0"/>
                <a:ea typeface="Calibri" panose="020F0502020204030204" pitchFamily="34" charset="0"/>
                <a:cs typeface="B Nazanin" panose="00000400000000000000" pitchFamily="2" charset="-78"/>
              </a:rPr>
              <a:t>آبسه ها و زخم ها</a:t>
            </a:r>
            <a:endParaRPr lang="en-US" sz="1400" dirty="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lnSpc>
                <a:spcPct val="115000"/>
              </a:lnSpc>
              <a:spcBef>
                <a:spcPts val="0"/>
              </a:spcBef>
              <a:spcAft>
                <a:spcPts val="1000"/>
              </a:spcAft>
              <a:buFont typeface="Calibri" panose="020F0502020204030204" pitchFamily="34" charset="0"/>
              <a:buChar char="-"/>
            </a:pPr>
            <a:r>
              <a:rPr lang="fa-IR" sz="1800" dirty="0">
                <a:effectLst/>
                <a:latin typeface="Calibri" panose="020F0502020204030204" pitchFamily="34" charset="0"/>
                <a:ea typeface="Calibri" panose="020F0502020204030204" pitchFamily="34" charset="0"/>
                <a:cs typeface="B Nazanin" panose="00000400000000000000" pitchFamily="2" charset="-78"/>
              </a:rPr>
              <a:t>برای جمع آوری مواد آبسه ای اکسودای سطحی را با سالین استریل یا اتیل الکل 70 درجه برداشته و آسپیراسیون آسپتیک با استفاده از سوزن و سرنگ از آبسه ی تخلیه نشده فراهم کنید. این مسئله شامل بافت از عمقی ترین قسمت لزیون به اضافه ی حاشیه ی در حال پیشرفت نیز می شود.</a:t>
            </a:r>
            <a:endParaRPr lang="en-US" sz="1400" dirty="0">
              <a:effectLst/>
              <a:latin typeface="Calibri" panose="020F0502020204030204" pitchFamily="34" charset="0"/>
              <a:ea typeface="Calibri" panose="020F0502020204030204" pitchFamily="34" charset="0"/>
              <a:cs typeface="2  Nazanin"/>
            </a:endParaRPr>
          </a:p>
          <a:p>
            <a:pPr marL="342900" marR="0" lvl="0" indent="-342900" algn="just" rtl="1">
              <a:lnSpc>
                <a:spcPct val="115000"/>
              </a:lnSpc>
              <a:spcBef>
                <a:spcPts val="0"/>
              </a:spcBef>
              <a:spcAft>
                <a:spcPts val="1000"/>
              </a:spcAft>
              <a:buFont typeface="Calibri" panose="020F0502020204030204" pitchFamily="34" charset="0"/>
              <a:buChar char="-"/>
            </a:pPr>
            <a:r>
              <a:rPr lang="fa-IR" sz="1800" dirty="0">
                <a:effectLst/>
                <a:latin typeface="Calibri" panose="020F0502020204030204" pitchFamily="34" charset="0"/>
                <a:ea typeface="Calibri" panose="020F0502020204030204" pitchFamily="34" charset="0"/>
                <a:cs typeface="B Nazanin" panose="00000400000000000000" pitchFamily="2" charset="-78"/>
              </a:rPr>
              <a:t>نمونه ی آسپیره شده را در یک لوله ی استریل قرار دهید.</a:t>
            </a:r>
            <a:endParaRPr lang="en-US" sz="1400" dirty="0">
              <a:effectLst/>
              <a:latin typeface="Calibri" panose="020F0502020204030204" pitchFamily="34" charset="0"/>
              <a:ea typeface="Calibri" panose="020F0502020204030204" pitchFamily="34" charset="0"/>
              <a:cs typeface="2  Nazanin"/>
            </a:endParaRPr>
          </a:p>
          <a:p>
            <a:pPr marL="342900" marR="0" lvl="0" indent="-342900" algn="just" rtl="1">
              <a:lnSpc>
                <a:spcPct val="115000"/>
              </a:lnSpc>
              <a:spcBef>
                <a:spcPts val="0"/>
              </a:spcBef>
              <a:spcAft>
                <a:spcPts val="1000"/>
              </a:spcAft>
              <a:buFont typeface="Calibri" panose="020F0502020204030204" pitchFamily="34" charset="0"/>
              <a:buChar char="-"/>
            </a:pPr>
            <a:r>
              <a:rPr lang="fa-IR" sz="1800" dirty="0">
                <a:effectLst/>
                <a:latin typeface="Calibri" panose="020F0502020204030204" pitchFamily="34" charset="0"/>
                <a:ea typeface="Calibri" panose="020F0502020204030204" pitchFamily="34" charset="0"/>
                <a:cs typeface="B Nazanin" panose="00000400000000000000" pitchFamily="2" charset="-78"/>
              </a:rPr>
              <a:t>زخم ها می توانند به همان حالت شبیه آبسه ها بوسیله ی آسپیراسیون آسپتیک با کمک سرنگ و سوزن جمع آوری شوند.</a:t>
            </a:r>
            <a:endParaRPr lang="en-US" sz="1400" dirty="0">
              <a:effectLst/>
              <a:latin typeface="Calibri" panose="020F0502020204030204" pitchFamily="34" charset="0"/>
              <a:ea typeface="Calibri" panose="020F0502020204030204" pitchFamily="34" charset="0"/>
              <a:cs typeface="2  Nazanin"/>
            </a:endParaRPr>
          </a:p>
          <a:p>
            <a:pPr marL="342900" marR="0" lvl="0" indent="-342900" algn="just" rtl="1">
              <a:lnSpc>
                <a:spcPct val="115000"/>
              </a:lnSpc>
              <a:spcBef>
                <a:spcPts val="0"/>
              </a:spcBef>
              <a:spcAft>
                <a:spcPts val="1000"/>
              </a:spcAft>
              <a:buFont typeface="Calibri" panose="020F0502020204030204" pitchFamily="34" charset="0"/>
              <a:buChar char="-"/>
            </a:pPr>
            <a:r>
              <a:rPr lang="fa-IR" sz="1800" dirty="0">
                <a:effectLst/>
                <a:latin typeface="Calibri" panose="020F0502020204030204" pitchFamily="34" charset="0"/>
                <a:ea typeface="Calibri" panose="020F0502020204030204" pitchFamily="34" charset="0"/>
                <a:cs typeface="B Nazanin" panose="00000400000000000000" pitchFamily="2" charset="-78"/>
              </a:rPr>
              <a:t>نمونه ی آسپیره شده را در یک لوله ی استریل قرار دهید. </a:t>
            </a:r>
            <a:endParaRPr lang="en-US" sz="1400" dirty="0">
              <a:effectLst/>
              <a:latin typeface="Calibri" panose="020F0502020204030204" pitchFamily="34" charset="0"/>
              <a:ea typeface="Calibri" panose="020F0502020204030204" pitchFamily="34" charset="0"/>
              <a:cs typeface="2  Nazanin"/>
            </a:endParaRPr>
          </a:p>
        </p:txBody>
      </p:sp>
    </p:spTree>
    <p:extLst>
      <p:ext uri="{BB962C8B-B14F-4D97-AF65-F5344CB8AC3E}">
        <p14:creationId xmlns:p14="http://schemas.microsoft.com/office/powerpoint/2010/main" val="388882850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7A46D76-E011-4F5E-8686-2BF82D53FE19}"/>
              </a:ext>
            </a:extLst>
          </p:cNvPr>
          <p:cNvSpPr txBox="1"/>
          <p:nvPr/>
        </p:nvSpPr>
        <p:spPr>
          <a:xfrm>
            <a:off x="324740" y="1215061"/>
            <a:ext cx="11434869" cy="3153684"/>
          </a:xfrm>
          <a:prstGeom prst="rect">
            <a:avLst/>
          </a:prstGeom>
          <a:noFill/>
        </p:spPr>
        <p:txBody>
          <a:bodyPr wrap="square">
            <a:spAutoFit/>
          </a:bodyPr>
          <a:lstStyle/>
          <a:p>
            <a:pPr marL="0" marR="0" algn="just" rtl="1">
              <a:lnSpc>
                <a:spcPct val="115000"/>
              </a:lnSpc>
              <a:spcBef>
                <a:spcPts val="0"/>
              </a:spcBef>
              <a:spcAft>
                <a:spcPts val="1000"/>
              </a:spcAft>
            </a:pPr>
            <a:r>
              <a:rPr lang="fa-IR" sz="1800" b="1" dirty="0">
                <a:solidFill>
                  <a:srgbClr val="FF0000"/>
                </a:solidFill>
                <a:effectLst/>
                <a:latin typeface="Calibri" panose="020F0502020204030204" pitchFamily="34" charset="0"/>
                <a:ea typeface="Calibri" panose="020F0502020204030204" pitchFamily="34" charset="0"/>
                <a:cs typeface="B Nazanin" panose="00000400000000000000" pitchFamily="2" charset="-78"/>
              </a:rPr>
              <a:t>نمونه های جامد </a:t>
            </a:r>
            <a:endParaRPr lang="en-US" sz="140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lnSpc>
                <a:spcPct val="115000"/>
              </a:lnSpc>
              <a:spcBef>
                <a:spcPts val="0"/>
              </a:spcBef>
              <a:spcAft>
                <a:spcPts val="1000"/>
              </a:spcAft>
            </a:pPr>
            <a:r>
              <a:rPr lang="fa-IR" sz="1800" dirty="0">
                <a:effectLst/>
                <a:latin typeface="Calibri" panose="020F0502020204030204" pitchFamily="34" charset="0"/>
                <a:ea typeface="Calibri" panose="020F0502020204030204" pitchFamily="34" charset="0"/>
                <a:cs typeface="B Nazanin" panose="00000400000000000000" pitchFamily="2" charset="-78"/>
              </a:rPr>
              <a:t>نمونه های ریزریز شده </a:t>
            </a:r>
            <a:r>
              <a:rPr lang="en-US" sz="1800" dirty="0">
                <a:effectLst/>
                <a:latin typeface="Calibri" panose="020F0502020204030204" pitchFamily="34" charset="0"/>
                <a:ea typeface="Calibri" panose="020F0502020204030204" pitchFamily="34" charset="0"/>
                <a:cs typeface="B Nazanin" panose="00000400000000000000" pitchFamily="2" charset="-78"/>
              </a:rPr>
              <a:t>(minced)</a:t>
            </a:r>
            <a:r>
              <a:rPr lang="fa-IR" sz="1800" dirty="0">
                <a:effectLst/>
                <a:latin typeface="Calibri" panose="020F0502020204030204" pitchFamily="34" charset="0"/>
                <a:ea typeface="Calibri" panose="020F0502020204030204" pitchFamily="34" charset="0"/>
                <a:cs typeface="B Nazanin" panose="00000400000000000000" pitchFamily="2" charset="-78"/>
              </a:rPr>
              <a:t> و یا هموژنیزه شده، (همانند تراشه های پوست و ناخن، و قطعات مو) باید در سطح آگار کاشته شوند (با خراشیدن محیط کشت) این عمل موجب می شود که شیب ضروری فشار اکسیژن که می تواند به شروع رشد ارگانیسم قارچی موجود در نمونه کمک کند، فراهم شود. </a:t>
            </a:r>
            <a:endParaRPr lang="en-US" sz="140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lnSpc>
                <a:spcPct val="115000"/>
              </a:lnSpc>
              <a:spcBef>
                <a:spcPts val="0"/>
              </a:spcBef>
              <a:spcAft>
                <a:spcPts val="1000"/>
              </a:spcAft>
            </a:pPr>
            <a:r>
              <a:rPr lang="fa-IR" sz="1800" dirty="0">
                <a:effectLst/>
                <a:latin typeface="Calibri" panose="020F0502020204030204" pitchFamily="34" charset="0"/>
                <a:ea typeface="Calibri" panose="020F0502020204030204" pitchFamily="34" charset="0"/>
                <a:cs typeface="B Nazanin" panose="00000400000000000000" pitchFamily="2" charset="-78"/>
              </a:rPr>
              <a:t> </a:t>
            </a:r>
            <a:endParaRPr lang="en-US" sz="140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lnSpc>
                <a:spcPct val="115000"/>
              </a:lnSpc>
              <a:spcBef>
                <a:spcPts val="0"/>
              </a:spcBef>
              <a:spcAft>
                <a:spcPts val="1000"/>
              </a:spcAft>
            </a:pPr>
            <a:r>
              <a:rPr lang="fa-IR" sz="1800" b="1" dirty="0">
                <a:solidFill>
                  <a:srgbClr val="FF0000"/>
                </a:solidFill>
                <a:effectLst/>
                <a:latin typeface="Calibri" panose="020F0502020204030204" pitchFamily="34" charset="0"/>
                <a:ea typeface="Calibri" panose="020F0502020204030204" pitchFamily="34" charset="0"/>
                <a:cs typeface="B Nazanin" panose="00000400000000000000" pitchFamily="2" charset="-78"/>
              </a:rPr>
              <a:t> نمونه های آبگون (مانند مایعات، و ادرار)</a:t>
            </a:r>
            <a:endParaRPr lang="en-US" sz="140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lnSpc>
                <a:spcPct val="115000"/>
              </a:lnSpc>
              <a:spcBef>
                <a:spcPts val="0"/>
              </a:spcBef>
              <a:spcAft>
                <a:spcPts val="1000"/>
              </a:spcAft>
            </a:pPr>
            <a:r>
              <a:rPr lang="fa-IR" sz="1800" dirty="0">
                <a:effectLst/>
                <a:latin typeface="Calibri" panose="020F0502020204030204" pitchFamily="34" charset="0"/>
                <a:ea typeface="Calibri" panose="020F0502020204030204" pitchFamily="34" charset="0"/>
                <a:cs typeface="B Nazanin" panose="00000400000000000000" pitchFamily="2" charset="-78"/>
              </a:rPr>
              <a:t>برای نمونه های مایع و آبکی توصیه می شود </a:t>
            </a:r>
            <a:r>
              <a:rPr lang="fa-IR" dirty="0">
                <a:latin typeface="Calibri" panose="020F0502020204030204" pitchFamily="34" charset="0"/>
                <a:ea typeface="Calibri" panose="020F0502020204030204" pitchFamily="34" charset="0"/>
                <a:cs typeface="B Nazanin" panose="00000400000000000000" pitchFamily="2" charset="-78"/>
              </a:rPr>
              <a:t>25/. </a:t>
            </a:r>
            <a:r>
              <a:rPr lang="fa-IR" sz="1800" dirty="0">
                <a:effectLst/>
                <a:latin typeface="Calibri" panose="020F0502020204030204" pitchFamily="34" charset="0"/>
                <a:ea typeface="Calibri" panose="020F0502020204030204" pitchFamily="34" charset="0"/>
                <a:cs typeface="B Nazanin" panose="00000400000000000000" pitchFamily="2" charset="-78"/>
              </a:rPr>
              <a:t> الی 5/. میلی لیتر- تا جائیکه مقدار نمونه ی دریافت شده اجازه می دهد-  از نمونه بر روی سطح آگار قرار گیرد. سطح آگار را هنگام تلقیح به آرامی خراش دهید و اجازه دهید که نمونه قبل از استریک کردن خشک شود (آب اضافی آن جذب آگار گردد)، سپس نمونه ی کشت داده شده را انکوبه نمائید.</a:t>
            </a:r>
            <a:endParaRPr lang="en-US" sz="14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87319269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E7BE04E-0FA4-4F14-B7C2-8932D6178069}"/>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9051" t="669" r="45576" b="43140"/>
          <a:stretch/>
        </p:blipFill>
        <p:spPr>
          <a:xfrm>
            <a:off x="4425980" y="1629257"/>
            <a:ext cx="5546222" cy="4883921"/>
          </a:xfrm>
          <a:prstGeom prst="rect">
            <a:avLst/>
          </a:prstGeom>
        </p:spPr>
      </p:pic>
      <p:sp>
        <p:nvSpPr>
          <p:cNvPr id="4" name="AutoShape 2" descr="Medical Lab Logo Template Design Vector Stock Vector - Illustration of  consultant, laboratory: 87057543"/>
          <p:cNvSpPr>
            <a:spLocks noChangeAspect="1" noChangeArrowheads="1"/>
          </p:cNvSpPr>
          <p:nvPr/>
        </p:nvSpPr>
        <p:spPr bwMode="auto">
          <a:xfrm>
            <a:off x="11971338"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a-IR"/>
          </a:p>
        </p:txBody>
      </p:sp>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7937"/>
            <a:ext cx="4193552" cy="27906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8890" y="3418319"/>
            <a:ext cx="3595771" cy="23928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4233654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26B564-BEC3-4E89-BF39-145A7E01F9A7}"/>
              </a:ext>
            </a:extLst>
          </p:cNvPr>
          <p:cNvSpPr>
            <a:spLocks noGrp="1"/>
          </p:cNvSpPr>
          <p:nvPr>
            <p:ph type="title"/>
          </p:nvPr>
        </p:nvSpPr>
        <p:spPr>
          <a:xfrm>
            <a:off x="721242" y="276448"/>
            <a:ext cx="10515600" cy="701747"/>
          </a:xfrm>
        </p:spPr>
        <p:txBody>
          <a:bodyPr>
            <a:normAutofit fontScale="90000"/>
          </a:bodyPr>
          <a:lstStyle/>
          <a:p>
            <a:pPr algn="ctr"/>
            <a:br>
              <a:rPr lang="fa-IR" sz="2800" b="1" dirty="0">
                <a:solidFill>
                  <a:srgbClr val="FF0000"/>
                </a:solidFill>
                <a:effectLst/>
                <a:latin typeface="Calibri" panose="020F0502020204030204" pitchFamily="34" charset="0"/>
                <a:ea typeface="Calibri" panose="020F0502020204030204" pitchFamily="34" charset="0"/>
                <a:cs typeface="B Nazanin" panose="00000400000000000000" pitchFamily="2" charset="-78"/>
              </a:rPr>
            </a:br>
            <a:r>
              <a:rPr lang="fa-IR" sz="2800" b="1" dirty="0">
                <a:solidFill>
                  <a:srgbClr val="FF0000"/>
                </a:solidFill>
                <a:effectLst/>
                <a:latin typeface="Calibri" panose="020F0502020204030204" pitchFamily="34" charset="0"/>
                <a:ea typeface="Calibri" panose="020F0502020204030204" pitchFamily="34" charset="0"/>
                <a:cs typeface="B Nazanin" panose="00000400000000000000" pitchFamily="2" charset="-78"/>
              </a:rPr>
              <a:t>شناسائی و افتراق کپک ها در آزمایش مستقیم</a:t>
            </a:r>
            <a:br>
              <a:rPr lang="en-US" sz="4400" dirty="0">
                <a:effectLst/>
                <a:latin typeface="Calibri" panose="020F0502020204030204" pitchFamily="34" charset="0"/>
                <a:ea typeface="Calibri" panose="020F0502020204030204" pitchFamily="34" charset="0"/>
                <a:cs typeface="Arial" panose="020B0604020202020204" pitchFamily="34" charset="0"/>
              </a:rPr>
            </a:br>
            <a:endParaRPr lang="en-US" dirty="0"/>
          </a:p>
        </p:txBody>
      </p:sp>
      <p:sp>
        <p:nvSpPr>
          <p:cNvPr id="3" name="Content Placeholder 2">
            <a:extLst>
              <a:ext uri="{FF2B5EF4-FFF2-40B4-BE49-F238E27FC236}">
                <a16:creationId xmlns:a16="http://schemas.microsoft.com/office/drawing/2014/main" id="{E8793963-4088-40C6-B6FE-A892D4CB42D6}"/>
              </a:ext>
            </a:extLst>
          </p:cNvPr>
          <p:cNvSpPr>
            <a:spLocks noGrp="1"/>
          </p:cNvSpPr>
          <p:nvPr>
            <p:ph idx="1"/>
          </p:nvPr>
        </p:nvSpPr>
        <p:spPr>
          <a:xfrm>
            <a:off x="489098" y="701749"/>
            <a:ext cx="10864702" cy="2417466"/>
          </a:xfrm>
        </p:spPr>
        <p:txBody>
          <a:bodyPr>
            <a:normAutofit fontScale="92500" lnSpcReduction="20000"/>
          </a:bodyPr>
          <a:lstStyle/>
          <a:p>
            <a:pPr marL="0" marR="0" indent="0" algn="just" rtl="1">
              <a:lnSpc>
                <a:spcPct val="115000"/>
              </a:lnSpc>
              <a:spcBef>
                <a:spcPts val="0"/>
              </a:spcBef>
              <a:spcAft>
                <a:spcPts val="1000"/>
              </a:spcAft>
              <a:buNone/>
            </a:pPr>
            <a:r>
              <a:rPr lang="fa-IR" sz="2400" b="1" dirty="0">
                <a:effectLst/>
                <a:latin typeface="Calibri" panose="020F0502020204030204" pitchFamily="34" charset="0"/>
                <a:ea typeface="Calibri" panose="020F0502020204030204" pitchFamily="34" charset="0"/>
                <a:cs typeface="B Nazanin" panose="00000400000000000000" pitchFamily="2" charset="-78"/>
              </a:rPr>
              <a:t> 1-</a:t>
            </a:r>
            <a:r>
              <a:rPr lang="fa-IR" sz="1800" b="1" dirty="0">
                <a:solidFill>
                  <a:srgbClr val="FF0000"/>
                </a:solidFill>
                <a:effectLst/>
                <a:latin typeface="Calibri" panose="020F0502020204030204" pitchFamily="34" charset="0"/>
                <a:ea typeface="Calibri" panose="020F0502020204030204" pitchFamily="34" charset="0"/>
                <a:cs typeface="B Nazanin" panose="00000400000000000000" pitchFamily="2" charset="-78"/>
              </a:rPr>
              <a:t> </a:t>
            </a:r>
            <a:r>
              <a:rPr lang="fa-IR" sz="1800" dirty="0">
                <a:effectLst/>
                <a:latin typeface="Calibri" panose="020F0502020204030204" pitchFamily="34" charset="0"/>
                <a:ea typeface="Calibri" panose="020F0502020204030204" pitchFamily="34" charset="0"/>
                <a:cs typeface="B Nazanin" panose="00000400000000000000" pitchFamily="2" charset="-78"/>
              </a:rPr>
              <a:t>اولین مرحله در شناخت مشخصات کپک ها در نمونه های کلینیکی این است که تعیین شود که آیا </a:t>
            </a:r>
            <a:r>
              <a:rPr lang="fa-IR" sz="1800" b="1" dirty="0">
                <a:effectLst/>
                <a:latin typeface="Calibri" panose="020F0502020204030204" pitchFamily="34" charset="0"/>
                <a:ea typeface="Calibri" panose="020F0502020204030204" pitchFamily="34" charset="0"/>
                <a:cs typeface="B Nazanin" panose="00000400000000000000" pitchFamily="2" charset="-78"/>
              </a:rPr>
              <a:t>فقط هیف </a:t>
            </a:r>
            <a:r>
              <a:rPr lang="fa-IR" sz="1800" dirty="0">
                <a:effectLst/>
                <a:latin typeface="Calibri" panose="020F0502020204030204" pitchFamily="34" charset="0"/>
                <a:ea typeface="Calibri" panose="020F0502020204030204" pitchFamily="34" charset="0"/>
                <a:cs typeface="B Nazanin" panose="00000400000000000000" pitchFamily="2" charset="-78"/>
              </a:rPr>
              <a:t>وجود دارد یا </a:t>
            </a:r>
            <a:r>
              <a:rPr lang="fa-IR" sz="1800" b="1" dirty="0">
                <a:effectLst/>
                <a:latin typeface="Calibri" panose="020F0502020204030204" pitchFamily="34" charset="0"/>
                <a:ea typeface="Calibri" panose="020F0502020204030204" pitchFamily="34" charset="0"/>
                <a:cs typeface="B Nazanin" panose="00000400000000000000" pitchFamily="2" charset="-78"/>
              </a:rPr>
              <a:t>مخلوطی از هیف و مخمر یا سودوهیف</a:t>
            </a:r>
            <a:r>
              <a:rPr lang="fa-IR" sz="1800" dirty="0">
                <a:effectLst/>
                <a:latin typeface="Calibri" panose="020F0502020204030204" pitchFamily="34" charset="0"/>
                <a:ea typeface="Calibri" panose="020F0502020204030204" pitchFamily="34" charset="0"/>
                <a:cs typeface="B Nazanin" panose="00000400000000000000" pitchFamily="2" charset="-78"/>
              </a:rPr>
              <a:t> دیده می شود؟</a:t>
            </a:r>
          </a:p>
          <a:p>
            <a:pPr marL="0" marR="0" indent="0" algn="just" rtl="1">
              <a:lnSpc>
                <a:spcPct val="115000"/>
              </a:lnSpc>
              <a:spcBef>
                <a:spcPts val="0"/>
              </a:spcBef>
              <a:spcAft>
                <a:spcPts val="1000"/>
              </a:spcAft>
              <a:buNone/>
            </a:pPr>
            <a:r>
              <a:rPr lang="fa-IR" sz="1800" dirty="0">
                <a:effectLst/>
                <a:latin typeface="Calibri" panose="020F0502020204030204" pitchFamily="34" charset="0"/>
                <a:ea typeface="Calibri" panose="020F0502020204030204" pitchFamily="34" charset="0"/>
                <a:cs typeface="B Nazanin" panose="00000400000000000000" pitchFamily="2" charset="-78"/>
              </a:rPr>
              <a:t> سودوهیف بوسیله ی دراز شدن جوانه ها تشکیل می شود. در مقابل هیف حقیقی از سلول های مخمری تولید شده و از یک لوله ی زایا منشاء می گیرد یعنی اصل و منشاء آن یک لوله ی زایا است.</a:t>
            </a:r>
          </a:p>
          <a:p>
            <a:pPr marL="0" marR="0" indent="0" algn="just" rtl="1">
              <a:lnSpc>
                <a:spcPct val="115000"/>
              </a:lnSpc>
              <a:spcBef>
                <a:spcPts val="0"/>
              </a:spcBef>
              <a:spcAft>
                <a:spcPts val="1000"/>
              </a:spcAft>
              <a:buNone/>
            </a:pPr>
            <a:r>
              <a:rPr lang="fa-IR" sz="1800" dirty="0">
                <a:effectLst/>
                <a:latin typeface="Calibri" panose="020F0502020204030204" pitchFamily="34" charset="0"/>
                <a:ea typeface="Calibri" panose="020F0502020204030204" pitchFamily="34" charset="0"/>
                <a:cs typeface="B Nazanin" panose="00000400000000000000" pitchFamily="2" charset="-78"/>
              </a:rPr>
              <a:t> سودوهیف در نقاط اتصال سلولی فشرده می شود و اغلب شبیه به زنجیره های سوسیس دیده می شوند. این برعکس هیف حقیقی است که در آن معمولا هیچگونه فشردگی دیده نمی شود. در سودوهیف، در نقاطی که فشردگی دیده می شود بلاستوکونیدی زائی و انشعاب سودوهیف اتفاق می افتد در حالیکه در هیف حقیقی انشعاب از طریق سلول های ویژه ای صورت می گیرد. </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algn="just" rtl="1"/>
            <a:endParaRPr lang="en-US" dirty="0"/>
          </a:p>
        </p:txBody>
      </p:sp>
      <p:pic>
        <p:nvPicPr>
          <p:cNvPr id="4" name="Picture 3">
            <a:extLst>
              <a:ext uri="{FF2B5EF4-FFF2-40B4-BE49-F238E27FC236}">
                <a16:creationId xmlns:a16="http://schemas.microsoft.com/office/drawing/2014/main" id="{57130389-8851-4F04-8E18-5E9057C9EBD4}"/>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5400000">
            <a:off x="508769" y="3340288"/>
            <a:ext cx="2376375" cy="3189229"/>
          </a:xfrm>
          <a:prstGeom prst="rect">
            <a:avLst/>
          </a:prstGeom>
          <a:noFill/>
          <a:ln>
            <a:noFill/>
          </a:ln>
        </p:spPr>
      </p:pic>
      <p:pic>
        <p:nvPicPr>
          <p:cNvPr id="5" name="Picture 4">
            <a:extLst>
              <a:ext uri="{FF2B5EF4-FFF2-40B4-BE49-F238E27FC236}">
                <a16:creationId xmlns:a16="http://schemas.microsoft.com/office/drawing/2014/main" id="{626C0A86-09B9-4567-A2A2-14640D49C81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8806315" y="3614316"/>
            <a:ext cx="2822669" cy="3019099"/>
          </a:xfrm>
          <a:prstGeom prst="rect">
            <a:avLst/>
          </a:prstGeom>
          <a:noFill/>
          <a:ln>
            <a:noFill/>
          </a:ln>
        </p:spPr>
      </p:pic>
      <p:pic>
        <p:nvPicPr>
          <p:cNvPr id="6" name="Picture 5" descr="Fig 3">
            <a:hlinkClick r:id="rId4" tgtFrame="&quot;_blank&quot;"/>
            <a:extLst>
              <a:ext uri="{FF2B5EF4-FFF2-40B4-BE49-F238E27FC236}">
                <a16:creationId xmlns:a16="http://schemas.microsoft.com/office/drawing/2014/main" id="{F0DB2C09-AC43-4168-A1BE-606430BD4195}"/>
              </a:ext>
            </a:extLst>
          </p:cNvPr>
          <p:cNvPicPr>
            <a:picLocks noChangeAspect="1"/>
          </p:cNvPicPr>
          <p:nvPr/>
        </p:nvPicPr>
        <p:blipFill>
          <a:blip r:embed="rId5" cstate="print"/>
          <a:srcRect/>
          <a:stretch>
            <a:fillRect/>
          </a:stretch>
        </p:blipFill>
        <p:spPr bwMode="auto">
          <a:xfrm>
            <a:off x="3538114" y="3080879"/>
            <a:ext cx="4742760" cy="3172309"/>
          </a:xfrm>
          <a:prstGeom prst="rect">
            <a:avLst/>
          </a:prstGeom>
          <a:noFill/>
          <a:ln w="9525">
            <a:noFill/>
            <a:miter lim="800000"/>
            <a:headEnd/>
            <a:tailEnd/>
          </a:ln>
        </p:spPr>
      </p:pic>
    </p:spTree>
    <p:extLst>
      <p:ext uri="{BB962C8B-B14F-4D97-AF65-F5344CB8AC3E}">
        <p14:creationId xmlns:p14="http://schemas.microsoft.com/office/powerpoint/2010/main" val="372849251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1875900" y="2643514"/>
          <a:ext cx="8252548" cy="3869662"/>
        </p:xfrm>
        <a:graphic>
          <a:graphicData uri="http://schemas.openxmlformats.org/drawingml/2006/table">
            <a:tbl>
              <a:tblPr rtl="1" firstRow="1" firstCol="1" bandRow="1">
                <a:tableStyleId>{5C22544A-7EE6-4342-B048-85BDC9FD1C3A}</a:tableStyleId>
              </a:tblPr>
              <a:tblGrid>
                <a:gridCol w="4124772">
                  <a:extLst>
                    <a:ext uri="{9D8B030D-6E8A-4147-A177-3AD203B41FA5}">
                      <a16:colId xmlns:a16="http://schemas.microsoft.com/office/drawing/2014/main" val="481888670"/>
                    </a:ext>
                  </a:extLst>
                </a:gridCol>
                <a:gridCol w="4127776">
                  <a:extLst>
                    <a:ext uri="{9D8B030D-6E8A-4147-A177-3AD203B41FA5}">
                      <a16:colId xmlns:a16="http://schemas.microsoft.com/office/drawing/2014/main" val="2927767013"/>
                    </a:ext>
                  </a:extLst>
                </a:gridCol>
              </a:tblGrid>
              <a:tr h="286354">
                <a:tc>
                  <a:txBody>
                    <a:bodyPr/>
                    <a:lstStyle/>
                    <a:p>
                      <a:pPr algn="ctr" rtl="1">
                        <a:lnSpc>
                          <a:spcPct val="115000"/>
                        </a:lnSpc>
                        <a:spcAft>
                          <a:spcPts val="0"/>
                        </a:spcAft>
                      </a:pPr>
                      <a:r>
                        <a:rPr lang="fa-IR" sz="1600" dirty="0">
                          <a:effectLst/>
                          <a:latin typeface="IRAN" panose="020B0606030804020204" pitchFamily="34" charset="-78"/>
                          <a:cs typeface="IRAN" panose="020B0606030804020204" pitchFamily="34" charset="-78"/>
                        </a:rPr>
                        <a:t>هایفی حقیقی</a:t>
                      </a:r>
                      <a:endParaRPr lang="en-US" sz="1600" dirty="0">
                        <a:effectLst/>
                        <a:latin typeface="IRAN" panose="020B0606030804020204" pitchFamily="34" charset="-78"/>
                        <a:ea typeface="Calibri" panose="020F0502020204030204" pitchFamily="34" charset="0"/>
                        <a:cs typeface="IRAN" panose="020B0606030804020204" pitchFamily="34" charset="-78"/>
                      </a:endParaRPr>
                    </a:p>
                  </a:txBody>
                  <a:tcPr marL="68580" marR="68580" marT="0" marB="0"/>
                </a:tc>
                <a:tc>
                  <a:txBody>
                    <a:bodyPr/>
                    <a:lstStyle/>
                    <a:p>
                      <a:pPr algn="ctr" rtl="1">
                        <a:lnSpc>
                          <a:spcPct val="115000"/>
                        </a:lnSpc>
                        <a:spcAft>
                          <a:spcPts val="0"/>
                        </a:spcAft>
                      </a:pPr>
                      <a:r>
                        <a:rPr lang="fa-IR" sz="1600">
                          <a:effectLst/>
                          <a:latin typeface="IRAN" panose="020B0606030804020204" pitchFamily="34" charset="-78"/>
                          <a:cs typeface="IRAN" panose="020B0606030804020204" pitchFamily="34" charset="-78"/>
                        </a:rPr>
                        <a:t>سودوهایفی</a:t>
                      </a:r>
                      <a:endParaRPr lang="en-US" sz="1600">
                        <a:effectLst/>
                        <a:latin typeface="IRAN" panose="020B0606030804020204" pitchFamily="34" charset="-78"/>
                        <a:ea typeface="Calibri" panose="020F0502020204030204" pitchFamily="34" charset="0"/>
                        <a:cs typeface="IRAN" panose="020B0606030804020204" pitchFamily="34" charset="-78"/>
                      </a:endParaRPr>
                    </a:p>
                  </a:txBody>
                  <a:tcPr marL="68580" marR="68580" marT="0" marB="0"/>
                </a:tc>
                <a:extLst>
                  <a:ext uri="{0D108BD9-81ED-4DB2-BD59-A6C34878D82A}">
                    <a16:rowId xmlns:a16="http://schemas.microsoft.com/office/drawing/2014/main" val="277916105"/>
                  </a:ext>
                </a:extLst>
              </a:tr>
              <a:tr h="572709">
                <a:tc>
                  <a:txBody>
                    <a:bodyPr/>
                    <a:lstStyle/>
                    <a:p>
                      <a:pPr algn="just" rtl="1">
                        <a:lnSpc>
                          <a:spcPct val="115000"/>
                        </a:lnSpc>
                        <a:spcAft>
                          <a:spcPts val="0"/>
                        </a:spcAft>
                      </a:pPr>
                      <a:r>
                        <a:rPr lang="fa-IR" sz="1600" dirty="0">
                          <a:effectLst/>
                          <a:latin typeface="IRAN" panose="020B0606030804020204" pitchFamily="34" charset="-78"/>
                          <a:cs typeface="IRAN" panose="020B0606030804020204" pitchFamily="34" charset="-78"/>
                        </a:rPr>
                        <a:t>رشد از ناحیه راسی هایفا بوسیله ی دراز شدن خطی و ایجاد دیواره های عرضی بعدی حاصل می شود.</a:t>
                      </a:r>
                      <a:endParaRPr lang="en-US" sz="1600" dirty="0">
                        <a:effectLst/>
                        <a:latin typeface="IRAN" panose="020B0606030804020204" pitchFamily="34" charset="-78"/>
                        <a:ea typeface="Calibri" panose="020F0502020204030204" pitchFamily="34" charset="0"/>
                        <a:cs typeface="IRAN" panose="020B0606030804020204" pitchFamily="34" charset="-78"/>
                      </a:endParaRPr>
                    </a:p>
                  </a:txBody>
                  <a:tcPr marL="68580" marR="68580" marT="0" marB="0"/>
                </a:tc>
                <a:tc>
                  <a:txBody>
                    <a:bodyPr/>
                    <a:lstStyle/>
                    <a:p>
                      <a:pPr algn="just" rtl="1">
                        <a:lnSpc>
                          <a:spcPct val="115000"/>
                        </a:lnSpc>
                        <a:spcAft>
                          <a:spcPts val="0"/>
                        </a:spcAft>
                      </a:pPr>
                      <a:r>
                        <a:rPr lang="fa-IR" sz="1600" b="1" dirty="0">
                          <a:effectLst/>
                          <a:latin typeface="IRAN" panose="020B0606030804020204" pitchFamily="34" charset="-78"/>
                          <a:cs typeface="IRAN" panose="020B0606030804020204" pitchFamily="34" charset="-78"/>
                        </a:rPr>
                        <a:t>رشد در نتیجه ی یک پروسه ی بادکردن و ایجاد فشردگی متعاقب آن در هر بلاستوکونیدی جدید که از سلول مادری ایجاد می شود رخ   می دهد.</a:t>
                      </a:r>
                      <a:endParaRPr lang="en-US" sz="1600" b="1" dirty="0">
                        <a:effectLst/>
                        <a:latin typeface="IRAN" panose="020B0606030804020204" pitchFamily="34" charset="-78"/>
                        <a:ea typeface="Calibri" panose="020F0502020204030204" pitchFamily="34" charset="0"/>
                        <a:cs typeface="IRAN" panose="020B0606030804020204" pitchFamily="34" charset="-78"/>
                      </a:endParaRPr>
                    </a:p>
                  </a:txBody>
                  <a:tcPr marL="68580" marR="68580" marT="0" marB="0"/>
                </a:tc>
                <a:extLst>
                  <a:ext uri="{0D108BD9-81ED-4DB2-BD59-A6C34878D82A}">
                    <a16:rowId xmlns:a16="http://schemas.microsoft.com/office/drawing/2014/main" val="4272894987"/>
                  </a:ext>
                </a:extLst>
              </a:tr>
              <a:tr h="572709">
                <a:tc>
                  <a:txBody>
                    <a:bodyPr/>
                    <a:lstStyle/>
                    <a:p>
                      <a:pPr algn="just" rtl="1">
                        <a:lnSpc>
                          <a:spcPct val="115000"/>
                        </a:lnSpc>
                        <a:spcAft>
                          <a:spcPts val="0"/>
                        </a:spcAft>
                      </a:pPr>
                      <a:r>
                        <a:rPr lang="fa-IR" sz="1600" dirty="0">
                          <a:effectLst/>
                          <a:latin typeface="IRAN" panose="020B0606030804020204" pitchFamily="34" charset="-78"/>
                          <a:cs typeface="IRAN" panose="020B0606030804020204" pitchFamily="34" charset="-78"/>
                        </a:rPr>
                        <a:t>سلول انتهائی هایفی معمولا درازتر از سلول قبلی بلافاصله قبل از دیواره ی عرضی است.</a:t>
                      </a:r>
                      <a:endParaRPr lang="en-US" sz="1600" dirty="0">
                        <a:effectLst/>
                        <a:latin typeface="IRAN" panose="020B0606030804020204" pitchFamily="34" charset="-78"/>
                        <a:ea typeface="Calibri" panose="020F0502020204030204" pitchFamily="34" charset="0"/>
                        <a:cs typeface="IRAN" panose="020B0606030804020204" pitchFamily="34" charset="-78"/>
                      </a:endParaRPr>
                    </a:p>
                  </a:txBody>
                  <a:tcPr marL="68580" marR="68580" marT="0" marB="0"/>
                </a:tc>
                <a:tc>
                  <a:txBody>
                    <a:bodyPr/>
                    <a:lstStyle/>
                    <a:p>
                      <a:pPr algn="just" rtl="1">
                        <a:lnSpc>
                          <a:spcPct val="115000"/>
                        </a:lnSpc>
                        <a:spcAft>
                          <a:spcPts val="0"/>
                        </a:spcAft>
                      </a:pPr>
                      <a:r>
                        <a:rPr lang="fa-IR" sz="1600" b="1">
                          <a:effectLst/>
                          <a:latin typeface="IRAN" panose="020B0606030804020204" pitchFamily="34" charset="-78"/>
                          <a:cs typeface="IRAN" panose="020B0606030804020204" pitchFamily="34" charset="-78"/>
                        </a:rPr>
                        <a:t>سلول انتهائی یک سودوهایفی نوعا کوتاه تر یا هم اندازه ی سلول قبلی آن است.</a:t>
                      </a:r>
                      <a:endParaRPr lang="en-US" sz="1600" b="1">
                        <a:effectLst/>
                        <a:latin typeface="IRAN" panose="020B0606030804020204" pitchFamily="34" charset="-78"/>
                        <a:ea typeface="Calibri" panose="020F0502020204030204" pitchFamily="34" charset="0"/>
                        <a:cs typeface="IRAN" panose="020B0606030804020204" pitchFamily="34" charset="-78"/>
                      </a:endParaRPr>
                    </a:p>
                  </a:txBody>
                  <a:tcPr marL="68580" marR="68580" marT="0" marB="0"/>
                </a:tc>
                <a:extLst>
                  <a:ext uri="{0D108BD9-81ED-4DB2-BD59-A6C34878D82A}">
                    <a16:rowId xmlns:a16="http://schemas.microsoft.com/office/drawing/2014/main" val="3598609336"/>
                  </a:ext>
                </a:extLst>
              </a:tr>
              <a:tr h="286354">
                <a:tc>
                  <a:txBody>
                    <a:bodyPr/>
                    <a:lstStyle/>
                    <a:p>
                      <a:pPr algn="just" rtl="1">
                        <a:lnSpc>
                          <a:spcPct val="115000"/>
                        </a:lnSpc>
                        <a:spcAft>
                          <a:spcPts val="0"/>
                        </a:spcAft>
                      </a:pPr>
                      <a:r>
                        <a:rPr lang="fa-IR" sz="1600">
                          <a:effectLst/>
                          <a:latin typeface="IRAN" panose="020B0606030804020204" pitchFamily="34" charset="-78"/>
                          <a:cs typeface="IRAN" panose="020B0606030804020204" pitchFamily="34" charset="-78"/>
                        </a:rPr>
                        <a:t>سلول انتهائی معمولا سیلندری شکل است.</a:t>
                      </a:r>
                      <a:endParaRPr lang="en-US" sz="1600">
                        <a:effectLst/>
                        <a:latin typeface="IRAN" panose="020B0606030804020204" pitchFamily="34" charset="-78"/>
                        <a:ea typeface="Calibri" panose="020F0502020204030204" pitchFamily="34" charset="0"/>
                        <a:cs typeface="IRAN" panose="020B0606030804020204" pitchFamily="34" charset="-78"/>
                      </a:endParaRPr>
                    </a:p>
                  </a:txBody>
                  <a:tcPr marL="68580" marR="68580" marT="0" marB="0"/>
                </a:tc>
                <a:tc>
                  <a:txBody>
                    <a:bodyPr/>
                    <a:lstStyle/>
                    <a:p>
                      <a:pPr algn="just" rtl="1">
                        <a:lnSpc>
                          <a:spcPct val="115000"/>
                        </a:lnSpc>
                        <a:spcAft>
                          <a:spcPts val="0"/>
                        </a:spcAft>
                      </a:pPr>
                      <a:r>
                        <a:rPr lang="fa-IR" sz="1600" b="1">
                          <a:effectLst/>
                          <a:latin typeface="IRAN" panose="020B0606030804020204" pitchFamily="34" charset="-78"/>
                          <a:cs typeface="IRAN" panose="020B0606030804020204" pitchFamily="34" charset="-78"/>
                        </a:rPr>
                        <a:t>سلول انتهائی معمولا گرد شده است.</a:t>
                      </a:r>
                      <a:endParaRPr lang="en-US" sz="1600" b="1">
                        <a:effectLst/>
                        <a:latin typeface="IRAN" panose="020B0606030804020204" pitchFamily="34" charset="-78"/>
                        <a:ea typeface="Calibri" panose="020F0502020204030204" pitchFamily="34" charset="0"/>
                        <a:cs typeface="IRAN" panose="020B0606030804020204" pitchFamily="34" charset="-78"/>
                      </a:endParaRPr>
                    </a:p>
                  </a:txBody>
                  <a:tcPr marL="68580" marR="68580" marT="0" marB="0"/>
                </a:tc>
                <a:extLst>
                  <a:ext uri="{0D108BD9-81ED-4DB2-BD59-A6C34878D82A}">
                    <a16:rowId xmlns:a16="http://schemas.microsoft.com/office/drawing/2014/main" val="4152476830"/>
                  </a:ext>
                </a:extLst>
              </a:tr>
              <a:tr h="572709">
                <a:tc>
                  <a:txBody>
                    <a:bodyPr/>
                    <a:lstStyle/>
                    <a:p>
                      <a:pPr algn="just" rtl="1">
                        <a:lnSpc>
                          <a:spcPct val="115000"/>
                        </a:lnSpc>
                        <a:spcAft>
                          <a:spcPts val="0"/>
                        </a:spcAft>
                      </a:pPr>
                      <a:r>
                        <a:rPr lang="fa-IR" sz="1600">
                          <a:effectLst/>
                          <a:latin typeface="IRAN" panose="020B0606030804020204" pitchFamily="34" charset="-78"/>
                          <a:cs typeface="IRAN" panose="020B0606030804020204" pitchFamily="34" charset="-78"/>
                        </a:rPr>
                        <a:t>دیواره های سلولی نوعا موازی هستند و هیچگونه فرورفتگی در محل دیواره عرضی (سپتوم) دیده نمی شود.</a:t>
                      </a:r>
                      <a:endParaRPr lang="en-US" sz="1600">
                        <a:effectLst/>
                        <a:latin typeface="IRAN" panose="020B0606030804020204" pitchFamily="34" charset="-78"/>
                        <a:ea typeface="Calibri" panose="020F0502020204030204" pitchFamily="34" charset="0"/>
                        <a:cs typeface="IRAN" panose="020B0606030804020204" pitchFamily="34" charset="-78"/>
                      </a:endParaRPr>
                    </a:p>
                  </a:txBody>
                  <a:tcPr marL="68580" marR="68580" marT="0" marB="0"/>
                </a:tc>
                <a:tc>
                  <a:txBody>
                    <a:bodyPr/>
                    <a:lstStyle/>
                    <a:p>
                      <a:pPr algn="just" rtl="1">
                        <a:lnSpc>
                          <a:spcPct val="115000"/>
                        </a:lnSpc>
                        <a:spcAft>
                          <a:spcPts val="0"/>
                        </a:spcAft>
                      </a:pPr>
                      <a:r>
                        <a:rPr lang="fa-IR" sz="1600" b="1" dirty="0">
                          <a:effectLst/>
                          <a:latin typeface="IRAN" panose="020B0606030804020204" pitchFamily="34" charset="-78"/>
                          <a:cs typeface="IRAN" panose="020B0606030804020204" pitchFamily="34" charset="-78"/>
                        </a:rPr>
                        <a:t>دیواره ها نوعا حاوی فشردگی هائی در محل سپتوم ها هستند.</a:t>
                      </a:r>
                      <a:endParaRPr lang="en-US" sz="1600" b="1" dirty="0">
                        <a:effectLst/>
                        <a:latin typeface="IRAN" panose="020B0606030804020204" pitchFamily="34" charset="-78"/>
                        <a:ea typeface="Calibri" panose="020F0502020204030204" pitchFamily="34" charset="0"/>
                        <a:cs typeface="IRAN" panose="020B0606030804020204" pitchFamily="34" charset="-78"/>
                      </a:endParaRPr>
                    </a:p>
                  </a:txBody>
                  <a:tcPr marL="68580" marR="68580" marT="0" marB="0"/>
                </a:tc>
                <a:extLst>
                  <a:ext uri="{0D108BD9-81ED-4DB2-BD59-A6C34878D82A}">
                    <a16:rowId xmlns:a16="http://schemas.microsoft.com/office/drawing/2014/main" val="1964415713"/>
                  </a:ext>
                </a:extLst>
              </a:tr>
              <a:tr h="572709">
                <a:tc>
                  <a:txBody>
                    <a:bodyPr/>
                    <a:lstStyle/>
                    <a:p>
                      <a:pPr algn="just" rtl="1">
                        <a:lnSpc>
                          <a:spcPct val="115000"/>
                        </a:lnSpc>
                        <a:spcAft>
                          <a:spcPts val="0"/>
                        </a:spcAft>
                      </a:pPr>
                      <a:r>
                        <a:rPr lang="fa-IR" sz="1600">
                          <a:effectLst/>
                          <a:latin typeface="IRAN" panose="020B0606030804020204" pitchFamily="34" charset="-78"/>
                          <a:cs typeface="IRAN" panose="020B0606030804020204" pitchFamily="34" charset="-78"/>
                        </a:rPr>
                        <a:t>سپتوم ها  منظم و صاف هستند و منکسر کننده ی نور می باشند.</a:t>
                      </a:r>
                      <a:endParaRPr lang="en-US" sz="1600">
                        <a:effectLst/>
                        <a:latin typeface="IRAN" panose="020B0606030804020204" pitchFamily="34" charset="-78"/>
                        <a:ea typeface="Calibri" panose="020F0502020204030204" pitchFamily="34" charset="0"/>
                        <a:cs typeface="IRAN" panose="020B0606030804020204" pitchFamily="34" charset="-78"/>
                      </a:endParaRPr>
                    </a:p>
                  </a:txBody>
                  <a:tcPr marL="68580" marR="68580" marT="0" marB="0"/>
                </a:tc>
                <a:tc>
                  <a:txBody>
                    <a:bodyPr/>
                    <a:lstStyle/>
                    <a:p>
                      <a:pPr algn="just" rtl="1">
                        <a:lnSpc>
                          <a:spcPct val="115000"/>
                        </a:lnSpc>
                        <a:spcAft>
                          <a:spcPts val="0"/>
                        </a:spcAft>
                      </a:pPr>
                      <a:r>
                        <a:rPr lang="fa-IR" sz="1600" b="1">
                          <a:effectLst/>
                          <a:latin typeface="IRAN" panose="020B0606030804020204" pitchFamily="34" charset="-78"/>
                          <a:cs typeface="IRAN" panose="020B0606030804020204" pitchFamily="34" charset="-78"/>
                        </a:rPr>
                        <a:t>تمیز دادن و تشخیص دادن سپتوم ها مشکل است و معمولا منحنی شکل و خمیده هستند.</a:t>
                      </a:r>
                      <a:endParaRPr lang="en-US" sz="1600" b="1">
                        <a:effectLst/>
                        <a:latin typeface="IRAN" panose="020B0606030804020204" pitchFamily="34" charset="-78"/>
                        <a:ea typeface="Calibri" panose="020F0502020204030204" pitchFamily="34" charset="0"/>
                        <a:cs typeface="IRAN" panose="020B0606030804020204" pitchFamily="34" charset="-78"/>
                      </a:endParaRPr>
                    </a:p>
                  </a:txBody>
                  <a:tcPr marL="68580" marR="68580" marT="0" marB="0"/>
                </a:tc>
                <a:extLst>
                  <a:ext uri="{0D108BD9-81ED-4DB2-BD59-A6C34878D82A}">
                    <a16:rowId xmlns:a16="http://schemas.microsoft.com/office/drawing/2014/main" val="3435987450"/>
                  </a:ext>
                </a:extLst>
              </a:tr>
              <a:tr h="737579">
                <a:tc>
                  <a:txBody>
                    <a:bodyPr/>
                    <a:lstStyle/>
                    <a:p>
                      <a:pPr algn="just" rtl="1">
                        <a:lnSpc>
                          <a:spcPct val="115000"/>
                        </a:lnSpc>
                        <a:spcAft>
                          <a:spcPts val="0"/>
                        </a:spcAft>
                      </a:pPr>
                      <a:r>
                        <a:rPr lang="fa-IR" sz="1600" dirty="0">
                          <a:effectLst/>
                          <a:latin typeface="IRAN" panose="020B0606030804020204" pitchFamily="34" charset="-78"/>
                          <a:cs typeface="IRAN" panose="020B0606030804020204" pitchFamily="34" charset="-78"/>
                        </a:rPr>
                        <a:t>انشعابات جانبی در نقاط منشاء خودشان فشردگی ندارند و اولین سپتوم از هایفی اصلی کمی فاصله دارد.</a:t>
                      </a:r>
                      <a:endParaRPr lang="en-US" sz="1600" dirty="0">
                        <a:effectLst/>
                        <a:latin typeface="IRAN" panose="020B0606030804020204" pitchFamily="34" charset="-78"/>
                        <a:ea typeface="Calibri" panose="020F0502020204030204" pitchFamily="34" charset="0"/>
                        <a:cs typeface="IRAN" panose="020B0606030804020204" pitchFamily="34" charset="-78"/>
                      </a:endParaRPr>
                    </a:p>
                  </a:txBody>
                  <a:tcPr marL="68580" marR="68580" marT="0" marB="0"/>
                </a:tc>
                <a:tc>
                  <a:txBody>
                    <a:bodyPr/>
                    <a:lstStyle/>
                    <a:p>
                      <a:pPr algn="just" rtl="1">
                        <a:lnSpc>
                          <a:spcPct val="115000"/>
                        </a:lnSpc>
                        <a:spcAft>
                          <a:spcPts val="0"/>
                        </a:spcAft>
                      </a:pPr>
                      <a:r>
                        <a:rPr lang="fa-IR" sz="1600" b="1" dirty="0">
                          <a:effectLst/>
                          <a:latin typeface="IRAN" panose="020B0606030804020204" pitchFamily="34" charset="-78"/>
                          <a:cs typeface="IRAN" panose="020B0606030804020204" pitchFamily="34" charset="-78"/>
                        </a:rPr>
                        <a:t>انشعابات جانبی در نقاط اتصال به منشاء خود دارای فشردگی هستند و یک سپتوم در محل انشعاب وجود دارد.</a:t>
                      </a:r>
                      <a:endParaRPr lang="en-US" sz="1600" b="1" dirty="0">
                        <a:effectLst/>
                        <a:latin typeface="IRAN" panose="020B0606030804020204" pitchFamily="34" charset="-78"/>
                        <a:ea typeface="Calibri" panose="020F0502020204030204" pitchFamily="34" charset="0"/>
                        <a:cs typeface="IRAN" panose="020B0606030804020204" pitchFamily="34" charset="-78"/>
                      </a:endParaRPr>
                    </a:p>
                  </a:txBody>
                  <a:tcPr marL="68580" marR="68580" marT="0" marB="0"/>
                </a:tc>
                <a:extLst>
                  <a:ext uri="{0D108BD9-81ED-4DB2-BD59-A6C34878D82A}">
                    <a16:rowId xmlns:a16="http://schemas.microsoft.com/office/drawing/2014/main" val="2876964607"/>
                  </a:ext>
                </a:extLst>
              </a:tr>
            </a:tbl>
          </a:graphicData>
        </a:graphic>
      </p:graphicFrame>
      <p:pic>
        <p:nvPicPr>
          <p:cNvPr id="3" name="Picture 2"/>
          <p:cNvPicPr/>
          <p:nvPr/>
        </p:nvPicPr>
        <p:blipFill>
          <a:blip r:embed="rId2">
            <a:extLst>
              <a:ext uri="{28A0092B-C50C-407E-A947-70E740481C1C}">
                <a14:useLocalDpi xmlns:a14="http://schemas.microsoft.com/office/drawing/2010/main" val="0"/>
              </a:ext>
            </a:extLst>
          </a:blip>
          <a:srcRect/>
          <a:stretch>
            <a:fillRect/>
          </a:stretch>
        </p:blipFill>
        <p:spPr bwMode="auto">
          <a:xfrm rot="5400000">
            <a:off x="7128705" y="141298"/>
            <a:ext cx="2418080" cy="2586355"/>
          </a:xfrm>
          <a:prstGeom prst="rect">
            <a:avLst/>
          </a:prstGeom>
          <a:noFill/>
          <a:ln>
            <a:noFill/>
          </a:ln>
        </p:spPr>
      </p:pic>
      <p:pic>
        <p:nvPicPr>
          <p:cNvPr id="4" name="Picture 3"/>
          <p:cNvPicPr/>
          <p:nvPr/>
        </p:nvPicPr>
        <p:blipFill>
          <a:blip r:embed="rId3" cstate="print">
            <a:extLst>
              <a:ext uri="{28A0092B-C50C-407E-A947-70E740481C1C}">
                <a14:useLocalDpi xmlns:a14="http://schemas.microsoft.com/office/drawing/2010/main" val="0"/>
              </a:ext>
            </a:extLst>
          </a:blip>
          <a:srcRect/>
          <a:stretch>
            <a:fillRect/>
          </a:stretch>
        </p:blipFill>
        <p:spPr bwMode="auto">
          <a:xfrm rot="5400000">
            <a:off x="2772207" y="12283"/>
            <a:ext cx="2038350" cy="2735580"/>
          </a:xfrm>
          <a:prstGeom prst="rect">
            <a:avLst/>
          </a:prstGeom>
          <a:noFill/>
          <a:ln>
            <a:noFill/>
          </a:ln>
        </p:spPr>
      </p:pic>
    </p:spTree>
    <p:extLst>
      <p:ext uri="{BB962C8B-B14F-4D97-AF65-F5344CB8AC3E}">
        <p14:creationId xmlns:p14="http://schemas.microsoft.com/office/powerpoint/2010/main" val="243855507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AB16D357-262E-4468-ACB6-63278B3D78B0}"/>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18789" y="208750"/>
            <a:ext cx="5916042" cy="4099217"/>
          </a:xfrm>
          <a:prstGeom prst="rect">
            <a:avLst/>
          </a:prstGeom>
          <a:noFill/>
          <a:ln>
            <a:noFill/>
          </a:ln>
        </p:spPr>
      </p:pic>
      <p:pic>
        <p:nvPicPr>
          <p:cNvPr id="3" name="Picture 2051" descr="septa1">
            <a:extLst>
              <a:ext uri="{FF2B5EF4-FFF2-40B4-BE49-F238E27FC236}">
                <a16:creationId xmlns:a16="http://schemas.microsoft.com/office/drawing/2014/main" id="{13D9ABCE-CF8E-457A-BC90-5D12C89F8925}"/>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14172"/>
          <a:stretch/>
        </p:blipFill>
        <p:spPr bwMode="auto">
          <a:xfrm>
            <a:off x="111098" y="3473128"/>
            <a:ext cx="5811140" cy="33250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5897268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3FBAF00-5FCB-4F17-BBD3-BA550B7ACB9A}"/>
              </a:ext>
            </a:extLst>
          </p:cNvPr>
          <p:cNvSpPr>
            <a:spLocks noGrp="1"/>
          </p:cNvSpPr>
          <p:nvPr>
            <p:ph idx="1"/>
          </p:nvPr>
        </p:nvSpPr>
        <p:spPr>
          <a:xfrm>
            <a:off x="838200" y="723014"/>
            <a:ext cx="10515600" cy="5453949"/>
          </a:xfrm>
        </p:spPr>
        <p:txBody>
          <a:bodyPr>
            <a:normAutofit lnSpcReduction="10000"/>
          </a:bodyPr>
          <a:lstStyle/>
          <a:p>
            <a:pPr algn="just" rtl="1">
              <a:lnSpc>
                <a:spcPct val="150000"/>
              </a:lnSpc>
            </a:pPr>
            <a:r>
              <a:rPr lang="fa-IR" sz="2400" b="1" dirty="0">
                <a:effectLst/>
                <a:latin typeface="Calibri" panose="020F0502020204030204" pitchFamily="34" charset="0"/>
                <a:ea typeface="Calibri" panose="020F0502020204030204" pitchFamily="34" charset="0"/>
                <a:cs typeface="B Nazanin" panose="00000400000000000000" pitchFamily="2" charset="-78"/>
              </a:rPr>
              <a:t>2-</a:t>
            </a:r>
            <a:r>
              <a:rPr lang="fa-IR" sz="1800" dirty="0">
                <a:effectLst/>
                <a:latin typeface="Calibri" panose="020F0502020204030204" pitchFamily="34" charset="0"/>
                <a:ea typeface="Calibri" panose="020F0502020204030204" pitchFamily="34" charset="0"/>
                <a:cs typeface="B Nazanin" panose="00000400000000000000" pitchFamily="2" charset="-78"/>
              </a:rPr>
              <a:t> در مرحله ی بعد </a:t>
            </a:r>
            <a:r>
              <a:rPr lang="fa-IR" sz="1800" b="1" dirty="0">
                <a:effectLst/>
                <a:latin typeface="Calibri" panose="020F0502020204030204" pitchFamily="34" charset="0"/>
                <a:ea typeface="Calibri" panose="020F0502020204030204" pitchFamily="34" charset="0"/>
                <a:cs typeface="B Nazanin" panose="00000400000000000000" pitchFamily="2" charset="-78"/>
              </a:rPr>
              <a:t>نوع هیف </a:t>
            </a:r>
            <a:r>
              <a:rPr lang="fa-IR" sz="1800" dirty="0">
                <a:effectLst/>
                <a:latin typeface="Calibri" panose="020F0502020204030204" pitchFamily="34" charset="0"/>
                <a:ea typeface="Calibri" panose="020F0502020204030204" pitchFamily="34" charset="0"/>
                <a:cs typeface="B Nazanin" panose="00000400000000000000" pitchFamily="2" charset="-78"/>
              </a:rPr>
              <a:t>که حضور دارد باید درنظر گرفته شود. هیف ها یا </a:t>
            </a:r>
            <a:r>
              <a:rPr lang="fa-IR" sz="1800" b="1" dirty="0">
                <a:effectLst/>
                <a:latin typeface="Calibri" panose="020F0502020204030204" pitchFamily="34" charset="0"/>
                <a:ea typeface="Calibri" panose="020F0502020204030204" pitchFamily="34" charset="0"/>
                <a:cs typeface="B Nazanin" panose="00000400000000000000" pitchFamily="2" charset="-78"/>
              </a:rPr>
              <a:t>سنوسیتیک</a:t>
            </a:r>
            <a:r>
              <a:rPr lang="fa-IR" sz="1800" dirty="0">
                <a:effectLst/>
                <a:latin typeface="Calibri" panose="020F0502020204030204" pitchFamily="34" charset="0"/>
                <a:ea typeface="Calibri" panose="020F0502020204030204" pitchFamily="34" charset="0"/>
                <a:cs typeface="B Nazanin" panose="00000400000000000000" pitchFamily="2" charset="-78"/>
              </a:rPr>
              <a:t> هستند (بعنوان مثال هیف هائی که دیواره ی عرضی کمی دارند : کپک های موکوراسئوس) و یا سپتوم دارند (</a:t>
            </a:r>
            <a:r>
              <a:rPr lang="fa-IR" sz="1800" b="1" dirty="0">
                <a:effectLst/>
                <a:latin typeface="Calibri" panose="020F0502020204030204" pitchFamily="34" charset="0"/>
                <a:ea typeface="Calibri" panose="020F0502020204030204" pitchFamily="34" charset="0"/>
                <a:cs typeface="B Nazanin" panose="00000400000000000000" pitchFamily="2" charset="-78"/>
              </a:rPr>
              <a:t>سپتومیست</a:t>
            </a:r>
            <a:r>
              <a:rPr lang="fa-IR" sz="1800" dirty="0">
                <a:effectLst/>
                <a:latin typeface="Calibri" panose="020F0502020204030204" pitchFamily="34" charset="0"/>
                <a:ea typeface="Calibri" panose="020F0502020204030204" pitchFamily="34" charset="0"/>
                <a:cs typeface="B Nazanin" panose="00000400000000000000" pitchFamily="2" charset="-78"/>
              </a:rPr>
              <a:t>). هیف های سنوسیتیک مربوط به کپک های موکوراسئوس هستند. اینها اغلب به شکل نوار </a:t>
            </a:r>
            <a:r>
              <a:rPr lang="en-US" sz="1800" dirty="0">
                <a:effectLst/>
                <a:latin typeface="Calibri" panose="020F0502020204030204" pitchFamily="34" charset="0"/>
                <a:ea typeface="Calibri" panose="020F0502020204030204" pitchFamily="34" charset="0"/>
                <a:cs typeface="B Nazanin" panose="00000400000000000000" pitchFamily="2" charset="-78"/>
              </a:rPr>
              <a:t>(ribbon-like)</a:t>
            </a:r>
            <a:r>
              <a:rPr lang="fa-IR" sz="1800" dirty="0">
                <a:effectLst/>
                <a:latin typeface="Calibri" panose="020F0502020204030204" pitchFamily="34" charset="0"/>
                <a:ea typeface="Calibri" panose="020F0502020204030204" pitchFamily="34" charset="0"/>
                <a:cs typeface="B Nazanin" panose="00000400000000000000" pitchFamily="2" charset="-78"/>
              </a:rPr>
              <a:t> در آزمایش مستقیم و مقاطع هیستولوژیکی مشاهده می شوند. این منظره بدین علت ظاهر می شود که دیواره های هایفی اغلب موازی هم نیستند و بدلیل فقدان دیواره های عرضی منظم روی یکدیگر تا می شوند. فقدان سپتوم ها و تمایل به انشعاب در زوایای مستقیم نیز هایفی این ارگانیسم های رشته ای را مشخص می کند.</a:t>
            </a:r>
          </a:p>
          <a:p>
            <a:pPr algn="just" rtl="1">
              <a:lnSpc>
                <a:spcPct val="150000"/>
              </a:lnSpc>
            </a:pPr>
            <a:r>
              <a:rPr lang="fa-IR" sz="1800" dirty="0">
                <a:effectLst/>
                <a:latin typeface="Calibri" panose="020F0502020204030204" pitchFamily="34" charset="0"/>
                <a:ea typeface="Calibri" panose="020F0502020204030204" pitchFamily="34" charset="0"/>
                <a:cs typeface="B Nazanin" panose="00000400000000000000" pitchFamily="2" charset="-78"/>
              </a:rPr>
              <a:t>اگرچه هایفی ها کاملا </a:t>
            </a:r>
            <a:r>
              <a:rPr lang="en-US" sz="1800" dirty="0">
                <a:effectLst/>
                <a:latin typeface="Calibri" panose="020F0502020204030204" pitchFamily="34" charset="0"/>
                <a:ea typeface="Calibri" panose="020F0502020204030204" pitchFamily="34" charset="0"/>
                <a:cs typeface="B Nazanin" panose="00000400000000000000" pitchFamily="2" charset="-78"/>
              </a:rPr>
              <a:t>aseptate</a:t>
            </a:r>
            <a:r>
              <a:rPr lang="fa-IR" sz="1800" dirty="0">
                <a:effectLst/>
                <a:latin typeface="Calibri" panose="020F0502020204030204" pitchFamily="34" charset="0"/>
                <a:ea typeface="Calibri" panose="020F0502020204030204" pitchFamily="34" charset="0"/>
                <a:cs typeface="B Nazanin" panose="00000400000000000000" pitchFamily="2" charset="-78"/>
              </a:rPr>
              <a:t> نیستند، قطعات کوتاه هایفی که در آزمایش مستقیم دیده می شوند ممکن است فاقد سپتوم باشند. این اشکال معمولا برای تعیین مشخصات هایفی در نمونه ی بیمار کفایت می کنند. بندرت در نواحی آناتومیک حفره دار مانند سینوس های هوائی اطراف بینی </a:t>
            </a:r>
            <a:r>
              <a:rPr lang="fa-IR" sz="1800" b="1" dirty="0">
                <a:solidFill>
                  <a:srgbClr val="C00000"/>
                </a:solidFill>
                <a:effectLst/>
                <a:latin typeface="Calibri" panose="020F0502020204030204" pitchFamily="34" charset="0"/>
                <a:ea typeface="Calibri" panose="020F0502020204030204" pitchFamily="34" charset="0"/>
                <a:cs typeface="B Nazanin" panose="00000400000000000000" pitchFamily="2" charset="-78"/>
              </a:rPr>
              <a:t>ساختمان های اسپورزائی </a:t>
            </a:r>
            <a:r>
              <a:rPr lang="fa-IR" sz="1800" dirty="0">
                <a:effectLst/>
                <a:latin typeface="Calibri" panose="020F0502020204030204" pitchFamily="34" charset="0"/>
                <a:ea typeface="Calibri" panose="020F0502020204030204" pitchFamily="34" charset="0"/>
                <a:cs typeface="B Nazanin" panose="00000400000000000000" pitchFamily="2" charset="-78"/>
              </a:rPr>
              <a:t>مثل اسپورانژیوم یا حتی خیلی بندرت زیگوسپورها ممکن است دیده شوند. هایفی های سپتوم دار معمولا به آسانی از هایفی های سنوسیتیک تمیز داده می شوند اما گاهی اوقات هایفی های متورم شده ی مربوط به یک کپک سپتوم دار و شفاف موجب اشتباه می شوند. </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algn="just" rtl="1">
              <a:lnSpc>
                <a:spcPct val="150000"/>
              </a:lnSpc>
            </a:pPr>
            <a:r>
              <a:rPr lang="fa-IR" sz="2400" b="1" dirty="0">
                <a:effectLst/>
                <a:latin typeface="Calibri" panose="020F0502020204030204" pitchFamily="34" charset="0"/>
                <a:ea typeface="Calibri" panose="020F0502020204030204" pitchFamily="34" charset="0"/>
                <a:cs typeface="B Nazanin" panose="00000400000000000000" pitchFamily="2" charset="-78"/>
              </a:rPr>
              <a:t>3-</a:t>
            </a:r>
            <a:r>
              <a:rPr lang="fa-IR" sz="1800" dirty="0">
                <a:effectLst/>
                <a:latin typeface="Calibri" panose="020F0502020204030204" pitchFamily="34" charset="0"/>
                <a:ea typeface="Calibri" panose="020F0502020204030204" pitchFamily="34" charset="0"/>
                <a:cs typeface="B Nazanin" panose="00000400000000000000" pitchFamily="2" charset="-78"/>
              </a:rPr>
              <a:t> بعد از آن </a:t>
            </a:r>
            <a:r>
              <a:rPr lang="fa-IR" sz="1800" b="1" dirty="0">
                <a:effectLst/>
                <a:latin typeface="Calibri" panose="020F0502020204030204" pitchFamily="34" charset="0"/>
                <a:ea typeface="Calibri" panose="020F0502020204030204" pitchFamily="34" charset="0"/>
                <a:cs typeface="B Nazanin" panose="00000400000000000000" pitchFamily="2" charset="-78"/>
              </a:rPr>
              <a:t>پیگمانتاسیون هیف ها </a:t>
            </a:r>
            <a:r>
              <a:rPr lang="fa-IR" sz="1800" dirty="0">
                <a:effectLst/>
                <a:latin typeface="Calibri" panose="020F0502020204030204" pitchFamily="34" charset="0"/>
                <a:ea typeface="Calibri" panose="020F0502020204030204" pitchFamily="34" charset="0"/>
                <a:cs typeface="B Nazanin" panose="00000400000000000000" pitchFamily="2" charset="-78"/>
              </a:rPr>
              <a:t>(هیالن هایفومیست، فئوهایفومیست) و سپس </a:t>
            </a:r>
            <a:r>
              <a:rPr lang="fa-IR" sz="1800" b="1" dirty="0">
                <a:solidFill>
                  <a:srgbClr val="C00000"/>
                </a:solidFill>
                <a:effectLst/>
                <a:latin typeface="Calibri" panose="020F0502020204030204" pitchFamily="34" charset="0"/>
                <a:ea typeface="Calibri" panose="020F0502020204030204" pitchFamily="34" charset="0"/>
                <a:cs typeface="B Nazanin" panose="00000400000000000000" pitchFamily="2" charset="-78"/>
              </a:rPr>
              <a:t>جزئیات مرفولوژیک </a:t>
            </a:r>
            <a:r>
              <a:rPr lang="fa-IR" sz="1800" dirty="0">
                <a:effectLst/>
                <a:latin typeface="Calibri" panose="020F0502020204030204" pitchFamily="34" charset="0"/>
                <a:ea typeface="Calibri" panose="020F0502020204030204" pitchFamily="34" charset="0"/>
                <a:cs typeface="B Nazanin" panose="00000400000000000000" pitchFamily="2" charset="-78"/>
              </a:rPr>
              <a:t>دیگر باید در نظر گرفته شوند. همچنین حضور </a:t>
            </a:r>
            <a:r>
              <a:rPr lang="fa-IR" sz="1800" b="1" dirty="0">
                <a:solidFill>
                  <a:srgbClr val="C00000"/>
                </a:solidFill>
                <a:effectLst/>
                <a:latin typeface="Calibri" panose="020F0502020204030204" pitchFamily="34" charset="0"/>
                <a:ea typeface="Calibri" panose="020F0502020204030204" pitchFamily="34" charset="0"/>
                <a:cs typeface="B Nazanin" panose="00000400000000000000" pitchFamily="2" charset="-78"/>
              </a:rPr>
              <a:t>فرم های اختصاصی </a:t>
            </a:r>
            <a:r>
              <a:rPr lang="fa-IR" sz="1800" dirty="0">
                <a:effectLst/>
                <a:latin typeface="Calibri" panose="020F0502020204030204" pitchFamily="34" charset="0"/>
                <a:ea typeface="Calibri" panose="020F0502020204030204" pitchFamily="34" charset="0"/>
                <a:cs typeface="B Nazanin" panose="00000400000000000000" pitchFamily="2" charset="-78"/>
              </a:rPr>
              <a:t>که ممکن است مطابق با نوع قارچ عامل عفونت وجود داشته باشند. </a:t>
            </a:r>
          </a:p>
          <a:p>
            <a:pPr algn="just" rtl="1">
              <a:lnSpc>
                <a:spcPct val="150000"/>
              </a:lnSpc>
            </a:pP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algn="just" rtl="1"/>
            <a:endParaRPr lang="en-US" dirty="0"/>
          </a:p>
        </p:txBody>
      </p:sp>
    </p:spTree>
    <p:extLst>
      <p:ext uri="{BB962C8B-B14F-4D97-AF65-F5344CB8AC3E}">
        <p14:creationId xmlns:p14="http://schemas.microsoft.com/office/powerpoint/2010/main" val="174038731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A14E1DAC-B5C3-4298-9935-F7ED07049A5A}"/>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69821" y="2672701"/>
            <a:ext cx="4632251" cy="4125227"/>
          </a:xfrm>
          <a:prstGeom prst="rect">
            <a:avLst/>
          </a:prstGeom>
          <a:noFill/>
          <a:ln>
            <a:noFill/>
          </a:ln>
        </p:spPr>
      </p:pic>
      <p:pic>
        <p:nvPicPr>
          <p:cNvPr id="3" name="Picture 2">
            <a:extLst>
              <a:ext uri="{FF2B5EF4-FFF2-40B4-BE49-F238E27FC236}">
                <a16:creationId xmlns:a16="http://schemas.microsoft.com/office/drawing/2014/main" id="{46EC4E1B-C2CC-413C-BF0C-EC3569BC874C}"/>
              </a:ext>
            </a:extLst>
          </p:cNvPr>
          <p:cNvPicPr>
            <a:picLocks noChangeAspect="1"/>
          </p:cNvPicPr>
          <p:nvPr/>
        </p:nvPicPr>
        <p:blipFill rotWithShape="1">
          <a:blip r:embed="rId3">
            <a:extLst>
              <a:ext uri="{28A0092B-C50C-407E-A947-70E740481C1C}">
                <a14:useLocalDpi xmlns:a14="http://schemas.microsoft.com/office/drawing/2010/main" val="0"/>
              </a:ext>
            </a:extLst>
          </a:blip>
          <a:srcRect l="45468"/>
          <a:stretch/>
        </p:blipFill>
        <p:spPr bwMode="auto">
          <a:xfrm>
            <a:off x="6078991" y="2164205"/>
            <a:ext cx="5962034" cy="4633724"/>
          </a:xfrm>
          <a:prstGeom prst="rect">
            <a:avLst/>
          </a:prstGeom>
          <a:noFill/>
          <a:ln>
            <a:noFill/>
          </a:ln>
        </p:spPr>
      </p:pic>
      <p:pic>
        <p:nvPicPr>
          <p:cNvPr id="5122"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1"/>
            <a:ext cx="3674692" cy="28945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795512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B54F4AE-C520-4A31-A1D0-036E425F2A23}"/>
              </a:ext>
            </a:extLst>
          </p:cNvPr>
          <p:cNvPicPr>
            <a:picLocks noChangeAspect="1"/>
          </p:cNvPicPr>
          <p:nvPr/>
        </p:nvPicPr>
        <p:blipFill rotWithShape="1">
          <a:blip r:embed="rId2">
            <a:extLst>
              <a:ext uri="{28A0092B-C50C-407E-A947-70E740481C1C}">
                <a14:useLocalDpi xmlns:a14="http://schemas.microsoft.com/office/drawing/2010/main" val="0"/>
              </a:ext>
            </a:extLst>
          </a:blip>
          <a:srcRect l="19863" t="51992" r="17577" b="406"/>
          <a:stretch/>
        </p:blipFill>
        <p:spPr>
          <a:xfrm>
            <a:off x="21772" y="304800"/>
            <a:ext cx="12097354" cy="6139543"/>
          </a:xfrm>
          <a:prstGeom prst="rect">
            <a:avLst/>
          </a:prstGeom>
        </p:spPr>
      </p:pic>
      <p:cxnSp>
        <p:nvCxnSpPr>
          <p:cNvPr id="4" name="Straight Arrow Connector 3">
            <a:extLst>
              <a:ext uri="{FF2B5EF4-FFF2-40B4-BE49-F238E27FC236}">
                <a16:creationId xmlns:a16="http://schemas.microsoft.com/office/drawing/2014/main" id="{736DD266-C6F2-451E-8F83-0BE19D9DC48D}"/>
              </a:ext>
            </a:extLst>
          </p:cNvPr>
          <p:cNvCxnSpPr/>
          <p:nvPr/>
        </p:nvCxnSpPr>
        <p:spPr>
          <a:xfrm>
            <a:off x="685800" y="3962400"/>
            <a:ext cx="522514" cy="914400"/>
          </a:xfrm>
          <a:prstGeom prst="straightConnector1">
            <a:avLst/>
          </a:prstGeom>
          <a:ln>
            <a:tailEnd type="triangle"/>
          </a:ln>
        </p:spPr>
        <p:style>
          <a:lnRef idx="1">
            <a:schemeClr val="accent4"/>
          </a:lnRef>
          <a:fillRef idx="0">
            <a:schemeClr val="accent4"/>
          </a:fillRef>
          <a:effectRef idx="0">
            <a:schemeClr val="accent4"/>
          </a:effectRef>
          <a:fontRef idx="minor">
            <a:schemeClr val="tx1"/>
          </a:fontRef>
        </p:style>
      </p:cxnSp>
      <mc:AlternateContent xmlns:mc="http://schemas.openxmlformats.org/markup-compatibility/2006" xmlns:p14="http://schemas.microsoft.com/office/powerpoint/2010/main">
        <mc:Choice Requires="p14">
          <p:contentPart p14:bwMode="auto" r:id="rId3">
            <p14:nvContentPartPr>
              <p14:cNvPr id="5" name="Ink 4">
                <a:extLst>
                  <a:ext uri="{FF2B5EF4-FFF2-40B4-BE49-F238E27FC236}">
                    <a16:creationId xmlns:a16="http://schemas.microsoft.com/office/drawing/2014/main" id="{43BFE03D-6AAE-4C46-AF11-62A33B58DC18}"/>
                  </a:ext>
                </a:extLst>
              </p14:cNvPr>
              <p14:cNvContentPartPr/>
              <p14:nvPr/>
            </p14:nvContentPartPr>
            <p14:xfrm>
              <a:off x="718217" y="3984000"/>
              <a:ext cx="360" cy="360"/>
            </p14:xfrm>
          </p:contentPart>
        </mc:Choice>
        <mc:Fallback xmlns="">
          <p:pic>
            <p:nvPicPr>
              <p:cNvPr id="5" name="Ink 4">
                <a:extLst>
                  <a:ext uri="{FF2B5EF4-FFF2-40B4-BE49-F238E27FC236}">
                    <a16:creationId xmlns:a16="http://schemas.microsoft.com/office/drawing/2014/main" id="{43BFE03D-6AAE-4C46-AF11-62A33B58DC18}"/>
                  </a:ext>
                </a:extLst>
              </p:cNvPr>
              <p:cNvPicPr/>
              <p:nvPr/>
            </p:nvPicPr>
            <p:blipFill>
              <a:blip r:embed="rId4"/>
              <a:stretch>
                <a:fillRect/>
              </a:stretch>
            </p:blipFill>
            <p:spPr>
              <a:xfrm>
                <a:off x="664217" y="3876360"/>
                <a:ext cx="108000" cy="21600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5">
            <p14:nvContentPartPr>
              <p14:cNvPr id="7" name="Ink 6">
                <a:extLst>
                  <a:ext uri="{FF2B5EF4-FFF2-40B4-BE49-F238E27FC236}">
                    <a16:creationId xmlns:a16="http://schemas.microsoft.com/office/drawing/2014/main" id="{4C65E8BA-1CB5-4B5F-B27E-7A28508DB79A}"/>
                  </a:ext>
                </a:extLst>
              </p14:cNvPr>
              <p14:cNvContentPartPr/>
              <p14:nvPr/>
            </p14:nvContentPartPr>
            <p14:xfrm>
              <a:off x="728657" y="3972840"/>
              <a:ext cx="360" cy="360"/>
            </p14:xfrm>
          </p:contentPart>
        </mc:Choice>
        <mc:Fallback xmlns="">
          <p:pic>
            <p:nvPicPr>
              <p:cNvPr id="7" name="Ink 6">
                <a:extLst>
                  <a:ext uri="{FF2B5EF4-FFF2-40B4-BE49-F238E27FC236}">
                    <a16:creationId xmlns:a16="http://schemas.microsoft.com/office/drawing/2014/main" xmlns="" xmlns:aink="http://schemas.microsoft.com/office/drawing/2016/ink" xmlns:p14="http://schemas.microsoft.com/office/powerpoint/2010/main" id="{4C65E8BA-1CB5-4B5F-B27E-7A28508DB79A}"/>
                  </a:ext>
                </a:extLst>
              </p:cNvPr>
              <p:cNvPicPr/>
              <p:nvPr/>
            </p:nvPicPr>
            <p:blipFill>
              <a:blip r:embed="rId6"/>
              <a:stretch>
                <a:fillRect/>
              </a:stretch>
            </p:blipFill>
            <p:spPr>
              <a:xfrm>
                <a:off x="711017" y="3865200"/>
                <a:ext cx="36000" cy="21600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7">
            <p14:nvContentPartPr>
              <p14:cNvPr id="8" name="Ink 7">
                <a:extLst>
                  <a:ext uri="{FF2B5EF4-FFF2-40B4-BE49-F238E27FC236}">
                    <a16:creationId xmlns:a16="http://schemas.microsoft.com/office/drawing/2014/main" id="{95696A41-4410-4E9F-BDB0-2E7D985280DE}"/>
                  </a:ext>
                </a:extLst>
              </p14:cNvPr>
              <p14:cNvContentPartPr/>
              <p14:nvPr/>
            </p14:nvContentPartPr>
            <p14:xfrm>
              <a:off x="-435943" y="4462800"/>
              <a:ext cx="360" cy="360"/>
            </p14:xfrm>
          </p:contentPart>
        </mc:Choice>
        <mc:Fallback xmlns="">
          <p:pic>
            <p:nvPicPr>
              <p:cNvPr id="8" name="Ink 7">
                <a:extLst>
                  <a:ext uri="{FF2B5EF4-FFF2-40B4-BE49-F238E27FC236}">
                    <a16:creationId xmlns:a16="http://schemas.microsoft.com/office/drawing/2014/main" xmlns="" xmlns:aink="http://schemas.microsoft.com/office/drawing/2016/ink" xmlns:p14="http://schemas.microsoft.com/office/powerpoint/2010/main" id="{95696A41-4410-4E9F-BDB0-2E7D985280DE}"/>
                  </a:ext>
                </a:extLst>
              </p:cNvPr>
              <p:cNvPicPr/>
              <p:nvPr/>
            </p:nvPicPr>
            <p:blipFill>
              <a:blip r:embed="rId8"/>
              <a:stretch>
                <a:fillRect/>
              </a:stretch>
            </p:blipFill>
            <p:spPr>
              <a:xfrm>
                <a:off x="-453943" y="4355160"/>
                <a:ext cx="36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15" name="Ink 14">
                <a:extLst>
                  <a:ext uri="{FF2B5EF4-FFF2-40B4-BE49-F238E27FC236}">
                    <a16:creationId xmlns:a16="http://schemas.microsoft.com/office/drawing/2014/main" id="{BF9201E6-7FA9-40AE-934E-653E0BD7D6B7}"/>
                  </a:ext>
                </a:extLst>
              </p14:cNvPr>
              <p14:cNvContentPartPr/>
              <p14:nvPr/>
            </p14:nvContentPartPr>
            <p14:xfrm>
              <a:off x="957617" y="4506000"/>
              <a:ext cx="817200" cy="795240"/>
            </p14:xfrm>
          </p:contentPart>
        </mc:Choice>
        <mc:Fallback xmlns="">
          <p:pic>
            <p:nvPicPr>
              <p:cNvPr id="15" name="Ink 14">
                <a:extLst>
                  <a:ext uri="{FF2B5EF4-FFF2-40B4-BE49-F238E27FC236}">
                    <a16:creationId xmlns:a16="http://schemas.microsoft.com/office/drawing/2014/main" id="{BF9201E6-7FA9-40AE-934E-653E0BD7D6B7}"/>
                  </a:ext>
                </a:extLst>
              </p:cNvPr>
              <p:cNvPicPr/>
              <p:nvPr/>
            </p:nvPicPr>
            <p:blipFill>
              <a:blip r:embed="rId10"/>
              <a:stretch>
                <a:fillRect/>
              </a:stretch>
            </p:blipFill>
            <p:spPr>
              <a:xfrm>
                <a:off x="894617" y="4443360"/>
                <a:ext cx="942840" cy="92088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6" name="Ink 15">
                <a:extLst>
                  <a:ext uri="{FF2B5EF4-FFF2-40B4-BE49-F238E27FC236}">
                    <a16:creationId xmlns:a16="http://schemas.microsoft.com/office/drawing/2014/main" id="{4DBED418-B9EB-412E-B407-FEC0391DF916}"/>
                  </a:ext>
                </a:extLst>
              </p14:cNvPr>
              <p14:cNvContentPartPr/>
              <p14:nvPr/>
            </p14:nvContentPartPr>
            <p14:xfrm>
              <a:off x="684737" y="4506360"/>
              <a:ext cx="502200" cy="751320"/>
            </p14:xfrm>
          </p:contentPart>
        </mc:Choice>
        <mc:Fallback xmlns="">
          <p:pic>
            <p:nvPicPr>
              <p:cNvPr id="16" name="Ink 15">
                <a:extLst>
                  <a:ext uri="{FF2B5EF4-FFF2-40B4-BE49-F238E27FC236}">
                    <a16:creationId xmlns:a16="http://schemas.microsoft.com/office/drawing/2014/main" id="{4DBED418-B9EB-412E-B407-FEC0391DF916}"/>
                  </a:ext>
                </a:extLst>
              </p:cNvPr>
              <p:cNvPicPr/>
              <p:nvPr/>
            </p:nvPicPr>
            <p:blipFill>
              <a:blip r:embed="rId12"/>
              <a:stretch>
                <a:fillRect/>
              </a:stretch>
            </p:blipFill>
            <p:spPr>
              <a:xfrm>
                <a:off x="621737" y="4443720"/>
                <a:ext cx="627840" cy="87696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7" name="Ink 16">
                <a:extLst>
                  <a:ext uri="{FF2B5EF4-FFF2-40B4-BE49-F238E27FC236}">
                    <a16:creationId xmlns:a16="http://schemas.microsoft.com/office/drawing/2014/main" id="{FDD7E956-3F3D-483A-A034-238EF4605D2F}"/>
                  </a:ext>
                </a:extLst>
              </p14:cNvPr>
              <p14:cNvContentPartPr/>
              <p14:nvPr/>
            </p14:nvContentPartPr>
            <p14:xfrm>
              <a:off x="3688577" y="1163040"/>
              <a:ext cx="1202040" cy="743040"/>
            </p14:xfrm>
          </p:contentPart>
        </mc:Choice>
        <mc:Fallback xmlns="">
          <p:pic>
            <p:nvPicPr>
              <p:cNvPr id="17" name="Ink 16">
                <a:extLst>
                  <a:ext uri="{FF2B5EF4-FFF2-40B4-BE49-F238E27FC236}">
                    <a16:creationId xmlns:a16="http://schemas.microsoft.com/office/drawing/2014/main" id="{FDD7E956-3F3D-483A-A034-238EF4605D2F}"/>
                  </a:ext>
                </a:extLst>
              </p:cNvPr>
              <p:cNvPicPr/>
              <p:nvPr/>
            </p:nvPicPr>
            <p:blipFill>
              <a:blip r:embed="rId14"/>
              <a:stretch>
                <a:fillRect/>
              </a:stretch>
            </p:blipFill>
            <p:spPr>
              <a:xfrm>
                <a:off x="3625937" y="1100400"/>
                <a:ext cx="1327680" cy="86868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8" name="Ink 17">
                <a:extLst>
                  <a:ext uri="{FF2B5EF4-FFF2-40B4-BE49-F238E27FC236}">
                    <a16:creationId xmlns:a16="http://schemas.microsoft.com/office/drawing/2014/main" id="{5D5F8AB2-6E4E-4780-82CE-745381B294E2}"/>
                  </a:ext>
                </a:extLst>
              </p14:cNvPr>
              <p14:cNvContentPartPr/>
              <p14:nvPr/>
            </p14:nvContentPartPr>
            <p14:xfrm>
              <a:off x="5531417" y="4200000"/>
              <a:ext cx="1751400" cy="1389960"/>
            </p14:xfrm>
          </p:contentPart>
        </mc:Choice>
        <mc:Fallback xmlns="">
          <p:pic>
            <p:nvPicPr>
              <p:cNvPr id="18" name="Ink 17">
                <a:extLst>
                  <a:ext uri="{FF2B5EF4-FFF2-40B4-BE49-F238E27FC236}">
                    <a16:creationId xmlns:a16="http://schemas.microsoft.com/office/drawing/2014/main" id="{5D5F8AB2-6E4E-4780-82CE-745381B294E2}"/>
                  </a:ext>
                </a:extLst>
              </p:cNvPr>
              <p:cNvPicPr/>
              <p:nvPr/>
            </p:nvPicPr>
            <p:blipFill>
              <a:blip r:embed="rId16"/>
              <a:stretch>
                <a:fillRect/>
              </a:stretch>
            </p:blipFill>
            <p:spPr>
              <a:xfrm>
                <a:off x="5468417" y="4137360"/>
                <a:ext cx="1877040" cy="1515600"/>
              </a:xfrm>
              <a:prstGeom prst="rect">
                <a:avLst/>
              </a:prstGeom>
            </p:spPr>
          </p:pic>
        </mc:Fallback>
      </mc:AlternateContent>
      <p:cxnSp>
        <p:nvCxnSpPr>
          <p:cNvPr id="20" name="Straight Arrow Connector 19">
            <a:extLst>
              <a:ext uri="{FF2B5EF4-FFF2-40B4-BE49-F238E27FC236}">
                <a16:creationId xmlns:a16="http://schemas.microsoft.com/office/drawing/2014/main" id="{C0C2E831-B7CB-4369-B7F3-CBB470988B95}"/>
              </a:ext>
            </a:extLst>
          </p:cNvPr>
          <p:cNvCxnSpPr/>
          <p:nvPr/>
        </p:nvCxnSpPr>
        <p:spPr>
          <a:xfrm flipH="1">
            <a:off x="7848600" y="6019800"/>
            <a:ext cx="947057" cy="0"/>
          </a:xfrm>
          <a:prstGeom prst="straightConnector1">
            <a:avLst/>
          </a:prstGeom>
          <a:ln>
            <a:tailEnd type="triangle"/>
          </a:ln>
        </p:spPr>
        <p:style>
          <a:lnRef idx="1">
            <a:schemeClr val="accent4"/>
          </a:lnRef>
          <a:fillRef idx="0">
            <a:schemeClr val="accent4"/>
          </a:fillRef>
          <a:effectRef idx="0">
            <a:schemeClr val="accent4"/>
          </a:effectRef>
          <a:fontRef idx="minor">
            <a:schemeClr val="tx1"/>
          </a:fontRef>
        </p:style>
      </p:cxnSp>
      <p:sp>
        <p:nvSpPr>
          <p:cNvPr id="21" name="Arrow: Down 20">
            <a:extLst>
              <a:ext uri="{FF2B5EF4-FFF2-40B4-BE49-F238E27FC236}">
                <a16:creationId xmlns:a16="http://schemas.microsoft.com/office/drawing/2014/main" id="{D3E6EF9F-47D5-4359-B553-247D35287E54}"/>
              </a:ext>
            </a:extLst>
          </p:cNvPr>
          <p:cNvSpPr/>
          <p:nvPr/>
        </p:nvSpPr>
        <p:spPr>
          <a:xfrm>
            <a:off x="1121391" y="4324380"/>
            <a:ext cx="238680" cy="50976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7574644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1"/>
          <p:cNvPicPr>
            <a:picLocks noChangeAspect="1"/>
          </p:cNvPicPr>
          <p:nvPr/>
        </p:nvPicPr>
        <p:blipFill rotWithShape="1">
          <a:blip r:embed="rId2">
            <a:extLst>
              <a:ext uri="{28A0092B-C50C-407E-A947-70E740481C1C}">
                <a14:useLocalDpi xmlns:a14="http://schemas.microsoft.com/office/drawing/2010/main" val="0"/>
              </a:ext>
            </a:extLst>
          </a:blip>
          <a:srcRect t="6160" r="11405"/>
          <a:stretch/>
        </p:blipFill>
        <p:spPr bwMode="auto">
          <a:xfrm>
            <a:off x="1746794" y="285345"/>
            <a:ext cx="8021050" cy="5921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866723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7649" y="2044519"/>
            <a:ext cx="11519730" cy="2260106"/>
          </a:xfrm>
          <a:prstGeom prst="rect">
            <a:avLst/>
          </a:prstGeom>
        </p:spPr>
        <p:txBody>
          <a:bodyPr wrap="square">
            <a:spAutoFit/>
          </a:bodyPr>
          <a:lstStyle/>
          <a:p>
            <a:pPr algn="just" rtl="1">
              <a:lnSpc>
                <a:spcPct val="115000"/>
              </a:lnSpc>
              <a:spcAft>
                <a:spcPts val="1000"/>
              </a:spcAft>
            </a:pPr>
            <a:r>
              <a:rPr lang="fa-IR" dirty="0">
                <a:latin typeface="Calibri" panose="020F0502020204030204" pitchFamily="34" charset="0"/>
                <a:ea typeface="Calibri" panose="020F0502020204030204" pitchFamily="34" charset="0"/>
                <a:cs typeface="B Nazanin" panose="00000400000000000000" pitchFamily="2" charset="-78"/>
              </a:rPr>
              <a:t>- </a:t>
            </a:r>
            <a:r>
              <a:rPr lang="ar-SA" dirty="0">
                <a:latin typeface="Calibri" panose="020F0502020204030204" pitchFamily="34" charset="0"/>
                <a:ea typeface="Calibri" panose="020F0502020204030204" pitchFamily="34" charset="0"/>
                <a:cs typeface="B Nazanin" panose="00000400000000000000" pitchFamily="2" charset="-78"/>
              </a:rPr>
              <a:t>جمع آوری نمونه با استفاده از سواب باید به مواردی از  غشاء های مخاطی محدود شود که </a:t>
            </a:r>
            <a:r>
              <a:rPr lang="fa-IR" dirty="0">
                <a:latin typeface="Calibri" panose="020F0502020204030204" pitchFamily="34" charset="0"/>
                <a:ea typeface="Calibri" panose="020F0502020204030204" pitchFamily="34" charset="0"/>
                <a:cs typeface="B Nazanin" panose="00000400000000000000" pitchFamily="2" charset="-78"/>
              </a:rPr>
              <a:t>امکان </a:t>
            </a:r>
            <a:r>
              <a:rPr lang="ar-SA" dirty="0">
                <a:latin typeface="Calibri" panose="020F0502020204030204" pitchFamily="34" charset="0"/>
                <a:ea typeface="Calibri" panose="020F0502020204030204" pitchFamily="34" charset="0"/>
                <a:cs typeface="B Nazanin" panose="00000400000000000000" pitchFamily="2" charset="-78"/>
              </a:rPr>
              <a:t>وجود ارگانیسم مخمری مطرح باشد (ملتحمه، دهان، یا واژن) و یا نمونه هائی که از سر </a:t>
            </a:r>
            <a:r>
              <a:rPr lang="en-US" dirty="0">
                <a:latin typeface="Calibri" panose="020F0502020204030204" pitchFamily="34" charset="0"/>
                <a:ea typeface="Calibri" panose="020F0502020204030204" pitchFamily="34" charset="0"/>
                <a:cs typeface="B Nazanin" panose="00000400000000000000" pitchFamily="2" charset="-78"/>
              </a:rPr>
              <a:t>(scalp)</a:t>
            </a:r>
            <a:r>
              <a:rPr lang="fa-IR" dirty="0">
                <a:latin typeface="Calibri" panose="020F0502020204030204" pitchFamily="34" charset="0"/>
                <a:ea typeface="Calibri" panose="020F0502020204030204" pitchFamily="34" charset="0"/>
                <a:cs typeface="B Nazanin" panose="00000400000000000000" pitchFamily="2" charset="-78"/>
              </a:rPr>
              <a:t> و یا گوش جمع آوری می شود. </a:t>
            </a:r>
          </a:p>
          <a:p>
            <a:pPr marL="285750" indent="-285750" algn="just" rtl="1">
              <a:lnSpc>
                <a:spcPct val="115000"/>
              </a:lnSpc>
              <a:spcAft>
                <a:spcPts val="1000"/>
              </a:spcAft>
              <a:buFontTx/>
              <a:buChar char="-"/>
            </a:pPr>
            <a:r>
              <a:rPr lang="fa-IR" dirty="0">
                <a:latin typeface="Calibri" panose="020F0502020204030204" pitchFamily="34" charset="0"/>
                <a:ea typeface="Calibri" panose="020F0502020204030204" pitchFamily="34" charset="0"/>
                <a:cs typeface="B Nazanin" panose="00000400000000000000" pitchFamily="2" charset="-78"/>
              </a:rPr>
              <a:t>هنگامیکه از سواب استفاده می شود انتخاب </a:t>
            </a:r>
            <a:r>
              <a:rPr lang="fa-IR" b="1" dirty="0">
                <a:latin typeface="Calibri" panose="020F0502020204030204" pitchFamily="34" charset="0"/>
                <a:ea typeface="Calibri" panose="020F0502020204030204" pitchFamily="34" charset="0"/>
                <a:cs typeface="B Nazanin" panose="00000400000000000000" pitchFamily="2" charset="-78"/>
              </a:rPr>
              <a:t>سواب های پرزدار </a:t>
            </a:r>
            <a:r>
              <a:rPr lang="fa-IR" dirty="0">
                <a:latin typeface="Calibri" panose="020F0502020204030204" pitchFamily="34" charset="0"/>
                <a:ea typeface="Calibri" panose="020F0502020204030204" pitchFamily="34" charset="0"/>
                <a:cs typeface="B Nazanin" panose="00000400000000000000" pitchFamily="2" charset="-78"/>
              </a:rPr>
              <a:t>توصیه می شود و بجز برای نمونه برداری از ضایعات سر در سایر موارد بهتر است سواب ها مرطوب نگاهداشته شوند.</a:t>
            </a:r>
          </a:p>
          <a:p>
            <a:pPr marL="285750" indent="-285750" algn="just" rtl="1">
              <a:lnSpc>
                <a:spcPct val="115000"/>
              </a:lnSpc>
              <a:spcAft>
                <a:spcPts val="1000"/>
              </a:spcAft>
              <a:buFontTx/>
              <a:buChar char="-"/>
            </a:pPr>
            <a:r>
              <a:rPr lang="fa-IR" dirty="0">
                <a:latin typeface="Calibri" panose="020F0502020204030204" pitchFamily="34" charset="0"/>
                <a:ea typeface="Calibri" panose="020F0502020204030204" pitchFamily="34" charset="0"/>
                <a:cs typeface="B Nazanin" panose="00000400000000000000" pitchFamily="2" charset="-78"/>
              </a:rPr>
              <a:t> مواد موجود در نمونه از سواب های پرزدار آسانتر رها می شوند و سواب های تهیه شده بصورت تجاری که حاوی محیط کشت مایع ترانسپورت هستند نسبت به محیط های ترانسپورت ژل دار ارجح می باشند.</a:t>
            </a:r>
            <a:endParaRPr lang="en-US" sz="1400" dirty="0">
              <a:latin typeface="Calibri" panose="020F0502020204030204" pitchFamily="34" charset="0"/>
              <a:ea typeface="Calibri" panose="020F0502020204030204" pitchFamily="34" charset="0"/>
              <a:cs typeface="Arial" panose="020B0604020202020204" pitchFamily="34" charset="0"/>
            </a:endParaRPr>
          </a:p>
        </p:txBody>
      </p:sp>
      <p:sp>
        <p:nvSpPr>
          <p:cNvPr id="3" name="Rectangle 2"/>
          <p:cNvSpPr/>
          <p:nvPr/>
        </p:nvSpPr>
        <p:spPr>
          <a:xfrm>
            <a:off x="307650" y="549751"/>
            <a:ext cx="11596642" cy="729430"/>
          </a:xfrm>
          <a:prstGeom prst="rect">
            <a:avLst/>
          </a:prstGeom>
        </p:spPr>
        <p:txBody>
          <a:bodyPr wrap="square">
            <a:spAutoFit/>
          </a:bodyPr>
          <a:lstStyle/>
          <a:p>
            <a:pPr algn="just" rtl="1">
              <a:lnSpc>
                <a:spcPct val="115000"/>
              </a:lnSpc>
              <a:spcAft>
                <a:spcPts val="1000"/>
              </a:spcAft>
            </a:pPr>
            <a:r>
              <a:rPr lang="fa-IR" dirty="0">
                <a:latin typeface="Calibri" panose="020F0502020204030204" pitchFamily="34" charset="0"/>
                <a:ea typeface="Calibri" panose="020F0502020204030204" pitchFamily="34" charset="0"/>
                <a:cs typeface="B Nazanin" panose="00000400000000000000" pitchFamily="2" charset="-78"/>
              </a:rPr>
              <a:t>ایزوله های قارچی که در آزمایشگاه باکتریولوژی جدا می شوند باید به همان اندازه ای که در آزمایشگاه مایکولوژی مورد توجه قرار می گیرند، با اهمیت شناخته شوند و مورد ارزیابی قرار گیرند.</a:t>
            </a:r>
            <a:endParaRPr lang="fa-IR" dirty="0"/>
          </a:p>
        </p:txBody>
      </p:sp>
    </p:spTree>
    <p:extLst>
      <p:ext uri="{BB962C8B-B14F-4D97-AF65-F5344CB8AC3E}">
        <p14:creationId xmlns:p14="http://schemas.microsoft.com/office/powerpoint/2010/main" val="340258513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44F38EC-34B0-4464-A982-2A7144DB0F35}"/>
              </a:ext>
            </a:extLst>
          </p:cNvPr>
          <p:cNvSpPr>
            <a:spLocks noGrp="1"/>
          </p:cNvSpPr>
          <p:nvPr>
            <p:ph idx="1"/>
          </p:nvPr>
        </p:nvSpPr>
        <p:spPr>
          <a:xfrm>
            <a:off x="276447" y="318977"/>
            <a:ext cx="11695813" cy="5857986"/>
          </a:xfrm>
        </p:spPr>
        <p:txBody>
          <a:bodyPr/>
          <a:lstStyle/>
          <a:p>
            <a:pPr marL="0" marR="0" algn="just" rtl="1">
              <a:lnSpc>
                <a:spcPct val="150000"/>
              </a:lnSpc>
              <a:spcBef>
                <a:spcPts val="0"/>
              </a:spcBef>
              <a:spcAft>
                <a:spcPts val="1000"/>
              </a:spcAft>
            </a:pPr>
            <a:r>
              <a:rPr lang="fa-IR" sz="1800" b="1" dirty="0">
                <a:solidFill>
                  <a:srgbClr val="C00000"/>
                </a:solidFill>
                <a:effectLst/>
                <a:latin typeface="Calibri" panose="020F0502020204030204" pitchFamily="34" charset="0"/>
                <a:ea typeface="Calibri" panose="020F0502020204030204" pitchFamily="34" charset="0"/>
                <a:cs typeface="B Nazanin" panose="00000400000000000000" pitchFamily="2" charset="-78"/>
              </a:rPr>
              <a:t>هیف ها  شفاف و یا فئوئید (دیماتیاسئوس) هستند. هیف های شفاف می توانند سپتوم دار و یا سنوسیتیک باشند درحالیکه همه ی هیف های فئوئید مربوط به کپک های سپتوم دار می باشند. </a:t>
            </a:r>
          </a:p>
          <a:p>
            <a:pPr marL="0" marR="0" algn="just" rtl="1">
              <a:lnSpc>
                <a:spcPct val="150000"/>
              </a:lnSpc>
              <a:spcBef>
                <a:spcPts val="0"/>
              </a:spcBef>
              <a:spcAft>
                <a:spcPts val="1000"/>
              </a:spcAft>
            </a:pPr>
            <a:r>
              <a:rPr lang="fa-IR" sz="1800" dirty="0">
                <a:effectLst/>
                <a:latin typeface="Calibri" panose="020F0502020204030204" pitchFamily="34" charset="0"/>
                <a:ea typeface="Calibri" panose="020F0502020204030204" pitchFamily="34" charset="0"/>
                <a:cs typeface="B Nazanin" panose="00000400000000000000" pitchFamily="2" charset="-78"/>
              </a:rPr>
              <a:t> </a:t>
            </a:r>
            <a:r>
              <a:rPr lang="fa-IR" sz="1800" b="1" dirty="0">
                <a:effectLst/>
                <a:latin typeface="Calibri" panose="020F0502020204030204" pitchFamily="34" charset="0"/>
                <a:ea typeface="Calibri" panose="020F0502020204030204" pitchFamily="34" charset="0"/>
                <a:cs typeface="B Nazanin" panose="00000400000000000000" pitchFamily="2" charset="-78"/>
              </a:rPr>
              <a:t>هیف های سپتوم دار شفاف و با انشعاب دوشاخه (زاویه ی حاد) اغلب بعنوان </a:t>
            </a:r>
            <a:r>
              <a:rPr lang="fa-IR" sz="1800" b="1" i="1" dirty="0">
                <a:effectLst/>
                <a:latin typeface="Calibri" panose="020F0502020204030204" pitchFamily="34" charset="0"/>
                <a:ea typeface="Calibri" panose="020F0502020204030204" pitchFamily="34" charset="0"/>
                <a:cs typeface="B Nazanin" panose="00000400000000000000" pitchFamily="2" charset="-78"/>
              </a:rPr>
              <a:t>آسپرجیلوس</a:t>
            </a:r>
            <a:r>
              <a:rPr lang="fa-IR" sz="1800" b="1" dirty="0">
                <a:effectLst/>
                <a:latin typeface="Calibri" panose="020F0502020204030204" pitchFamily="34" charset="0"/>
                <a:ea typeface="Calibri" panose="020F0502020204030204" pitchFamily="34" charset="0"/>
                <a:cs typeface="B Nazanin" panose="00000400000000000000" pitchFamily="2" charset="-78"/>
              </a:rPr>
              <a:t> </a:t>
            </a:r>
            <a:r>
              <a:rPr lang="en-US" sz="1600" b="1" dirty="0">
                <a:effectLst/>
                <a:latin typeface="Calibri" panose="020F0502020204030204" pitchFamily="34" charset="0"/>
                <a:ea typeface="Calibri" panose="020F0502020204030204" pitchFamily="34" charset="0"/>
                <a:cs typeface="B Nazanin" panose="00000400000000000000" pitchFamily="2" charset="-78"/>
              </a:rPr>
              <a:t>(consistent with </a:t>
            </a:r>
            <a:r>
              <a:rPr lang="en-US" sz="1600" b="1" i="1" dirty="0">
                <a:effectLst/>
                <a:latin typeface="Calibri" panose="020F0502020204030204" pitchFamily="34" charset="0"/>
                <a:ea typeface="Calibri" panose="020F0502020204030204" pitchFamily="34" charset="0"/>
                <a:cs typeface="B Nazanin" panose="00000400000000000000" pitchFamily="2" charset="-78"/>
              </a:rPr>
              <a:t>Aspergillus</a:t>
            </a:r>
            <a:r>
              <a:rPr lang="en-US" sz="1600" b="1" dirty="0">
                <a:effectLst/>
                <a:latin typeface="Calibri" panose="020F0502020204030204" pitchFamily="34" charset="0"/>
                <a:ea typeface="Calibri" panose="020F0502020204030204" pitchFamily="34" charset="0"/>
                <a:cs typeface="B Nazanin" panose="00000400000000000000" pitchFamily="2" charset="-78"/>
              </a:rPr>
              <a:t>)</a:t>
            </a:r>
            <a:r>
              <a:rPr lang="fa-IR" sz="1600" b="1" dirty="0">
                <a:effectLst/>
                <a:latin typeface="Calibri" panose="020F0502020204030204" pitchFamily="34" charset="0"/>
                <a:ea typeface="Calibri" panose="020F0502020204030204" pitchFamily="34" charset="0"/>
                <a:cs typeface="B Nazanin" panose="00000400000000000000" pitchFamily="2" charset="-78"/>
              </a:rPr>
              <a:t> </a:t>
            </a:r>
            <a:r>
              <a:rPr lang="fa-IR" sz="1800" b="1" dirty="0">
                <a:effectLst/>
                <a:latin typeface="Calibri" panose="020F0502020204030204" pitchFamily="34" charset="0"/>
                <a:ea typeface="Calibri" panose="020F0502020204030204" pitchFamily="34" charset="0"/>
                <a:cs typeface="B Nazanin" panose="00000400000000000000" pitchFamily="2" charset="-78"/>
              </a:rPr>
              <a:t>در نظر گرفته می شوند، اکثر کپک های شفاف هیف هائی تولید می کنند که از یکدیگر غیرقابل تشخیص هستند.</a:t>
            </a:r>
          </a:p>
          <a:p>
            <a:pPr marL="0" marR="0" algn="just" rtl="1">
              <a:lnSpc>
                <a:spcPct val="150000"/>
              </a:lnSpc>
              <a:spcBef>
                <a:spcPts val="0"/>
              </a:spcBef>
              <a:spcAft>
                <a:spcPts val="1000"/>
              </a:spcAft>
            </a:pPr>
            <a:r>
              <a:rPr lang="fa-IR" sz="1800" b="1" dirty="0">
                <a:effectLst/>
                <a:latin typeface="Calibri" panose="020F0502020204030204" pitchFamily="34" charset="0"/>
                <a:ea typeface="Calibri" panose="020F0502020204030204" pitchFamily="34" charset="0"/>
                <a:cs typeface="B Nazanin" panose="00000400000000000000" pitchFamily="2" charset="-78"/>
              </a:rPr>
              <a:t> </a:t>
            </a:r>
            <a:r>
              <a:rPr lang="fa-IR" sz="1800" b="1" dirty="0">
                <a:solidFill>
                  <a:srgbClr val="002060"/>
                </a:solidFill>
                <a:effectLst/>
                <a:latin typeface="Calibri" panose="020F0502020204030204" pitchFamily="34" charset="0"/>
                <a:ea typeface="Calibri" panose="020F0502020204030204" pitchFamily="34" charset="0"/>
                <a:cs typeface="B Nazanin" panose="00000400000000000000" pitchFamily="2" charset="-78"/>
              </a:rPr>
              <a:t>بطور مشابهی حضور هیف های پیگمانته (کمرنگ تا پررنگ) صرفا حضور دیماتیاسئوس ها را تائید می کنند. </a:t>
            </a:r>
          </a:p>
          <a:p>
            <a:pPr marL="0" marR="0" algn="just" rtl="1">
              <a:lnSpc>
                <a:spcPct val="150000"/>
              </a:lnSpc>
              <a:spcBef>
                <a:spcPts val="0"/>
              </a:spcBef>
              <a:spcAft>
                <a:spcPts val="1000"/>
              </a:spcAft>
            </a:pPr>
            <a:r>
              <a:rPr lang="fa-IR" sz="1800" dirty="0">
                <a:effectLst/>
                <a:latin typeface="Calibri" panose="020F0502020204030204" pitchFamily="34" charset="0"/>
                <a:ea typeface="Calibri" panose="020F0502020204030204" pitchFamily="34" charset="0"/>
                <a:cs typeface="B Nazanin" panose="00000400000000000000" pitchFamily="2" charset="-78"/>
              </a:rPr>
              <a:t>بدون کشت یا بدون حضور یک ساختمان اختصاصی مثل کونیدی، طبیعت دقیق قارچ عامل عفونت را نمی توان شناخت. </a:t>
            </a:r>
          </a:p>
          <a:p>
            <a:pPr marL="0" marR="0" algn="just" rtl="1">
              <a:lnSpc>
                <a:spcPct val="150000"/>
              </a:lnSpc>
              <a:spcBef>
                <a:spcPts val="0"/>
              </a:spcBef>
              <a:spcAft>
                <a:spcPts val="1000"/>
              </a:spcAft>
            </a:pPr>
            <a:r>
              <a:rPr lang="fa-IR" sz="1800" dirty="0">
                <a:effectLst/>
                <a:latin typeface="Calibri" panose="020F0502020204030204" pitchFamily="34" charset="0"/>
                <a:ea typeface="Calibri" panose="020F0502020204030204" pitchFamily="34" charset="0"/>
                <a:cs typeface="B Nazanin" panose="00000400000000000000" pitchFamily="2" charset="-78"/>
              </a:rPr>
              <a:t>هیف های مونیلیفرم که دارای تورم سلولی هستند گاهی دیده می شوند و ممکن است با هیف های سنوسیتیک اشتباه شوند.  بعلاوه تعداد سپتوم ها معمولا در هیف های دارای دیواره ی عرضی </a:t>
            </a:r>
            <a:r>
              <a:rPr lang="en-US" sz="1800" dirty="0">
                <a:effectLst/>
                <a:latin typeface="Calibri" panose="020F0502020204030204" pitchFamily="34" charset="0"/>
                <a:ea typeface="Calibri" panose="020F0502020204030204" pitchFamily="34" charset="0"/>
                <a:cs typeface="B Nazanin" panose="00000400000000000000" pitchFamily="2" charset="-78"/>
              </a:rPr>
              <a:t>(septate)</a:t>
            </a:r>
            <a:r>
              <a:rPr lang="fa-IR" sz="1800" dirty="0">
                <a:effectLst/>
                <a:latin typeface="Calibri" panose="020F0502020204030204" pitchFamily="34" charset="0"/>
                <a:ea typeface="Calibri" panose="020F0502020204030204" pitchFamily="34" charset="0"/>
                <a:cs typeface="B Nazanin" panose="00000400000000000000" pitchFamily="2" charset="-78"/>
              </a:rPr>
              <a:t> بیشتر از هایفی های سنوسیتیک است.</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indent="0" algn="just" rtl="1">
              <a:buNone/>
            </a:pPr>
            <a:endParaRPr lang="en-US" dirty="0"/>
          </a:p>
        </p:txBody>
      </p:sp>
      <p:pic>
        <p:nvPicPr>
          <p:cNvPr id="4" name="Picture 3">
            <a:extLst>
              <a:ext uri="{FF2B5EF4-FFF2-40B4-BE49-F238E27FC236}">
                <a16:creationId xmlns:a16="http://schemas.microsoft.com/office/drawing/2014/main" id="{9A7FBCD3-C3EE-443F-AAC8-2C1138E376A0}"/>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94003" y="3975945"/>
            <a:ext cx="3881131" cy="2747473"/>
          </a:xfrm>
          <a:prstGeom prst="rect">
            <a:avLst/>
          </a:prstGeom>
          <a:noFill/>
          <a:ln>
            <a:noFill/>
          </a:ln>
        </p:spPr>
      </p:pic>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85833" y="3908653"/>
            <a:ext cx="2337051" cy="28820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3693847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E475CE2-83A9-409F-B401-DB77CDF9EAF7}"/>
              </a:ext>
            </a:extLst>
          </p:cNvPr>
          <p:cNvSpPr>
            <a:spLocks noGrp="1"/>
          </p:cNvSpPr>
          <p:nvPr>
            <p:ph idx="1"/>
          </p:nvPr>
        </p:nvSpPr>
        <p:spPr>
          <a:xfrm>
            <a:off x="398002" y="221892"/>
            <a:ext cx="11249916" cy="5655968"/>
          </a:xfrm>
        </p:spPr>
        <p:txBody>
          <a:bodyPr/>
          <a:lstStyle/>
          <a:p>
            <a:pPr marL="0" marR="0" algn="just" rtl="1">
              <a:lnSpc>
                <a:spcPct val="115000"/>
              </a:lnSpc>
              <a:spcBef>
                <a:spcPts val="0"/>
              </a:spcBef>
              <a:spcAft>
                <a:spcPts val="1000"/>
              </a:spcAft>
            </a:pPr>
            <a:r>
              <a:rPr lang="fa-IR" sz="1800" b="1" dirty="0">
                <a:solidFill>
                  <a:srgbClr val="C00000"/>
                </a:solidFill>
                <a:effectLst/>
                <a:latin typeface="Calibri" panose="020F0502020204030204" pitchFamily="34" charset="0"/>
                <a:ea typeface="Calibri" panose="020F0502020204030204" pitchFamily="34" charset="0"/>
                <a:cs typeface="B Nazanin" panose="00000400000000000000" pitchFamily="2" charset="-78"/>
              </a:rPr>
              <a:t>ساختمان های اختصاصی </a:t>
            </a:r>
            <a:r>
              <a:rPr lang="fa-IR" sz="1800" dirty="0">
                <a:effectLst/>
                <a:latin typeface="Calibri" panose="020F0502020204030204" pitchFamily="34" charset="0"/>
                <a:ea typeface="Calibri" panose="020F0502020204030204" pitchFamily="34" charset="0"/>
                <a:cs typeface="B Nazanin" panose="00000400000000000000" pitchFamily="2" charset="-78"/>
              </a:rPr>
              <a:t>که نوعا در کشت دیده می شوند گاهی اوقات در بافت های عفونی شده تشکیل می شوند. این ساختمان ها ممکن است کلید شناسائی قطعی عامل عفونی باشند و یا اینکه امکان شناسائی آن را فراهم کنند.</a:t>
            </a:r>
          </a:p>
          <a:p>
            <a:pPr marL="0" marR="0" algn="just" rtl="1">
              <a:lnSpc>
                <a:spcPct val="115000"/>
              </a:lnSpc>
              <a:spcBef>
                <a:spcPts val="0"/>
              </a:spcBef>
              <a:spcAft>
                <a:spcPts val="1000"/>
              </a:spcAft>
            </a:pPr>
            <a:r>
              <a:rPr lang="fa-IR" sz="1800" dirty="0">
                <a:effectLst/>
                <a:latin typeface="Calibri" panose="020F0502020204030204" pitchFamily="34" charset="0"/>
                <a:ea typeface="Calibri" panose="020F0502020204030204" pitchFamily="34" charset="0"/>
                <a:cs typeface="B Nazanin" panose="00000400000000000000" pitchFamily="2" charset="-78"/>
              </a:rPr>
              <a:t> همانند کپک های موکوراسئوس این ساختمان های اختصاصی عموما هنگامی که قارچ در یک حفره یا در یک فضای هوادار مستقیما با هوا مواجه می شود تشکیل می گردند. مثال ها شامل حضور آسپرجیلوم (سر کونیدیال یا میوه آور) گونه های</a:t>
            </a:r>
            <a:r>
              <a:rPr lang="fa-IR" sz="1800" i="1" dirty="0">
                <a:effectLst/>
                <a:latin typeface="Calibri" panose="020F0502020204030204" pitchFamily="34" charset="0"/>
                <a:ea typeface="Calibri" panose="020F0502020204030204" pitchFamily="34" charset="0"/>
                <a:cs typeface="B Nazanin" panose="00000400000000000000" pitchFamily="2" charset="-78"/>
              </a:rPr>
              <a:t> آسپرجیلوس</a:t>
            </a:r>
            <a:r>
              <a:rPr lang="fa-IR" sz="1800" dirty="0">
                <a:effectLst/>
                <a:latin typeface="Calibri" panose="020F0502020204030204" pitchFamily="34" charset="0"/>
                <a:ea typeface="Calibri" panose="020F0502020204030204" pitchFamily="34" charset="0"/>
                <a:cs typeface="B Nazanin" panose="00000400000000000000" pitchFamily="2" charset="-78"/>
              </a:rPr>
              <a:t>، کونیدیاهای گلابی شکل کمپلکس گونه های </a:t>
            </a:r>
            <a:r>
              <a:rPr lang="fa-IR" sz="1800" i="1" dirty="0">
                <a:effectLst/>
                <a:latin typeface="Calibri" panose="020F0502020204030204" pitchFamily="34" charset="0"/>
                <a:ea typeface="Calibri" panose="020F0502020204030204" pitchFamily="34" charset="0"/>
                <a:cs typeface="B Nazanin" panose="00000400000000000000" pitchFamily="2" charset="-78"/>
              </a:rPr>
              <a:t>سودوآلشریا بویدی ائی </a:t>
            </a:r>
            <a:r>
              <a:rPr lang="fa-IR" sz="1800" dirty="0">
                <a:effectLst/>
                <a:latin typeface="Calibri" panose="020F0502020204030204" pitchFamily="34" charset="0"/>
                <a:ea typeface="Calibri" panose="020F0502020204030204" pitchFamily="34" charset="0"/>
                <a:cs typeface="B Nazanin" panose="00000400000000000000" pitchFamily="2" charset="-78"/>
              </a:rPr>
              <a:t>یا کونیدیاهای موریفرم</a:t>
            </a:r>
            <a:r>
              <a:rPr lang="fa-IR" sz="1800" i="1" dirty="0">
                <a:effectLst/>
                <a:latin typeface="Calibri" panose="020F0502020204030204" pitchFamily="34" charset="0"/>
                <a:ea typeface="Calibri" panose="020F0502020204030204" pitchFamily="34" charset="0"/>
                <a:cs typeface="B Nazanin" panose="00000400000000000000" pitchFamily="2" charset="-78"/>
              </a:rPr>
              <a:t> آلترناریا </a:t>
            </a:r>
            <a:r>
              <a:rPr lang="fa-IR" sz="1800" dirty="0">
                <a:effectLst/>
                <a:latin typeface="Calibri" panose="020F0502020204030204" pitchFamily="34" charset="0"/>
                <a:ea typeface="Calibri" panose="020F0502020204030204" pitchFamily="34" charset="0"/>
                <a:cs typeface="B Nazanin" panose="00000400000000000000" pitchFamily="2" charset="-78"/>
              </a:rPr>
              <a:t>در  مخاط سینوس های بینی بیماری با توپ قارچی است.</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lnSpc>
                <a:spcPct val="115000"/>
              </a:lnSpc>
              <a:spcBef>
                <a:spcPts val="0"/>
              </a:spcBef>
              <a:spcAft>
                <a:spcPts val="1000"/>
              </a:spcAft>
            </a:pPr>
            <a:r>
              <a:rPr lang="fa-IR" sz="1800" dirty="0">
                <a:effectLst/>
                <a:latin typeface="Calibri" panose="020F0502020204030204" pitchFamily="34" charset="0"/>
                <a:ea typeface="Calibri" panose="020F0502020204030204" pitchFamily="34" charset="0"/>
                <a:cs typeface="B Nazanin" panose="00000400000000000000" pitchFamily="2" charset="-78"/>
              </a:rPr>
              <a:t>برخی از کونیدی ها که بطور نرمال در میسلیوم تولید می شوند ممکن است در بافت های عفونی نیز ایجاد شوند. مثالی برای این مورد تولید نادر </a:t>
            </a:r>
            <a:r>
              <a:rPr lang="fa-IR" sz="1800" dirty="0">
                <a:solidFill>
                  <a:srgbClr val="C00000"/>
                </a:solidFill>
                <a:effectLst/>
                <a:latin typeface="Calibri" panose="020F0502020204030204" pitchFamily="34" charset="0"/>
                <a:ea typeface="Calibri" panose="020F0502020204030204" pitchFamily="34" charset="0"/>
                <a:cs typeface="B Nazanin" panose="00000400000000000000" pitchFamily="2" charset="-78"/>
              </a:rPr>
              <a:t>آلوروکونیدی </a:t>
            </a:r>
            <a:r>
              <a:rPr lang="en-US" sz="1800" dirty="0">
                <a:solidFill>
                  <a:srgbClr val="C00000"/>
                </a:solidFill>
                <a:effectLst/>
                <a:latin typeface="Calibri" panose="020F0502020204030204" pitchFamily="34" charset="0"/>
                <a:ea typeface="Calibri" panose="020F0502020204030204" pitchFamily="34" charset="0"/>
                <a:cs typeface="B Nazanin" panose="00000400000000000000" pitchFamily="2" charset="-78"/>
              </a:rPr>
              <a:t>(</a:t>
            </a:r>
            <a:r>
              <a:rPr lang="en-US" sz="1800" dirty="0" err="1">
                <a:solidFill>
                  <a:srgbClr val="C00000"/>
                </a:solidFill>
                <a:effectLst/>
                <a:latin typeface="Calibri" panose="020F0502020204030204" pitchFamily="34" charset="0"/>
                <a:ea typeface="Calibri" panose="020F0502020204030204" pitchFamily="34" charset="0"/>
                <a:cs typeface="B Nazanin" panose="00000400000000000000" pitchFamily="2" charset="-78"/>
              </a:rPr>
              <a:t>aleuroconidia</a:t>
            </a:r>
            <a:r>
              <a:rPr lang="en-US" sz="1800" dirty="0">
                <a:solidFill>
                  <a:srgbClr val="C00000"/>
                </a:solidFill>
                <a:effectLst/>
                <a:latin typeface="Calibri" panose="020F0502020204030204" pitchFamily="34" charset="0"/>
                <a:ea typeface="Calibri" panose="020F0502020204030204" pitchFamily="34" charset="0"/>
                <a:cs typeface="B Nazanin" panose="00000400000000000000" pitchFamily="2" charset="-78"/>
              </a:rPr>
              <a:t>)</a:t>
            </a:r>
            <a:r>
              <a:rPr lang="fa-IR" sz="1800" dirty="0">
                <a:solidFill>
                  <a:srgbClr val="C00000"/>
                </a:solidFill>
                <a:effectLst/>
                <a:latin typeface="Calibri" panose="020F0502020204030204" pitchFamily="34" charset="0"/>
                <a:ea typeface="Calibri" panose="020F0502020204030204" pitchFamily="34" charset="0"/>
                <a:cs typeface="B Nazanin" panose="00000400000000000000" pitchFamily="2" charset="-78"/>
              </a:rPr>
              <a:t> در بافت های بیماری است که با </a:t>
            </a:r>
            <a:r>
              <a:rPr lang="fa-IR" sz="1800" i="1" dirty="0">
                <a:solidFill>
                  <a:srgbClr val="C00000"/>
                </a:solidFill>
                <a:effectLst/>
                <a:latin typeface="Calibri" panose="020F0502020204030204" pitchFamily="34" charset="0"/>
                <a:ea typeface="Calibri" panose="020F0502020204030204" pitchFamily="34" charset="0"/>
                <a:cs typeface="B Nazanin" panose="00000400000000000000" pitchFamily="2" charset="-78"/>
              </a:rPr>
              <a:t>آسپرجیلوس ترئوس</a:t>
            </a:r>
            <a:r>
              <a:rPr lang="fa-IR" sz="1800" dirty="0">
                <a:solidFill>
                  <a:srgbClr val="C00000"/>
                </a:solidFill>
                <a:effectLst/>
                <a:latin typeface="Calibri" panose="020F0502020204030204" pitchFamily="34" charset="0"/>
                <a:ea typeface="Calibri" panose="020F0502020204030204" pitchFamily="34" charset="0"/>
                <a:cs typeface="B Nazanin" panose="00000400000000000000" pitchFamily="2" charset="-78"/>
              </a:rPr>
              <a:t> </a:t>
            </a:r>
            <a:r>
              <a:rPr lang="fa-IR" sz="1800" dirty="0">
                <a:effectLst/>
                <a:latin typeface="Calibri" panose="020F0502020204030204" pitchFamily="34" charset="0"/>
                <a:ea typeface="Calibri" panose="020F0502020204030204" pitchFamily="34" charset="0"/>
                <a:cs typeface="B Nazanin" panose="00000400000000000000" pitchFamily="2" charset="-78"/>
              </a:rPr>
              <a:t>عفونی شده است. </a:t>
            </a:r>
          </a:p>
          <a:p>
            <a:pPr marL="0" marR="0" algn="just" rtl="1">
              <a:lnSpc>
                <a:spcPct val="115000"/>
              </a:lnSpc>
              <a:spcBef>
                <a:spcPts val="0"/>
              </a:spcBef>
              <a:spcAft>
                <a:spcPts val="1000"/>
              </a:spcAft>
            </a:pPr>
            <a:r>
              <a:rPr lang="fa-IR" sz="1800" dirty="0">
                <a:effectLst/>
                <a:latin typeface="Calibri" panose="020F0502020204030204" pitchFamily="34" charset="0"/>
                <a:ea typeface="Calibri" panose="020F0502020204030204" pitchFamily="34" charset="0"/>
                <a:cs typeface="B Nazanin" panose="00000400000000000000" pitchFamily="2" charset="-78"/>
              </a:rPr>
              <a:t>در مقابل </a:t>
            </a:r>
            <a:r>
              <a:rPr lang="fa-IR" sz="1800" i="1" dirty="0">
                <a:effectLst/>
                <a:latin typeface="Calibri" panose="020F0502020204030204" pitchFamily="34" charset="0"/>
                <a:ea typeface="Calibri" panose="020F0502020204030204" pitchFamily="34" charset="0"/>
                <a:cs typeface="B Nazanin" panose="00000400000000000000" pitchFamily="2" charset="-78"/>
              </a:rPr>
              <a:t>پیتیوم اینسیدیوزوم</a:t>
            </a:r>
            <a:r>
              <a:rPr lang="fa-IR" sz="1800" dirty="0">
                <a:effectLst/>
                <a:latin typeface="Calibri" panose="020F0502020204030204" pitchFamily="34" charset="0"/>
                <a:ea typeface="Calibri" panose="020F0502020204030204" pitchFamily="34" charset="0"/>
                <a:cs typeface="B Nazanin" panose="00000400000000000000" pitchFamily="2" charset="-78"/>
              </a:rPr>
              <a:t> </a:t>
            </a:r>
            <a:r>
              <a:rPr lang="en-US" sz="1800" i="1" dirty="0">
                <a:effectLst/>
                <a:latin typeface="Calibri" panose="020F0502020204030204" pitchFamily="34" charset="0"/>
                <a:ea typeface="Calibri" panose="020F0502020204030204" pitchFamily="34" charset="0"/>
                <a:cs typeface="B Nazanin" panose="00000400000000000000" pitchFamily="2" charset="-78"/>
              </a:rPr>
              <a:t>(P. </a:t>
            </a:r>
            <a:r>
              <a:rPr lang="en-US" sz="1800" i="1" dirty="0" err="1">
                <a:effectLst/>
                <a:latin typeface="Calibri" panose="020F0502020204030204" pitchFamily="34" charset="0"/>
                <a:ea typeface="Calibri" panose="020F0502020204030204" pitchFamily="34" charset="0"/>
                <a:cs typeface="B Nazanin" panose="00000400000000000000" pitchFamily="2" charset="-78"/>
              </a:rPr>
              <a:t>insidiosum</a:t>
            </a:r>
            <a:r>
              <a:rPr lang="en-US" sz="1800" i="1" dirty="0">
                <a:effectLst/>
                <a:latin typeface="Calibri" panose="020F0502020204030204" pitchFamily="34" charset="0"/>
                <a:ea typeface="Calibri" panose="020F0502020204030204" pitchFamily="34" charset="0"/>
                <a:cs typeface="B Nazanin" panose="00000400000000000000" pitchFamily="2" charset="-78"/>
              </a:rPr>
              <a:t>)</a:t>
            </a:r>
            <a:r>
              <a:rPr lang="fa-IR" sz="1800" dirty="0">
                <a:effectLst/>
                <a:latin typeface="Calibri" panose="020F0502020204030204" pitchFamily="34" charset="0"/>
                <a:ea typeface="Calibri" panose="020F0502020204030204" pitchFamily="34" charset="0"/>
                <a:cs typeface="B Nazanin" panose="00000400000000000000" pitchFamily="2" charset="-78"/>
              </a:rPr>
              <a:t> هیف های سنوسیتیک و اغلب بدون اسپورولاسیون در کشت و نیز </a:t>
            </a:r>
            <a:r>
              <a:rPr lang="en-US" sz="1800" dirty="0">
                <a:effectLst/>
                <a:latin typeface="Calibri" panose="020F0502020204030204" pitchFamily="34" charset="0"/>
                <a:ea typeface="Calibri" panose="020F0502020204030204" pitchFamily="34" charset="0"/>
                <a:cs typeface="B Nazanin" panose="00000400000000000000" pitchFamily="2" charset="-78"/>
              </a:rPr>
              <a:t>in vivo</a:t>
            </a:r>
            <a:r>
              <a:rPr lang="fa-IR" sz="1800" dirty="0">
                <a:effectLst/>
                <a:latin typeface="Calibri" panose="020F0502020204030204" pitchFamily="34" charset="0"/>
                <a:ea typeface="Calibri" panose="020F0502020204030204" pitchFamily="34" charset="0"/>
                <a:cs typeface="B Nazanin" panose="00000400000000000000" pitchFamily="2" charset="-78"/>
              </a:rPr>
              <a:t>  حتی در حضور حفره ها تولید می کند. سایر کپک های فیالیدیک مانند </a:t>
            </a:r>
            <a:r>
              <a:rPr lang="fa-IR" sz="1800" i="1" dirty="0">
                <a:effectLst/>
                <a:latin typeface="Calibri" panose="020F0502020204030204" pitchFamily="34" charset="0"/>
                <a:ea typeface="Calibri" panose="020F0502020204030204" pitchFamily="34" charset="0"/>
                <a:cs typeface="B Nazanin" panose="00000400000000000000" pitchFamily="2" charset="-78"/>
              </a:rPr>
              <a:t>فوزاریوم، آکرومونیوم،</a:t>
            </a:r>
            <a:r>
              <a:rPr lang="fa-IR" sz="1800" dirty="0">
                <a:effectLst/>
                <a:latin typeface="Calibri" panose="020F0502020204030204" pitchFamily="34" charset="0"/>
                <a:ea typeface="Calibri" panose="020F0502020204030204" pitchFamily="34" charset="0"/>
                <a:cs typeface="B Nazanin" panose="00000400000000000000" pitchFamily="2" charset="-78"/>
              </a:rPr>
              <a:t> و</a:t>
            </a:r>
            <a:r>
              <a:rPr lang="fa-IR" sz="1800" i="1" dirty="0">
                <a:effectLst/>
                <a:latin typeface="Calibri" panose="020F0502020204030204" pitchFamily="34" charset="0"/>
                <a:ea typeface="Calibri" panose="020F0502020204030204" pitchFamily="34" charset="0"/>
                <a:cs typeface="B Nazanin" panose="00000400000000000000" pitchFamily="2" charset="-78"/>
              </a:rPr>
              <a:t> پسیلومایسس </a:t>
            </a:r>
            <a:r>
              <a:rPr lang="fa-IR" sz="1800" dirty="0">
                <a:effectLst/>
                <a:latin typeface="Calibri" panose="020F0502020204030204" pitchFamily="34" charset="0"/>
                <a:ea typeface="Calibri" panose="020F0502020204030204" pitchFamily="34" charset="0"/>
                <a:cs typeface="B Nazanin" panose="00000400000000000000" pitchFamily="2" charset="-78"/>
              </a:rPr>
              <a:t>ممکن است فیالیدها و کونیدی هائی در بافت های عفونی شده (شامل عروق خونی) تولید کنند. اگرچه افتراق کپک ها بوسیله ی مرفولوژی به تنهائی ممکن است نسبت به افتراق مخمرها و قارچ های شبه مخمری کمتر تمیز دهنده باشد اما همچنان اطلاعات مفیدی ارائه می دهند -که می تواند تا زمانی که عامل شناسائی شود - راهنمای درمان آنتی میکروبیال باشد. بعنوان مثال تائید اینکه عناصر هیفی سنوسیتیک هستند (یعنی به یکی از اعضای کپک های </a:t>
            </a:r>
            <a:r>
              <a:rPr lang="fa-IR" sz="1800" i="1" dirty="0">
                <a:effectLst/>
                <a:latin typeface="Calibri" panose="020F0502020204030204" pitchFamily="34" charset="0"/>
                <a:ea typeface="Calibri" panose="020F0502020204030204" pitchFamily="34" charset="0"/>
                <a:cs typeface="B Nazanin" panose="00000400000000000000" pitchFamily="2" charset="-78"/>
              </a:rPr>
              <a:t>موکوراسئوس</a:t>
            </a:r>
            <a:r>
              <a:rPr lang="fa-IR" sz="1800" dirty="0">
                <a:effectLst/>
                <a:latin typeface="Calibri" panose="020F0502020204030204" pitchFamily="34" charset="0"/>
                <a:ea typeface="Calibri" panose="020F0502020204030204" pitchFamily="34" charset="0"/>
                <a:cs typeface="B Nazanin" panose="00000400000000000000" pitchFamily="2" charset="-78"/>
              </a:rPr>
              <a:t> یا</a:t>
            </a:r>
            <a:r>
              <a:rPr lang="fa-IR" sz="1800" i="1" dirty="0">
                <a:effectLst/>
                <a:latin typeface="Calibri" panose="020F0502020204030204" pitchFamily="34" charset="0"/>
                <a:ea typeface="Calibri" panose="020F0502020204030204" pitchFamily="34" charset="0"/>
                <a:cs typeface="B Nazanin" panose="00000400000000000000" pitchFamily="2" charset="-78"/>
              </a:rPr>
              <a:t> پیتیوم </a:t>
            </a:r>
            <a:r>
              <a:rPr lang="fa-IR" sz="1800" dirty="0">
                <a:effectLst/>
                <a:latin typeface="Calibri" panose="020F0502020204030204" pitchFamily="34" charset="0"/>
                <a:ea typeface="Calibri" panose="020F0502020204030204" pitchFamily="34" charset="0"/>
                <a:cs typeface="B Nazanin" panose="00000400000000000000" pitchFamily="2" charset="-78"/>
              </a:rPr>
              <a:t>تعلق دارند) می تواند برای کلینیسین اطلاعات مفیدی به منظور راهنمای درمان ضدمیکروبیِ تجربی فراهم کند.</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algn="just" rtl="1"/>
            <a:endParaRPr lang="en-US" dirty="0"/>
          </a:p>
        </p:txBody>
      </p:sp>
      <p:pic>
        <p:nvPicPr>
          <p:cNvPr id="1026"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6883" r="8159"/>
          <a:stretch/>
        </p:blipFill>
        <p:spPr bwMode="auto">
          <a:xfrm rot="16200000">
            <a:off x="683662" y="4717279"/>
            <a:ext cx="1717705" cy="22890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2747471" y="6271333"/>
            <a:ext cx="1316130" cy="338554"/>
          </a:xfrm>
          <a:prstGeom prst="rect">
            <a:avLst/>
          </a:prstGeom>
        </p:spPr>
        <p:txBody>
          <a:bodyPr wrap="none">
            <a:spAutoFit/>
          </a:bodyPr>
          <a:lstStyle/>
          <a:p>
            <a:r>
              <a:rPr lang="en-US" sz="1600" dirty="0" err="1"/>
              <a:t>aleuroconidia</a:t>
            </a:r>
            <a:endParaRPr lang="fa-IR" sz="1600" dirty="0"/>
          </a:p>
        </p:txBody>
      </p:sp>
    </p:spTree>
    <p:extLst>
      <p:ext uri="{BB962C8B-B14F-4D97-AF65-F5344CB8AC3E}">
        <p14:creationId xmlns:p14="http://schemas.microsoft.com/office/powerpoint/2010/main" val="185605811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9C73F281-EBCD-40C6-81ED-E34007641127}"/>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3093" t="16082"/>
          <a:stretch/>
        </p:blipFill>
        <p:spPr bwMode="auto">
          <a:xfrm>
            <a:off x="383916" y="435931"/>
            <a:ext cx="5421461" cy="3755297"/>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FE46E958-7812-4A0C-A860-C7C03CB1D7D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05002" y="121670"/>
            <a:ext cx="3045742" cy="2175428"/>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a:extLst>
              <a:ext uri="{FF2B5EF4-FFF2-40B4-BE49-F238E27FC236}">
                <a16:creationId xmlns:a16="http://schemas.microsoft.com/office/drawing/2014/main" id="{AD55CFBE-0732-48B0-9D58-D25C84751E0F}"/>
              </a:ext>
            </a:extLst>
          </p:cNvPr>
          <p:cNvPicPr>
            <a:picLocks noChangeAspect="1"/>
          </p:cNvPicPr>
          <p:nvPr/>
        </p:nvPicPr>
        <p:blipFill rotWithShape="1">
          <a:blip r:embed="rId4">
            <a:extLst>
              <a:ext uri="{28A0092B-C50C-407E-A947-70E740481C1C}">
                <a14:useLocalDpi xmlns:a14="http://schemas.microsoft.com/office/drawing/2010/main" val="0"/>
              </a:ext>
            </a:extLst>
          </a:blip>
          <a:srcRect l="3833" t="2946" r="5244"/>
          <a:stretch/>
        </p:blipFill>
        <p:spPr>
          <a:xfrm>
            <a:off x="8238146" y="2435551"/>
            <a:ext cx="3802878" cy="3046576"/>
          </a:xfrm>
          <a:prstGeom prst="rect">
            <a:avLst/>
          </a:prstGeom>
        </p:spPr>
      </p:pic>
      <p:pic>
        <p:nvPicPr>
          <p:cNvPr id="13" name="Picture 12">
            <a:extLst>
              <a:ext uri="{FF2B5EF4-FFF2-40B4-BE49-F238E27FC236}">
                <a16:creationId xmlns:a16="http://schemas.microsoft.com/office/drawing/2014/main" id="{0E4FC62C-838B-4594-9404-547DBD38912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79703" y="4126802"/>
            <a:ext cx="3481531" cy="2305280"/>
          </a:xfrm>
          <a:prstGeom prst="rect">
            <a:avLst/>
          </a:prstGeom>
        </p:spPr>
      </p:pic>
      <p:pic>
        <p:nvPicPr>
          <p:cNvPr id="15" name="Picture 14">
            <a:extLst>
              <a:ext uri="{FF2B5EF4-FFF2-40B4-BE49-F238E27FC236}">
                <a16:creationId xmlns:a16="http://schemas.microsoft.com/office/drawing/2014/main" id="{E97325E5-32B3-41E5-846F-F1671F9D56D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077450" y="62464"/>
            <a:ext cx="2114550" cy="2162175"/>
          </a:xfrm>
          <a:prstGeom prst="rect">
            <a:avLst/>
          </a:prstGeom>
        </p:spPr>
      </p:pic>
      <p:pic>
        <p:nvPicPr>
          <p:cNvPr id="7170"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83916" y="3511720"/>
            <a:ext cx="3272453" cy="32724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6047778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Aspergillus terreus Accessory conidia production. Light microscopic images of accessory conidia recovered from A. terreus isolates IBT 12713 (A), P12 (B), E5 (C) demonstrating globose (A) and club-shaped (B) and in pair (C) phenotypes. Scale bars represent 20 mm. doi:10.1371/journal.pone.0007673.g001">
            <a:extLst>
              <a:ext uri="{FF2B5EF4-FFF2-40B4-BE49-F238E27FC236}">
                <a16:creationId xmlns:a16="http://schemas.microsoft.com/office/drawing/2014/main" id="{4C6C6749-6507-4055-9ECC-2D1C7639785D}"/>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91213" y="690027"/>
            <a:ext cx="10661665" cy="3148327"/>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D7CFE085-E25D-4CDF-B726-D7434C0507B9}"/>
              </a:ext>
            </a:extLst>
          </p:cNvPr>
          <p:cNvSpPr txBox="1"/>
          <p:nvPr/>
        </p:nvSpPr>
        <p:spPr>
          <a:xfrm>
            <a:off x="712381" y="4271649"/>
            <a:ext cx="10540497" cy="646331"/>
          </a:xfrm>
          <a:prstGeom prst="rect">
            <a:avLst/>
          </a:prstGeom>
          <a:noFill/>
        </p:spPr>
        <p:txBody>
          <a:bodyPr wrap="square">
            <a:spAutoFit/>
          </a:bodyPr>
          <a:lstStyle/>
          <a:p>
            <a:pPr algn="l"/>
            <a:r>
              <a:rPr lang="en-US" b="0" i="1" dirty="0">
                <a:solidFill>
                  <a:srgbClr val="FF0000"/>
                </a:solidFill>
                <a:effectLst/>
                <a:latin typeface="Roboto" panose="02000000000000000000" pitchFamily="2" charset="0"/>
              </a:rPr>
              <a:t>Aspergillus </a:t>
            </a:r>
            <a:r>
              <a:rPr lang="en-US" b="0" i="1" dirty="0" err="1">
                <a:solidFill>
                  <a:srgbClr val="FF0000"/>
                </a:solidFill>
                <a:effectLst/>
                <a:latin typeface="Roboto" panose="02000000000000000000" pitchFamily="2" charset="0"/>
              </a:rPr>
              <a:t>terreus</a:t>
            </a:r>
            <a:r>
              <a:rPr lang="en-US" b="0" i="1" dirty="0">
                <a:solidFill>
                  <a:srgbClr val="FF0000"/>
                </a:solidFill>
                <a:effectLst/>
                <a:latin typeface="Roboto" panose="02000000000000000000" pitchFamily="2" charset="0"/>
              </a:rPr>
              <a:t> </a:t>
            </a:r>
            <a:r>
              <a:rPr lang="en-US" b="0" i="0" dirty="0">
                <a:solidFill>
                  <a:srgbClr val="111111"/>
                </a:solidFill>
                <a:effectLst/>
                <a:latin typeface="Roboto" panose="02000000000000000000" pitchFamily="2" charset="0"/>
              </a:rPr>
              <a:t>Accessory conidia production. Light microscopic images of accessory conidia recovered from </a:t>
            </a:r>
            <a:r>
              <a:rPr lang="en-US" b="0" i="1" dirty="0">
                <a:solidFill>
                  <a:srgbClr val="111111"/>
                </a:solidFill>
                <a:effectLst/>
                <a:latin typeface="Roboto" panose="02000000000000000000" pitchFamily="2" charset="0"/>
              </a:rPr>
              <a:t>A. </a:t>
            </a:r>
            <a:r>
              <a:rPr lang="en-US" b="0" i="1" dirty="0" err="1">
                <a:solidFill>
                  <a:srgbClr val="111111"/>
                </a:solidFill>
                <a:effectLst/>
                <a:latin typeface="Roboto" panose="02000000000000000000" pitchFamily="2" charset="0"/>
              </a:rPr>
              <a:t>terreus</a:t>
            </a:r>
            <a:r>
              <a:rPr lang="en-US" b="0" i="1" dirty="0">
                <a:solidFill>
                  <a:srgbClr val="111111"/>
                </a:solidFill>
                <a:effectLst/>
                <a:latin typeface="Roboto" panose="02000000000000000000" pitchFamily="2" charset="0"/>
              </a:rPr>
              <a:t> </a:t>
            </a:r>
            <a:r>
              <a:rPr lang="en-US" b="0" i="0" dirty="0">
                <a:solidFill>
                  <a:srgbClr val="111111"/>
                </a:solidFill>
                <a:effectLst/>
                <a:latin typeface="Roboto" panose="02000000000000000000" pitchFamily="2" charset="0"/>
              </a:rPr>
              <a:t>isolates  demonstrating globose (A) and club-shaped (B) and in pair (C) phenotypes.</a:t>
            </a:r>
          </a:p>
        </p:txBody>
      </p:sp>
    </p:spTree>
    <p:extLst>
      <p:ext uri="{BB962C8B-B14F-4D97-AF65-F5344CB8AC3E}">
        <p14:creationId xmlns:p14="http://schemas.microsoft.com/office/powerpoint/2010/main" val="422707230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a:extLst>
              <a:ext uri="{FF2B5EF4-FFF2-40B4-BE49-F238E27FC236}">
                <a16:creationId xmlns:a16="http://schemas.microsoft.com/office/drawing/2014/main" id="{A0FD7F6B-8DD3-479D-A456-07B892A26D3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32149" y="680483"/>
            <a:ext cx="5750074" cy="5750074"/>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D0BCF63B-5E3F-4D67-A821-37341A9A0F01}"/>
              </a:ext>
            </a:extLst>
          </p:cNvPr>
          <p:cNvSpPr txBox="1"/>
          <p:nvPr/>
        </p:nvSpPr>
        <p:spPr>
          <a:xfrm>
            <a:off x="736746" y="155577"/>
            <a:ext cx="3745319" cy="369332"/>
          </a:xfrm>
          <a:prstGeom prst="rect">
            <a:avLst/>
          </a:prstGeom>
          <a:noFill/>
        </p:spPr>
        <p:txBody>
          <a:bodyPr wrap="square">
            <a:spAutoFit/>
          </a:bodyPr>
          <a:lstStyle/>
          <a:p>
            <a:pPr algn="l"/>
            <a:r>
              <a:rPr lang="en-US" b="0" i="1" dirty="0">
                <a:solidFill>
                  <a:srgbClr val="000000"/>
                </a:solidFill>
                <a:effectLst/>
                <a:latin typeface="Linux Libertine"/>
              </a:rPr>
              <a:t>Aspergillus </a:t>
            </a:r>
            <a:r>
              <a:rPr lang="en-US" b="0" i="1" dirty="0" err="1">
                <a:solidFill>
                  <a:srgbClr val="000000"/>
                </a:solidFill>
                <a:effectLst/>
                <a:latin typeface="Linux Libertine"/>
              </a:rPr>
              <a:t>terreus</a:t>
            </a:r>
            <a:r>
              <a:rPr lang="en-US" b="0" i="1" dirty="0">
                <a:solidFill>
                  <a:srgbClr val="000000"/>
                </a:solidFill>
                <a:effectLst/>
                <a:latin typeface="Linux Libertine"/>
              </a:rPr>
              <a:t> </a:t>
            </a:r>
            <a:r>
              <a:rPr lang="en-US" b="0" i="0" dirty="0" err="1">
                <a:solidFill>
                  <a:srgbClr val="000000"/>
                </a:solidFill>
                <a:effectLst/>
                <a:latin typeface="Linux Libertine"/>
              </a:rPr>
              <a:t>aleurioconidia</a:t>
            </a:r>
            <a:endParaRPr lang="en-US" b="0" i="0" dirty="0">
              <a:solidFill>
                <a:srgbClr val="000000"/>
              </a:solidFill>
              <a:effectLst/>
              <a:latin typeface="Linux Libertine"/>
            </a:endParaRPr>
          </a:p>
        </p:txBody>
      </p:sp>
    </p:spTree>
    <p:extLst>
      <p:ext uri="{BB962C8B-B14F-4D97-AF65-F5344CB8AC3E}">
        <p14:creationId xmlns:p14="http://schemas.microsoft.com/office/powerpoint/2010/main" val="346088858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Aspergillus terreus); A: Biseriate head with globose vesicle (Mag×40).... |  Download Scientific Diagram">
            <a:extLst>
              <a:ext uri="{FF2B5EF4-FFF2-40B4-BE49-F238E27FC236}">
                <a16:creationId xmlns:a16="http://schemas.microsoft.com/office/drawing/2014/main" id="{98134AD1-F82E-4FEA-B179-0A7DA101B96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14258" y="566836"/>
            <a:ext cx="7409173" cy="5061999"/>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47E940E9-4AF8-4198-B795-19D1F4305205}"/>
              </a:ext>
            </a:extLst>
          </p:cNvPr>
          <p:cNvSpPr txBox="1"/>
          <p:nvPr/>
        </p:nvSpPr>
        <p:spPr>
          <a:xfrm>
            <a:off x="499730" y="5986982"/>
            <a:ext cx="11148188" cy="369332"/>
          </a:xfrm>
          <a:prstGeom prst="rect">
            <a:avLst/>
          </a:prstGeom>
          <a:noFill/>
        </p:spPr>
        <p:txBody>
          <a:bodyPr wrap="square">
            <a:spAutoFit/>
          </a:bodyPr>
          <a:lstStyle/>
          <a:p>
            <a:pPr algn="l"/>
            <a:r>
              <a:rPr lang="en-US" b="0" i="0" dirty="0">
                <a:solidFill>
                  <a:srgbClr val="111111"/>
                </a:solidFill>
                <a:effectLst/>
                <a:latin typeface="Roboto" panose="02000000000000000000" pitchFamily="2" charset="0"/>
              </a:rPr>
              <a:t>(</a:t>
            </a:r>
            <a:r>
              <a:rPr lang="en-US" b="0" i="1" dirty="0">
                <a:solidFill>
                  <a:srgbClr val="111111"/>
                </a:solidFill>
                <a:effectLst/>
                <a:latin typeface="Roboto" panose="02000000000000000000" pitchFamily="2" charset="0"/>
              </a:rPr>
              <a:t>Aspergillus </a:t>
            </a:r>
            <a:r>
              <a:rPr lang="en-US" b="0" i="1" dirty="0" err="1">
                <a:solidFill>
                  <a:srgbClr val="111111"/>
                </a:solidFill>
                <a:effectLst/>
                <a:latin typeface="Roboto" panose="02000000000000000000" pitchFamily="2" charset="0"/>
              </a:rPr>
              <a:t>terreus</a:t>
            </a:r>
            <a:r>
              <a:rPr lang="en-US" b="0" i="0" dirty="0">
                <a:solidFill>
                  <a:srgbClr val="111111"/>
                </a:solidFill>
                <a:effectLst/>
                <a:latin typeface="Roboto" panose="02000000000000000000" pitchFamily="2" charset="0"/>
              </a:rPr>
              <a:t>); A: Biseriate head with globose vesicle (Mag×40). B: pinkish cinnamon colony deeper with ages at 27°C after 7 </a:t>
            </a:r>
            <a:r>
              <a:rPr lang="en-US" b="0" i="0" dirty="0" err="1">
                <a:solidFill>
                  <a:srgbClr val="111111"/>
                </a:solidFill>
                <a:effectLst/>
                <a:latin typeface="Roboto" panose="02000000000000000000" pitchFamily="2" charset="0"/>
              </a:rPr>
              <a:t>th</a:t>
            </a:r>
            <a:r>
              <a:rPr lang="en-US" b="0" i="0" dirty="0">
                <a:solidFill>
                  <a:srgbClr val="111111"/>
                </a:solidFill>
                <a:effectLst/>
                <a:latin typeface="Roboto" panose="02000000000000000000" pitchFamily="2" charset="0"/>
              </a:rPr>
              <a:t> day on potatoes dextrose agar.</a:t>
            </a:r>
          </a:p>
        </p:txBody>
      </p:sp>
    </p:spTree>
    <p:extLst>
      <p:ext uri="{BB962C8B-B14F-4D97-AF65-F5344CB8AC3E}">
        <p14:creationId xmlns:p14="http://schemas.microsoft.com/office/powerpoint/2010/main" val="374409642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descr="Aspergillus terreus Thom 1918 | Species">
            <a:extLst>
              <a:ext uri="{FF2B5EF4-FFF2-40B4-BE49-F238E27FC236}">
                <a16:creationId xmlns:a16="http://schemas.microsoft.com/office/drawing/2014/main" id="{84B0CC0D-CA75-44EA-835F-9CBA295A5E2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10800000">
            <a:off x="702671" y="711924"/>
            <a:ext cx="5151200" cy="5417224"/>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8107" y="703378"/>
            <a:ext cx="5746364" cy="57522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9584317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23559" y="980728"/>
            <a:ext cx="2273182" cy="654032"/>
          </a:xfrm>
        </p:spPr>
        <p:txBody>
          <a:bodyPr>
            <a:normAutofit fontScale="90000"/>
          </a:bodyPr>
          <a:lstStyle/>
          <a:p>
            <a:r>
              <a:rPr lang="fa-IR" sz="2800" dirty="0"/>
              <a:t>گونه های </a:t>
            </a:r>
            <a:r>
              <a:rPr lang="fa-IR" sz="2800" i="1" dirty="0"/>
              <a:t>کاندیدا</a:t>
            </a:r>
            <a:br>
              <a:rPr lang="en-US" sz="2800" i="1" dirty="0"/>
            </a:br>
            <a:endParaRPr lang="fa-IR" sz="2800" i="1" dirty="0"/>
          </a:p>
        </p:txBody>
      </p:sp>
      <p:pic>
        <p:nvPicPr>
          <p:cNvPr id="5122" name="Picture 2" descr="H:\1   3   9   1\Mehr 1391\Fungi  slides\how do report mycology exam\Yeast with Pseudohyphae.jpg"/>
          <p:cNvPicPr>
            <a:picLocks noGrp="1" noChangeAspect="1" noChangeArrowheads="1"/>
          </p:cNvPicPr>
          <p:nvPr>
            <p:ph sz="half" idx="2"/>
          </p:nvPr>
        </p:nvPicPr>
        <p:blipFill>
          <a:blip r:embed="rId2" cstate="print"/>
          <a:srcRect/>
          <a:stretch>
            <a:fillRect/>
          </a:stretch>
        </p:blipFill>
        <p:spPr bwMode="auto">
          <a:xfrm>
            <a:off x="404717" y="3721395"/>
            <a:ext cx="4006753" cy="2861967"/>
          </a:xfrm>
          <a:prstGeom prst="rect">
            <a:avLst/>
          </a:prstGeom>
          <a:noFill/>
        </p:spPr>
      </p:pic>
      <p:pic>
        <p:nvPicPr>
          <p:cNvPr id="5123" name="Picture 3" descr="H:\1   3   9   1\Mehr 1391\Fungi  slides\sputum  pulmonary Candsis.jpg"/>
          <p:cNvPicPr>
            <a:picLocks noGrp="1" noChangeAspect="1" noChangeArrowheads="1"/>
          </p:cNvPicPr>
          <p:nvPr>
            <p:ph sz="quarter" idx="4"/>
          </p:nvPr>
        </p:nvPicPr>
        <p:blipFill>
          <a:blip r:embed="rId3" cstate="print"/>
          <a:srcRect/>
          <a:stretch>
            <a:fillRect/>
          </a:stretch>
        </p:blipFill>
        <p:spPr bwMode="auto">
          <a:xfrm rot="10800000">
            <a:off x="4558246" y="1637414"/>
            <a:ext cx="6738599" cy="4437850"/>
          </a:xfrm>
          <a:prstGeom prst="rect">
            <a:avLst/>
          </a:prstGeom>
          <a:noFill/>
        </p:spPr>
      </p:pic>
      <p:sp>
        <p:nvSpPr>
          <p:cNvPr id="5" name="Title 1"/>
          <p:cNvSpPr txBox="1">
            <a:spLocks/>
          </p:cNvSpPr>
          <p:nvPr/>
        </p:nvSpPr>
        <p:spPr>
          <a:xfrm>
            <a:off x="1981200" y="274638"/>
            <a:ext cx="8229600" cy="706090"/>
          </a:xfrm>
          <a:prstGeom prst="rect">
            <a:avLst/>
          </a:prstGeom>
        </p:spPr>
        <p:txBody>
          <a:bodyPr vert="horz" lIns="91440" tIns="45720" rIns="91440" bIns="45720" rtlCol="0" anchor="ctr">
            <a:normAutofit fontScale="90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fa-IR" sz="3100" dirty="0"/>
              <a:t>مرفولوژی عناصر قارچی</a:t>
            </a:r>
            <a:br>
              <a:rPr lang="fa-IR" dirty="0"/>
            </a:br>
            <a:endParaRPr lang="fa-IR" sz="2200" dirty="0"/>
          </a:p>
        </p:txBody>
      </p:sp>
    </p:spTree>
    <p:extLst>
      <p:ext uri="{BB962C8B-B14F-4D97-AF65-F5344CB8AC3E}">
        <p14:creationId xmlns:p14="http://schemas.microsoft.com/office/powerpoint/2010/main" val="254031523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My Pictures\Hist_Candida-KOH.jpg"/>
          <p:cNvPicPr>
            <a:picLocks noChangeAspect="1" noChangeArrowheads="1"/>
          </p:cNvPicPr>
          <p:nvPr/>
        </p:nvPicPr>
        <p:blipFill>
          <a:blip r:embed="rId2" cstate="print"/>
          <a:srcRect/>
          <a:stretch>
            <a:fillRect/>
          </a:stretch>
        </p:blipFill>
        <p:spPr bwMode="auto">
          <a:xfrm>
            <a:off x="1950739" y="1484784"/>
            <a:ext cx="8290522" cy="4587422"/>
          </a:xfrm>
          <a:prstGeom prst="rect">
            <a:avLst/>
          </a:prstGeom>
          <a:noFill/>
        </p:spPr>
      </p:pic>
      <p:sp>
        <p:nvSpPr>
          <p:cNvPr id="3" name="Rectangle 2"/>
          <p:cNvSpPr/>
          <p:nvPr/>
        </p:nvSpPr>
        <p:spPr>
          <a:xfrm>
            <a:off x="5499617" y="785794"/>
            <a:ext cx="1564339" cy="369332"/>
          </a:xfrm>
          <a:prstGeom prst="rect">
            <a:avLst/>
          </a:prstGeom>
        </p:spPr>
        <p:txBody>
          <a:bodyPr wrap="none">
            <a:spAutoFit/>
          </a:bodyPr>
          <a:lstStyle/>
          <a:p>
            <a:r>
              <a:rPr lang="en-US" b="1" i="1" dirty="0">
                <a:solidFill>
                  <a:srgbClr val="FF0000"/>
                </a:solidFill>
              </a:rPr>
              <a:t>Candida  </a:t>
            </a:r>
            <a:r>
              <a:rPr lang="en-US" b="1" dirty="0">
                <a:solidFill>
                  <a:srgbClr val="FF0000"/>
                </a:solidFill>
              </a:rPr>
              <a:t>-KOH</a:t>
            </a:r>
            <a:endParaRPr lang="fa-IR" b="1" dirty="0">
              <a:solidFill>
                <a:srgbClr val="FF0000"/>
              </a:solidFill>
            </a:endParaRPr>
          </a:p>
        </p:txBody>
      </p:sp>
    </p:spTree>
    <p:extLst>
      <p:ext uri="{BB962C8B-B14F-4D97-AF65-F5344CB8AC3E}">
        <p14:creationId xmlns:p14="http://schemas.microsoft.com/office/powerpoint/2010/main" val="11539764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726558" y="2392077"/>
            <a:ext cx="3073178" cy="3855927"/>
          </a:xfrm>
        </p:spPr>
      </p:pic>
      <p:pic>
        <p:nvPicPr>
          <p:cNvPr id="8" name="Content Placeholder 7"/>
          <p:cNvPicPr>
            <a:picLocks noGrp="1" noChangeAspect="1"/>
          </p:cNvPicPr>
          <p:nvPr>
            <p:ph sz="quarter" idx="4"/>
          </p:nvPr>
        </p:nvPicPr>
        <p:blipFill>
          <a:blip r:embed="rId3" cstate="print">
            <a:extLst>
              <a:ext uri="{28A0092B-C50C-407E-A947-70E740481C1C}">
                <a14:useLocalDpi xmlns:a14="http://schemas.microsoft.com/office/drawing/2010/main" val="0"/>
              </a:ext>
            </a:extLst>
          </a:blip>
          <a:stretch>
            <a:fillRect/>
          </a:stretch>
        </p:blipFill>
        <p:spPr>
          <a:xfrm>
            <a:off x="4522138" y="1233377"/>
            <a:ext cx="6804836" cy="5103627"/>
          </a:xfrm>
        </p:spPr>
      </p:pic>
    </p:spTree>
    <p:extLst>
      <p:ext uri="{BB962C8B-B14F-4D97-AF65-F5344CB8AC3E}">
        <p14:creationId xmlns:p14="http://schemas.microsoft.com/office/powerpoint/2010/main" val="32404673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2047B8F-D5E3-41DC-9D48-F5BD0A646C26}"/>
              </a:ext>
            </a:extLst>
          </p:cNvPr>
          <p:cNvSpPr txBox="1"/>
          <p:nvPr/>
        </p:nvSpPr>
        <p:spPr>
          <a:xfrm>
            <a:off x="504203" y="260602"/>
            <a:ext cx="11306086" cy="6338658"/>
          </a:xfrm>
          <a:prstGeom prst="rect">
            <a:avLst/>
          </a:prstGeom>
          <a:noFill/>
        </p:spPr>
        <p:txBody>
          <a:bodyPr wrap="square">
            <a:spAutoFit/>
          </a:bodyPr>
          <a:lstStyle/>
          <a:p>
            <a:pPr algn="just" rtl="1">
              <a:lnSpc>
                <a:spcPct val="115000"/>
              </a:lnSpc>
              <a:spcAft>
                <a:spcPts val="1000"/>
              </a:spcAft>
            </a:pPr>
            <a:r>
              <a:rPr lang="fa-IR" dirty="0">
                <a:latin typeface="Calibri" panose="020F0502020204030204" pitchFamily="34" charset="0"/>
                <a:ea typeface="Calibri" panose="020F0502020204030204" pitchFamily="34" charset="0"/>
                <a:cs typeface="B Nazanin" panose="00000400000000000000" pitchFamily="2" charset="-78"/>
              </a:rPr>
              <a:t>نمونه های مدفوع نمونه های خوبی برای کشت قارچ نیستند اما نمونه ی انتخابی برای نشان دادن  </a:t>
            </a:r>
            <a:r>
              <a:rPr lang="fa-IR" i="1" dirty="0">
                <a:latin typeface="Calibri" panose="020F0502020204030204" pitchFamily="34" charset="0"/>
                <a:ea typeface="Calibri" panose="020F0502020204030204" pitchFamily="34" charset="0"/>
                <a:cs typeface="B Nazanin" panose="00000400000000000000" pitchFamily="2" charset="-78"/>
              </a:rPr>
              <a:t>میکروسپوریدیا </a:t>
            </a:r>
            <a:r>
              <a:rPr lang="fa-IR" dirty="0">
                <a:latin typeface="Calibri" panose="020F0502020204030204" pitchFamily="34" charset="0"/>
                <a:ea typeface="Calibri" panose="020F0502020204030204" pitchFamily="34" charset="0"/>
                <a:cs typeface="B Nazanin" panose="00000400000000000000" pitchFamily="2" charset="-78"/>
              </a:rPr>
              <a:t> (آزمایش مستقیم) می باشند.</a:t>
            </a:r>
            <a:endParaRPr lang="en-US" sz="1400" dirty="0">
              <a:latin typeface="Calibri" panose="020F0502020204030204" pitchFamily="34" charset="0"/>
              <a:ea typeface="Calibri" panose="020F0502020204030204" pitchFamily="34" charset="0"/>
              <a:cs typeface="Arial" panose="020B0604020202020204" pitchFamily="34" charset="0"/>
            </a:endParaRPr>
          </a:p>
          <a:p>
            <a:pPr marL="0" marR="0" algn="just" rtl="1">
              <a:lnSpc>
                <a:spcPct val="115000"/>
              </a:lnSpc>
              <a:spcBef>
                <a:spcPts val="0"/>
              </a:spcBef>
              <a:spcAft>
                <a:spcPts val="1000"/>
              </a:spcAft>
            </a:pPr>
            <a:endParaRPr lang="fa-IR" dirty="0">
              <a:latin typeface="Calibri" panose="020F0502020204030204" pitchFamily="34" charset="0"/>
              <a:ea typeface="Calibri" panose="020F0502020204030204" pitchFamily="34" charset="0"/>
              <a:cs typeface="B Nazanin" panose="00000400000000000000" pitchFamily="2" charset="-78"/>
            </a:endParaRPr>
          </a:p>
          <a:p>
            <a:pPr marL="0" marR="0" algn="just" rtl="1">
              <a:lnSpc>
                <a:spcPct val="115000"/>
              </a:lnSpc>
              <a:spcBef>
                <a:spcPts val="0"/>
              </a:spcBef>
              <a:spcAft>
                <a:spcPts val="1000"/>
              </a:spcAft>
            </a:pPr>
            <a:r>
              <a:rPr lang="fa-IR" sz="1800" dirty="0">
                <a:effectLst/>
                <a:latin typeface="Calibri" panose="020F0502020204030204" pitchFamily="34" charset="0"/>
                <a:ea typeface="Calibri" panose="020F0502020204030204" pitchFamily="34" charset="0"/>
                <a:cs typeface="B Nazanin" panose="00000400000000000000" pitchFamily="2" charset="-78"/>
              </a:rPr>
              <a:t>قارچ هائی که از </a:t>
            </a:r>
            <a:r>
              <a:rPr lang="fa-IR" sz="1800" b="1" dirty="0">
                <a:effectLst/>
                <a:latin typeface="Calibri" panose="020F0502020204030204" pitchFamily="34" charset="0"/>
                <a:ea typeface="Calibri" panose="020F0502020204030204" pitchFamily="34" charset="0"/>
                <a:cs typeface="B Nazanin" panose="00000400000000000000" pitchFamily="2" charset="-78"/>
              </a:rPr>
              <a:t>نواحی استریل بدن </a:t>
            </a:r>
            <a:r>
              <a:rPr lang="fa-IR" sz="1800" dirty="0">
                <a:effectLst/>
                <a:latin typeface="Calibri" panose="020F0502020204030204" pitchFamily="34" charset="0"/>
                <a:ea typeface="Calibri" panose="020F0502020204030204" pitchFamily="34" charset="0"/>
                <a:cs typeface="B Nazanin" panose="00000400000000000000" pitchFamily="2" charset="-78"/>
              </a:rPr>
              <a:t>بدست می آیند نوعا مهم و قابل توجه هستند اما ممکن است در طول مراحل جمع آوری نمونه و یا آماده سازی آن برای انجام آزمایش و یا در طول انکوباسیون </a:t>
            </a:r>
            <a:r>
              <a:rPr lang="fa-IR" sz="1800" b="1" dirty="0">
                <a:effectLst/>
                <a:latin typeface="Calibri" panose="020F0502020204030204" pitchFamily="34" charset="0"/>
                <a:ea typeface="Calibri" panose="020F0502020204030204" pitchFamily="34" charset="0"/>
                <a:cs typeface="B Nazanin" panose="00000400000000000000" pitchFamily="2" charset="-78"/>
              </a:rPr>
              <a:t>آلودگی</a:t>
            </a:r>
            <a:r>
              <a:rPr lang="fa-IR" sz="1800" dirty="0">
                <a:effectLst/>
                <a:latin typeface="Calibri" panose="020F0502020204030204" pitchFamily="34" charset="0"/>
                <a:ea typeface="Calibri" panose="020F0502020204030204" pitchFamily="34" charset="0"/>
                <a:cs typeface="B Nazanin" panose="00000400000000000000" pitchFamily="2" charset="-78"/>
              </a:rPr>
              <a:t> اتفاق افتد.</a:t>
            </a:r>
          </a:p>
          <a:p>
            <a:pPr marL="0" marR="0" algn="just" rtl="1">
              <a:lnSpc>
                <a:spcPct val="115000"/>
              </a:lnSpc>
              <a:spcBef>
                <a:spcPts val="0"/>
              </a:spcBef>
              <a:spcAft>
                <a:spcPts val="1000"/>
              </a:spcAft>
            </a:pPr>
            <a:endParaRPr lang="fa-IR" sz="1800" dirty="0">
              <a:effectLst/>
              <a:latin typeface="Calibri" panose="020F0502020204030204" pitchFamily="34" charset="0"/>
              <a:ea typeface="Calibri" panose="020F0502020204030204" pitchFamily="34" charset="0"/>
              <a:cs typeface="B Nazanin" panose="00000400000000000000" pitchFamily="2" charset="-78"/>
            </a:endParaRPr>
          </a:p>
          <a:p>
            <a:pPr marL="0" marR="0" algn="just" rtl="1">
              <a:lnSpc>
                <a:spcPct val="115000"/>
              </a:lnSpc>
              <a:spcBef>
                <a:spcPts val="0"/>
              </a:spcBef>
              <a:spcAft>
                <a:spcPts val="1000"/>
              </a:spcAft>
            </a:pPr>
            <a:r>
              <a:rPr lang="fa-IR" sz="1800" dirty="0">
                <a:effectLst/>
                <a:latin typeface="Calibri" panose="020F0502020204030204" pitchFamily="34" charset="0"/>
                <a:ea typeface="Calibri" panose="020F0502020204030204" pitchFamily="34" charset="0"/>
                <a:cs typeface="B Nazanin" panose="00000400000000000000" pitchFamily="2" charset="-78"/>
              </a:rPr>
              <a:t> آلودگی باکتریال از نواحی پوستی می تواند جداسازی قارچ ها را به تاخیر اندازد.</a:t>
            </a:r>
          </a:p>
          <a:p>
            <a:pPr marL="0" marR="0" algn="just" rtl="1">
              <a:lnSpc>
                <a:spcPct val="115000"/>
              </a:lnSpc>
              <a:spcBef>
                <a:spcPts val="0"/>
              </a:spcBef>
              <a:spcAft>
                <a:spcPts val="1000"/>
              </a:spcAft>
            </a:pPr>
            <a:endParaRPr lang="en-US" sz="140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lnSpc>
                <a:spcPct val="115000"/>
              </a:lnSpc>
              <a:spcBef>
                <a:spcPts val="0"/>
              </a:spcBef>
              <a:spcAft>
                <a:spcPts val="1000"/>
              </a:spcAft>
            </a:pPr>
            <a:r>
              <a:rPr lang="fa-IR" sz="1800" dirty="0">
                <a:effectLst/>
                <a:latin typeface="Calibri" panose="020F0502020204030204" pitchFamily="34" charset="0"/>
                <a:ea typeface="Calibri" panose="020F0502020204030204" pitchFamily="34" charset="0"/>
                <a:cs typeface="B Nazanin" panose="00000400000000000000" pitchFamily="2" charset="-78"/>
              </a:rPr>
              <a:t>هنگامیکه عفونت های قارچی در نواحی سطحی مطرح می شود تهیه ی بیوپسی بعد از دبریدمان مناسب ترجیح داده می شود. اگرچه تراشه های پوست و مو و ناخن هائی که تحت تاثیر عفونت قرار گرفته اند برای آزمایش درماتوفیت ها مناسب می باشند. </a:t>
            </a:r>
          </a:p>
          <a:p>
            <a:pPr marL="0" marR="0" algn="just" rtl="1">
              <a:lnSpc>
                <a:spcPct val="115000"/>
              </a:lnSpc>
              <a:spcBef>
                <a:spcPts val="0"/>
              </a:spcBef>
              <a:spcAft>
                <a:spcPts val="1000"/>
              </a:spcAft>
            </a:pPr>
            <a:endParaRPr lang="fa-IR" sz="1800" dirty="0">
              <a:effectLst/>
              <a:latin typeface="Calibri" panose="020F0502020204030204" pitchFamily="34" charset="0"/>
              <a:ea typeface="Calibri" panose="020F0502020204030204" pitchFamily="34" charset="0"/>
              <a:cs typeface="B Nazanin" panose="00000400000000000000" pitchFamily="2" charset="-78"/>
            </a:endParaRPr>
          </a:p>
          <a:p>
            <a:pPr marL="0" marR="0" algn="just" rtl="1">
              <a:lnSpc>
                <a:spcPct val="115000"/>
              </a:lnSpc>
              <a:spcBef>
                <a:spcPts val="0"/>
              </a:spcBef>
              <a:spcAft>
                <a:spcPts val="1000"/>
              </a:spcAft>
            </a:pPr>
            <a:r>
              <a:rPr lang="fa-IR" sz="1800" dirty="0">
                <a:effectLst/>
                <a:latin typeface="Calibri" panose="020F0502020204030204" pitchFamily="34" charset="0"/>
                <a:ea typeface="Calibri" panose="020F0502020204030204" pitchFamily="34" charset="0"/>
                <a:cs typeface="B Nazanin" panose="00000400000000000000" pitchFamily="2" charset="-78"/>
              </a:rPr>
              <a:t>آزمایش برای قارچ ها برای نمونه هائی که از نواحی ذکر شده در زیر بدست آمده اند نباید انجام شود:</a:t>
            </a:r>
            <a:endParaRPr lang="en-US" sz="14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lnSpc>
                <a:spcPct val="115000"/>
              </a:lnSpc>
              <a:spcBef>
                <a:spcPts val="0"/>
              </a:spcBef>
              <a:spcAft>
                <a:spcPts val="1000"/>
              </a:spcAft>
              <a:buFont typeface="+mj-lt"/>
              <a:buAutoNum type="arabicPeriod"/>
            </a:pPr>
            <a:r>
              <a:rPr lang="fa-IR" sz="1800" dirty="0">
                <a:effectLst/>
                <a:latin typeface="Calibri" panose="020F0502020204030204" pitchFamily="34" charset="0"/>
                <a:ea typeface="Calibri" panose="020F0502020204030204" pitchFamily="34" charset="0"/>
                <a:cs typeface="B Nazanin" panose="00000400000000000000" pitchFamily="2" charset="-78"/>
              </a:rPr>
              <a:t>سر کاتتر فولی یا کاتتر ادراری</a:t>
            </a:r>
            <a:endParaRPr lang="en-US" sz="14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lnSpc>
                <a:spcPct val="115000"/>
              </a:lnSpc>
              <a:spcBef>
                <a:spcPts val="0"/>
              </a:spcBef>
              <a:spcAft>
                <a:spcPts val="1000"/>
              </a:spcAft>
              <a:buFont typeface="+mj-lt"/>
              <a:buAutoNum type="arabicPeriod"/>
            </a:pPr>
            <a:r>
              <a:rPr lang="fa-IR" sz="1800" dirty="0">
                <a:effectLst/>
                <a:latin typeface="Calibri" panose="020F0502020204030204" pitchFamily="34" charset="0"/>
                <a:ea typeface="Calibri" panose="020F0502020204030204" pitchFamily="34" charset="0"/>
                <a:cs typeface="B Nazanin" panose="00000400000000000000" pitchFamily="2" charset="-78"/>
              </a:rPr>
              <a:t>ترشحات بعد از زایمان </a:t>
            </a:r>
            <a:r>
              <a:rPr lang="en-US" sz="1800" dirty="0">
                <a:effectLst/>
                <a:latin typeface="Calibri" panose="020F0502020204030204" pitchFamily="34" charset="0"/>
                <a:ea typeface="Calibri" panose="020F0502020204030204" pitchFamily="34" charset="0"/>
                <a:cs typeface="B Nazanin" panose="00000400000000000000" pitchFamily="2" charset="-78"/>
              </a:rPr>
              <a:t>(Lochia or postpartum bleeding)</a:t>
            </a:r>
            <a:r>
              <a:rPr lang="en-US" sz="1800" dirty="0">
                <a:effectLst/>
                <a:latin typeface="B Nazanin" panose="00000400000000000000" pitchFamily="2" charset="-78"/>
                <a:ea typeface="Calibri" panose="020F0502020204030204" pitchFamily="34" charset="0"/>
                <a:cs typeface="Arial" panose="020B0604020202020204" pitchFamily="34" charset="0"/>
              </a:rPr>
              <a:t> </a:t>
            </a:r>
            <a:endParaRPr lang="en-US" sz="14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lnSpc>
                <a:spcPct val="115000"/>
              </a:lnSpc>
              <a:spcBef>
                <a:spcPts val="0"/>
              </a:spcBef>
              <a:spcAft>
                <a:spcPts val="1000"/>
              </a:spcAft>
              <a:buFont typeface="+mj-lt"/>
              <a:buAutoNum type="arabicPeriod"/>
            </a:pPr>
            <a:r>
              <a:rPr lang="fa-IR" sz="1800" dirty="0">
                <a:effectLst/>
                <a:latin typeface="Calibri" panose="020F0502020204030204" pitchFamily="34" charset="0"/>
                <a:ea typeface="Calibri" panose="020F0502020204030204" pitchFamily="34" charset="0"/>
                <a:cs typeface="B Nazanin" panose="00000400000000000000" pitchFamily="2" charset="-78"/>
              </a:rPr>
              <a:t>مواد استفراغ شده </a:t>
            </a:r>
            <a:r>
              <a:rPr lang="en-US" sz="1800" dirty="0">
                <a:effectLst/>
                <a:latin typeface="Calibri" panose="020F0502020204030204" pitchFamily="34" charset="0"/>
                <a:ea typeface="Calibri" panose="020F0502020204030204" pitchFamily="34" charset="0"/>
                <a:cs typeface="B Nazanin" panose="00000400000000000000" pitchFamily="2" charset="-78"/>
              </a:rPr>
              <a:t>(Vomitus)</a:t>
            </a:r>
            <a:endParaRPr lang="en-US" sz="14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lnSpc>
                <a:spcPct val="115000"/>
              </a:lnSpc>
              <a:spcBef>
                <a:spcPts val="0"/>
              </a:spcBef>
              <a:spcAft>
                <a:spcPts val="1000"/>
              </a:spcAft>
              <a:buFont typeface="+mj-lt"/>
              <a:buAutoNum type="arabicPeriod"/>
            </a:pPr>
            <a:r>
              <a:rPr lang="fa-IR" sz="1800" dirty="0">
                <a:effectLst/>
                <a:latin typeface="Calibri" panose="020F0502020204030204" pitchFamily="34" charset="0"/>
                <a:ea typeface="Calibri" panose="020F0502020204030204" pitchFamily="34" charset="0"/>
                <a:cs typeface="B Nazanin" panose="00000400000000000000" pitchFamily="2" charset="-78"/>
              </a:rPr>
              <a:t>مواد ترشحی کولستومی</a:t>
            </a:r>
            <a:r>
              <a:rPr lang="en-US" sz="1800" dirty="0">
                <a:effectLst/>
                <a:latin typeface="Calibri" panose="020F0502020204030204" pitchFamily="34" charset="0"/>
                <a:ea typeface="Calibri" panose="020F0502020204030204" pitchFamily="34" charset="0"/>
                <a:cs typeface="B Nazanin" panose="00000400000000000000" pitchFamily="2" charset="-78"/>
              </a:rPr>
              <a:t>(colostomy)</a:t>
            </a:r>
            <a:endParaRPr lang="en-US" sz="14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40511504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3" name="Picture 2" descr="F:\12th Lab Congress   1393\candida\Candidiasis.jpg"/>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a:xfrm>
            <a:off x="2238400" y="552481"/>
            <a:ext cx="7715200" cy="5753039"/>
          </a:xfrm>
          <a:noFill/>
        </p:spPr>
      </p:pic>
    </p:spTree>
    <p:extLst>
      <p:ext uri="{BB962C8B-B14F-4D97-AF65-F5344CB8AC3E}">
        <p14:creationId xmlns:p14="http://schemas.microsoft.com/office/powerpoint/2010/main" val="281076174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6327D75-6373-430E-B04C-B22346C9287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83410" y="692697"/>
            <a:ext cx="8119729" cy="5544615"/>
          </a:xfrm>
          <a:prstGeom prst="rect">
            <a:avLst/>
          </a:prstGeom>
        </p:spPr>
      </p:pic>
    </p:spTree>
    <p:extLst>
      <p:ext uri="{BB962C8B-B14F-4D97-AF65-F5344CB8AC3E}">
        <p14:creationId xmlns:p14="http://schemas.microsoft.com/office/powerpoint/2010/main" val="136782783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274638"/>
            <a:ext cx="8229600" cy="706090"/>
          </a:xfrm>
        </p:spPr>
        <p:txBody>
          <a:bodyPr>
            <a:normAutofit fontScale="90000"/>
          </a:bodyPr>
          <a:lstStyle/>
          <a:p>
            <a:pPr algn="ctr"/>
            <a:r>
              <a:rPr lang="fa-IR" sz="3100" dirty="0"/>
              <a:t>مرفولوژی عناصر قارچی</a:t>
            </a:r>
            <a:br>
              <a:rPr lang="fa-IR" dirty="0"/>
            </a:br>
            <a:r>
              <a:rPr lang="fa-IR" sz="2200" dirty="0"/>
              <a:t>(گونه های</a:t>
            </a:r>
            <a:r>
              <a:rPr lang="fa-IR" sz="2200" dirty="0">
                <a:solidFill>
                  <a:srgbClr val="FF0000"/>
                </a:solidFill>
              </a:rPr>
              <a:t> </a:t>
            </a:r>
            <a:r>
              <a:rPr lang="fa-IR" sz="2200" i="1" dirty="0">
                <a:solidFill>
                  <a:srgbClr val="FF0000"/>
                </a:solidFill>
              </a:rPr>
              <a:t>ژئوتریکوم</a:t>
            </a:r>
            <a:r>
              <a:rPr lang="fa-IR" sz="2200" dirty="0">
                <a:solidFill>
                  <a:srgbClr val="FF0000"/>
                </a:solidFill>
              </a:rPr>
              <a:t> </a:t>
            </a:r>
            <a:r>
              <a:rPr lang="fa-IR" sz="2200" dirty="0"/>
              <a:t>به قطر 4 تا 12 میکرون)</a:t>
            </a:r>
          </a:p>
        </p:txBody>
      </p:sp>
      <p:sp>
        <p:nvSpPr>
          <p:cNvPr id="3" name="Content Placeholder 2"/>
          <p:cNvSpPr>
            <a:spLocks noGrp="1"/>
          </p:cNvSpPr>
          <p:nvPr>
            <p:ph idx="1"/>
          </p:nvPr>
        </p:nvSpPr>
        <p:spPr>
          <a:xfrm>
            <a:off x="723013" y="1268761"/>
            <a:ext cx="10865083" cy="1630921"/>
          </a:xfrm>
        </p:spPr>
        <p:txBody>
          <a:bodyPr>
            <a:normAutofit/>
          </a:bodyPr>
          <a:lstStyle/>
          <a:p>
            <a:pPr algn="just" rtl="1"/>
            <a:r>
              <a:rPr lang="fa-IR" sz="2400" dirty="0">
                <a:cs typeface="B Traffic" panose="00000400000000000000" pitchFamily="2" charset="-78"/>
              </a:rPr>
              <a:t>هیف و آرتروکونیدیهای مستطیلی شکل دیده می</a:t>
            </a:r>
            <a:r>
              <a:rPr lang="en-US" sz="2400" dirty="0">
                <a:cs typeface="B Traffic" panose="00000400000000000000" pitchFamily="2" charset="-78"/>
              </a:rPr>
              <a:t> </a:t>
            </a:r>
            <a:r>
              <a:rPr lang="fa-IR" sz="2400" dirty="0">
                <a:cs typeface="B Traffic" panose="00000400000000000000" pitchFamily="2" charset="-78"/>
              </a:rPr>
              <a:t>شود، گاهی اوقات آرتروکونیدیهای غیرمعمولی گرد شده ممکن است مشاهده شوند.</a:t>
            </a:r>
          </a:p>
        </p:txBody>
      </p:sp>
      <p:pic>
        <p:nvPicPr>
          <p:cNvPr id="5" name="Picture 4">
            <a:extLst>
              <a:ext uri="{FF2B5EF4-FFF2-40B4-BE49-F238E27FC236}">
                <a16:creationId xmlns:a16="http://schemas.microsoft.com/office/drawing/2014/main" id="{992FDEB4-4854-4539-A010-17A6BFD6553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81200" y="2899680"/>
            <a:ext cx="4834880" cy="3621494"/>
          </a:xfrm>
          <a:prstGeom prst="rect">
            <a:avLst/>
          </a:prstGeom>
        </p:spPr>
      </p:pic>
    </p:spTree>
    <p:extLst>
      <p:ext uri="{BB962C8B-B14F-4D97-AF65-F5344CB8AC3E}">
        <p14:creationId xmlns:p14="http://schemas.microsoft.com/office/powerpoint/2010/main" val="11182875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7229E64-C30A-42E9-B106-4D736F88B52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63753" y="332657"/>
            <a:ext cx="4968551" cy="4839831"/>
          </a:xfrm>
          <a:prstGeom prst="rect">
            <a:avLst/>
          </a:prstGeom>
        </p:spPr>
      </p:pic>
      <p:sp>
        <p:nvSpPr>
          <p:cNvPr id="5" name="TextBox 4">
            <a:extLst>
              <a:ext uri="{FF2B5EF4-FFF2-40B4-BE49-F238E27FC236}">
                <a16:creationId xmlns:a16="http://schemas.microsoft.com/office/drawing/2014/main" id="{C0B753C1-8C63-47A7-BD9E-D0A6FEABF1CC}"/>
              </a:ext>
            </a:extLst>
          </p:cNvPr>
          <p:cNvSpPr txBox="1"/>
          <p:nvPr/>
        </p:nvSpPr>
        <p:spPr>
          <a:xfrm>
            <a:off x="2495600" y="5301209"/>
            <a:ext cx="7560840" cy="369332"/>
          </a:xfrm>
          <a:prstGeom prst="rect">
            <a:avLst/>
          </a:prstGeom>
          <a:noFill/>
        </p:spPr>
        <p:txBody>
          <a:bodyPr wrap="square">
            <a:spAutoFit/>
          </a:bodyPr>
          <a:lstStyle/>
          <a:p>
            <a:pPr algn="l"/>
            <a:r>
              <a:rPr lang="en-US" dirty="0">
                <a:solidFill>
                  <a:srgbClr val="111111"/>
                </a:solidFill>
                <a:latin typeface="Roboto" panose="02000000000000000000" pitchFamily="2" charset="0"/>
              </a:rPr>
              <a:t>Colony macroscopy of </a:t>
            </a:r>
            <a:r>
              <a:rPr lang="en-US" i="1" dirty="0" err="1">
                <a:solidFill>
                  <a:srgbClr val="FF0000"/>
                </a:solidFill>
                <a:latin typeface="Roboto" panose="02000000000000000000" pitchFamily="2" charset="0"/>
              </a:rPr>
              <a:t>Geotrichum</a:t>
            </a:r>
            <a:r>
              <a:rPr lang="en-US" i="1" dirty="0">
                <a:solidFill>
                  <a:srgbClr val="FF0000"/>
                </a:solidFill>
                <a:latin typeface="Roboto" panose="02000000000000000000" pitchFamily="2" charset="0"/>
              </a:rPr>
              <a:t> </a:t>
            </a:r>
            <a:r>
              <a:rPr lang="en-US" i="1" dirty="0" err="1">
                <a:solidFill>
                  <a:srgbClr val="FF0000"/>
                </a:solidFill>
                <a:latin typeface="Roboto" panose="02000000000000000000" pitchFamily="2" charset="0"/>
              </a:rPr>
              <a:t>candidum</a:t>
            </a:r>
            <a:r>
              <a:rPr lang="en-US" i="1" dirty="0">
                <a:solidFill>
                  <a:srgbClr val="FF0000"/>
                </a:solidFill>
                <a:latin typeface="Roboto" panose="02000000000000000000" pitchFamily="2" charset="0"/>
              </a:rPr>
              <a:t> </a:t>
            </a:r>
            <a:r>
              <a:rPr lang="en-US" dirty="0">
                <a:solidFill>
                  <a:srgbClr val="111111"/>
                </a:solidFill>
                <a:latin typeface="Roboto" panose="02000000000000000000" pitchFamily="2" charset="0"/>
              </a:rPr>
              <a:t>on </a:t>
            </a:r>
            <a:r>
              <a:rPr lang="en-US" dirty="0" err="1">
                <a:solidFill>
                  <a:srgbClr val="111111"/>
                </a:solidFill>
                <a:latin typeface="Roboto" panose="02000000000000000000" pitchFamily="2" charset="0"/>
              </a:rPr>
              <a:t>Sabourauds</a:t>
            </a:r>
            <a:r>
              <a:rPr lang="en-US" dirty="0">
                <a:solidFill>
                  <a:srgbClr val="111111"/>
                </a:solidFill>
                <a:latin typeface="Roboto" panose="02000000000000000000" pitchFamily="2" charset="0"/>
              </a:rPr>
              <a:t> dextrose agar after 5 days of incubation at 28°C.</a:t>
            </a:r>
          </a:p>
        </p:txBody>
      </p:sp>
    </p:spTree>
    <p:extLst>
      <p:ext uri="{BB962C8B-B14F-4D97-AF65-F5344CB8AC3E}">
        <p14:creationId xmlns:p14="http://schemas.microsoft.com/office/powerpoint/2010/main" val="396028748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67649" y="94004"/>
            <a:ext cx="3700314" cy="461473"/>
          </a:xfrm>
        </p:spPr>
        <p:txBody>
          <a:bodyPr>
            <a:normAutofit/>
          </a:bodyPr>
          <a:lstStyle/>
          <a:p>
            <a:pPr algn="ctr"/>
            <a:r>
              <a:rPr lang="en-US" i="1" dirty="0" err="1"/>
              <a:t>Geotrichum</a:t>
            </a:r>
            <a:r>
              <a:rPr lang="en-US" i="1" dirty="0"/>
              <a:t> </a:t>
            </a:r>
            <a:r>
              <a:rPr lang="en-US" i="1" dirty="0" err="1"/>
              <a:t>candidum</a:t>
            </a:r>
            <a:r>
              <a:rPr lang="en-US" i="1" dirty="0"/>
              <a:t> </a:t>
            </a:r>
            <a:endParaRPr lang="fa-IR" i="1" dirty="0"/>
          </a:p>
        </p:txBody>
      </p:sp>
      <p:pic>
        <p:nvPicPr>
          <p:cNvPr id="8194" name="Picture 2" descr="H:\1   3   9   1\Mehr 1391\Fungi  slides\Geotrichum candidum m.jpg"/>
          <p:cNvPicPr>
            <a:picLocks noGrp="1" noChangeAspect="1" noChangeArrowheads="1"/>
          </p:cNvPicPr>
          <p:nvPr>
            <p:ph sz="half" idx="2"/>
          </p:nvPr>
        </p:nvPicPr>
        <p:blipFill>
          <a:blip r:embed="rId2" cstate="print"/>
          <a:srcRect/>
          <a:stretch>
            <a:fillRect/>
          </a:stretch>
        </p:blipFill>
        <p:spPr bwMode="auto">
          <a:xfrm>
            <a:off x="138726" y="665102"/>
            <a:ext cx="5376461" cy="3840329"/>
          </a:xfrm>
          <a:prstGeom prst="rect">
            <a:avLst/>
          </a:prstGeom>
          <a:noFill/>
        </p:spPr>
      </p:pic>
      <p:pic>
        <p:nvPicPr>
          <p:cNvPr id="4" name="Content Placeholder 7">
            <a:extLst>
              <a:ext uri="{FF2B5EF4-FFF2-40B4-BE49-F238E27FC236}">
                <a16:creationId xmlns:a16="http://schemas.microsoft.com/office/drawing/2014/main" id="{E54E5750-31F0-4692-BBEB-B113F7746C7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80391" y="133927"/>
            <a:ext cx="4458086" cy="3339261"/>
          </a:xfrm>
          <a:prstGeom prst="rect">
            <a:avLst/>
          </a:prstGeom>
        </p:spPr>
      </p:pic>
      <p:pic>
        <p:nvPicPr>
          <p:cNvPr id="5" name="Content Placeholder 9">
            <a:extLst>
              <a:ext uri="{FF2B5EF4-FFF2-40B4-BE49-F238E27FC236}">
                <a16:creationId xmlns:a16="http://schemas.microsoft.com/office/drawing/2014/main" id="{5FE11673-2534-4776-8FFA-4E5006067B5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60136" y="3549998"/>
            <a:ext cx="4279446" cy="3205453"/>
          </a:xfrm>
          <a:prstGeom prst="rect">
            <a:avLst/>
          </a:prstGeom>
        </p:spPr>
      </p:pic>
    </p:spTree>
    <p:extLst>
      <p:ext uri="{BB962C8B-B14F-4D97-AF65-F5344CB8AC3E}">
        <p14:creationId xmlns:p14="http://schemas.microsoft.com/office/powerpoint/2010/main" val="334878915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A0FD72B-0842-463E-859F-6C9389C054FF}"/>
              </a:ext>
            </a:extLst>
          </p:cNvPr>
          <p:cNvSpPr txBox="1"/>
          <p:nvPr/>
        </p:nvSpPr>
        <p:spPr>
          <a:xfrm>
            <a:off x="2207568" y="5890864"/>
            <a:ext cx="8280920" cy="646331"/>
          </a:xfrm>
          <a:prstGeom prst="rect">
            <a:avLst/>
          </a:prstGeom>
          <a:noFill/>
        </p:spPr>
        <p:txBody>
          <a:bodyPr wrap="square">
            <a:spAutoFit/>
          </a:bodyPr>
          <a:lstStyle/>
          <a:p>
            <a:pPr algn="l"/>
            <a:r>
              <a:rPr lang="en-US" dirty="0">
                <a:solidFill>
                  <a:srgbClr val="111111"/>
                </a:solidFill>
                <a:latin typeface="Roboto" panose="02000000000000000000" pitchFamily="2" charset="0"/>
              </a:rPr>
              <a:t>Wet mount preparation showing germinating </a:t>
            </a:r>
            <a:r>
              <a:rPr lang="en-US" dirty="0" err="1">
                <a:solidFill>
                  <a:srgbClr val="111111"/>
                </a:solidFill>
                <a:latin typeface="Roboto" panose="02000000000000000000" pitchFamily="2" charset="0"/>
              </a:rPr>
              <a:t>arthrospores</a:t>
            </a:r>
            <a:r>
              <a:rPr lang="en-US" dirty="0">
                <a:solidFill>
                  <a:srgbClr val="111111"/>
                </a:solidFill>
                <a:latin typeface="Roboto" panose="02000000000000000000" pitchFamily="2" charset="0"/>
              </a:rPr>
              <a:t> with a ‘hockey stick appearance’—40×.</a:t>
            </a:r>
          </a:p>
        </p:txBody>
      </p:sp>
      <p:pic>
        <p:nvPicPr>
          <p:cNvPr id="1026" name="Picture 2" descr="Wet mount preparation showing germinating arthrospores with a ‘hockey stick appearance’—40×.">
            <a:extLst>
              <a:ext uri="{FF2B5EF4-FFF2-40B4-BE49-F238E27FC236}">
                <a16:creationId xmlns:a16="http://schemas.microsoft.com/office/drawing/2014/main" id="{AB099289-C9FF-4036-B09C-568388E8E6D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59136" y="326533"/>
            <a:ext cx="5615598" cy="54124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2602951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EEBEABD-BCAB-4E63-B8E7-530F493DF8CB}"/>
              </a:ext>
            </a:extLst>
          </p:cNvPr>
          <p:cNvSpPr txBox="1"/>
          <p:nvPr/>
        </p:nvSpPr>
        <p:spPr>
          <a:xfrm>
            <a:off x="3305944" y="6300028"/>
            <a:ext cx="5958408" cy="369332"/>
          </a:xfrm>
          <a:prstGeom prst="rect">
            <a:avLst/>
          </a:prstGeom>
          <a:noFill/>
        </p:spPr>
        <p:txBody>
          <a:bodyPr wrap="square">
            <a:spAutoFit/>
          </a:bodyPr>
          <a:lstStyle/>
          <a:p>
            <a:pPr algn="l"/>
            <a:r>
              <a:rPr lang="en-US" i="1" dirty="0" err="1">
                <a:solidFill>
                  <a:srgbClr val="111111"/>
                </a:solidFill>
                <a:latin typeface="Roboto" panose="02000000000000000000" pitchFamily="2" charset="0"/>
              </a:rPr>
              <a:t>Geotrichum</a:t>
            </a:r>
            <a:r>
              <a:rPr lang="en-US" i="1" dirty="0">
                <a:solidFill>
                  <a:srgbClr val="111111"/>
                </a:solidFill>
                <a:latin typeface="Roboto" panose="02000000000000000000" pitchFamily="2" charset="0"/>
              </a:rPr>
              <a:t> </a:t>
            </a:r>
            <a:r>
              <a:rPr lang="en-US" i="1" dirty="0" err="1">
                <a:solidFill>
                  <a:srgbClr val="111111"/>
                </a:solidFill>
                <a:latin typeface="Roboto" panose="02000000000000000000" pitchFamily="2" charset="0"/>
              </a:rPr>
              <a:t>candidum</a:t>
            </a:r>
            <a:r>
              <a:rPr lang="en-US" i="1" dirty="0">
                <a:solidFill>
                  <a:srgbClr val="111111"/>
                </a:solidFill>
                <a:latin typeface="Roboto" panose="02000000000000000000" pitchFamily="2" charset="0"/>
              </a:rPr>
              <a:t> </a:t>
            </a:r>
            <a:r>
              <a:rPr lang="en-US" dirty="0">
                <a:solidFill>
                  <a:srgbClr val="111111"/>
                </a:solidFill>
                <a:latin typeface="Roboto" panose="02000000000000000000" pitchFamily="2" charset="0"/>
              </a:rPr>
              <a:t>(Gram stain, scale bar is 10 mm).  </a:t>
            </a:r>
          </a:p>
        </p:txBody>
      </p:sp>
      <p:pic>
        <p:nvPicPr>
          <p:cNvPr id="2050" name="Picture 2" descr="Geotrichum candidum (Gram stain, scale bar is 10 mm).  ">
            <a:extLst>
              <a:ext uri="{FF2B5EF4-FFF2-40B4-BE49-F238E27FC236}">
                <a16:creationId xmlns:a16="http://schemas.microsoft.com/office/drawing/2014/main" id="{C3E868BE-2F45-47C2-BA6E-665A66A9CA2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66563" y="837487"/>
            <a:ext cx="6917115" cy="51947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8630450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708763"/>
          </a:xfrm>
        </p:spPr>
        <p:txBody>
          <a:bodyPr>
            <a:normAutofit/>
          </a:bodyPr>
          <a:lstStyle/>
          <a:p>
            <a:pPr algn="ctr"/>
            <a:r>
              <a:rPr lang="fa-IR" sz="2200" b="1" dirty="0">
                <a:solidFill>
                  <a:srgbClr val="FF0000"/>
                </a:solidFill>
              </a:rPr>
              <a:t>گونه های</a:t>
            </a:r>
            <a:r>
              <a:rPr lang="fa-IR" sz="2200" b="1" i="1" dirty="0">
                <a:solidFill>
                  <a:srgbClr val="FF0000"/>
                </a:solidFill>
              </a:rPr>
              <a:t> تریکوسپورون </a:t>
            </a:r>
            <a:r>
              <a:rPr lang="fa-IR" sz="2200" dirty="0"/>
              <a:t>به قطر 2 تا 4 در 8 میکرون</a:t>
            </a:r>
          </a:p>
        </p:txBody>
      </p:sp>
      <p:sp>
        <p:nvSpPr>
          <p:cNvPr id="3" name="Content Placeholder 2"/>
          <p:cNvSpPr>
            <a:spLocks noGrp="1"/>
          </p:cNvSpPr>
          <p:nvPr>
            <p:ph idx="1"/>
          </p:nvPr>
        </p:nvSpPr>
        <p:spPr>
          <a:xfrm>
            <a:off x="838200" y="982766"/>
            <a:ext cx="10515600" cy="5194197"/>
          </a:xfrm>
        </p:spPr>
        <p:txBody>
          <a:bodyPr/>
          <a:lstStyle/>
          <a:p>
            <a:pPr algn="just" rtl="1"/>
            <a:r>
              <a:rPr lang="fa-IR" sz="1800" dirty="0">
                <a:latin typeface="2  Nazanin"/>
              </a:rPr>
              <a:t>هیف و آرتروکونیدیهای مستطیلی شکل و گاهی اوقات گرد. </a:t>
            </a:r>
          </a:p>
          <a:p>
            <a:pPr algn="just" rtl="1"/>
            <a:r>
              <a:rPr lang="fa-IR" sz="1800" dirty="0">
                <a:latin typeface="2  Nazanin"/>
              </a:rPr>
              <a:t>بلاستوکونیدی تشکیل می شود اما ممکن است مشاهده ی آنها مشکل باشد.</a:t>
            </a:r>
          </a:p>
          <a:p>
            <a:pPr algn="ctr"/>
            <a:endParaRPr lang="fa-IR" dirty="0"/>
          </a:p>
        </p:txBody>
      </p:sp>
      <p:pic>
        <p:nvPicPr>
          <p:cNvPr id="3074" name="Picture 2" descr="Trichosporon cultured on Sabouraud dextrose agar with chloramphenicol.">
            <a:extLst>
              <a:ext uri="{FF2B5EF4-FFF2-40B4-BE49-F238E27FC236}">
                <a16:creationId xmlns:a16="http://schemas.microsoft.com/office/drawing/2014/main" id="{7CD85A5C-2424-4B6B-905A-7D9FCF35DA6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4709" y="2333002"/>
            <a:ext cx="4430398" cy="295012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7B4379A1-0957-44A0-B265-07F9F8C95D0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56034" y="2333002"/>
            <a:ext cx="5145334" cy="3860648"/>
          </a:xfrm>
          <a:prstGeom prst="rect">
            <a:avLst/>
          </a:prstGeom>
        </p:spPr>
      </p:pic>
      <p:sp>
        <p:nvSpPr>
          <p:cNvPr id="6" name="TextBox 5">
            <a:extLst>
              <a:ext uri="{FF2B5EF4-FFF2-40B4-BE49-F238E27FC236}">
                <a16:creationId xmlns:a16="http://schemas.microsoft.com/office/drawing/2014/main" id="{72214A58-CA40-4D33-A3A4-1EA64B4DE4A5}"/>
              </a:ext>
            </a:extLst>
          </p:cNvPr>
          <p:cNvSpPr txBox="1"/>
          <p:nvPr/>
        </p:nvSpPr>
        <p:spPr>
          <a:xfrm>
            <a:off x="6970456" y="6299790"/>
            <a:ext cx="4572000" cy="369332"/>
          </a:xfrm>
          <a:prstGeom prst="rect">
            <a:avLst/>
          </a:prstGeom>
          <a:noFill/>
        </p:spPr>
        <p:txBody>
          <a:bodyPr wrap="square">
            <a:spAutoFit/>
          </a:bodyPr>
          <a:lstStyle/>
          <a:p>
            <a:r>
              <a:rPr lang="fi-FI" i="1" dirty="0"/>
              <a:t>Trichosporon inkin </a:t>
            </a:r>
            <a:r>
              <a:rPr lang="fi-FI" dirty="0"/>
              <a:t>septate hyphae in sinus</a:t>
            </a:r>
            <a:endParaRPr lang="en-US" dirty="0"/>
          </a:p>
        </p:txBody>
      </p:sp>
    </p:spTree>
    <p:extLst>
      <p:ext uri="{BB962C8B-B14F-4D97-AF65-F5344CB8AC3E}">
        <p14:creationId xmlns:p14="http://schemas.microsoft.com/office/powerpoint/2010/main" val="136103443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4026E11-311E-424A-BF2C-D76D1C4AED0D}"/>
              </a:ext>
            </a:extLst>
          </p:cNvPr>
          <p:cNvPicPr>
            <a:picLocks noChangeAspect="1"/>
          </p:cNvPicPr>
          <p:nvPr/>
        </p:nvPicPr>
        <p:blipFill rotWithShape="1">
          <a:blip r:embed="rId2">
            <a:extLst>
              <a:ext uri="{28A0092B-C50C-407E-A947-70E740481C1C}">
                <a14:useLocalDpi xmlns:a14="http://schemas.microsoft.com/office/drawing/2010/main" val="0"/>
              </a:ext>
            </a:extLst>
          </a:blip>
          <a:srcRect t="19288" b="6294"/>
          <a:stretch/>
        </p:blipFill>
        <p:spPr>
          <a:xfrm>
            <a:off x="273465" y="383614"/>
            <a:ext cx="5588950" cy="4159169"/>
          </a:xfrm>
          <a:prstGeom prst="rect">
            <a:avLst/>
          </a:prstGeom>
        </p:spPr>
      </p:pic>
      <p:pic>
        <p:nvPicPr>
          <p:cNvPr id="3" name="Picture 2">
            <a:extLst>
              <a:ext uri="{FF2B5EF4-FFF2-40B4-BE49-F238E27FC236}">
                <a16:creationId xmlns:a16="http://schemas.microsoft.com/office/drawing/2014/main" id="{581F2575-72EC-4040-A868-F0DF4BC57D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18788" y="155953"/>
            <a:ext cx="5799746" cy="4845546"/>
          </a:xfrm>
          <a:prstGeom prst="rect">
            <a:avLst/>
          </a:prstGeom>
        </p:spPr>
      </p:pic>
    </p:spTree>
    <p:extLst>
      <p:ext uri="{BB962C8B-B14F-4D97-AF65-F5344CB8AC3E}">
        <p14:creationId xmlns:p14="http://schemas.microsoft.com/office/powerpoint/2010/main" val="33095990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CBE391E-A77A-4487-94CE-8C618F9F85E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7649" y="206591"/>
            <a:ext cx="4970076" cy="3613379"/>
          </a:xfrm>
          <a:prstGeom prst="rect">
            <a:avLst/>
          </a:prstGeom>
        </p:spPr>
      </p:pic>
      <p:pic>
        <p:nvPicPr>
          <p:cNvPr id="5" name="Content Placeholder 4">
            <a:extLst>
              <a:ext uri="{FF2B5EF4-FFF2-40B4-BE49-F238E27FC236}">
                <a16:creationId xmlns:a16="http://schemas.microsoft.com/office/drawing/2014/main" id="{60C09A05-75AF-4379-850D-250D079CF11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13546" y="398613"/>
            <a:ext cx="4666005" cy="3489846"/>
          </a:xfrm>
          <a:prstGeom prst="rect">
            <a:avLst/>
          </a:prstGeom>
        </p:spPr>
      </p:pic>
      <p:pic>
        <p:nvPicPr>
          <p:cNvPr id="6" name="Picture 5">
            <a:extLst>
              <a:ext uri="{FF2B5EF4-FFF2-40B4-BE49-F238E27FC236}">
                <a16:creationId xmlns:a16="http://schemas.microsoft.com/office/drawing/2014/main" id="{102C3A53-8F08-4AF9-BB61-108FB3D3EB2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7803" y="3674691"/>
            <a:ext cx="4183585" cy="3091527"/>
          </a:xfrm>
          <a:prstGeom prst="rect">
            <a:avLst/>
          </a:prstGeom>
        </p:spPr>
      </p:pic>
    </p:spTree>
    <p:extLst>
      <p:ext uri="{BB962C8B-B14F-4D97-AF65-F5344CB8AC3E}">
        <p14:creationId xmlns:p14="http://schemas.microsoft.com/office/powerpoint/2010/main" val="21449824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3FC95F2-AF7E-46C2-A64A-6C3DB84351C8}"/>
              </a:ext>
            </a:extLst>
          </p:cNvPr>
          <p:cNvSpPr txBox="1"/>
          <p:nvPr/>
        </p:nvSpPr>
        <p:spPr>
          <a:xfrm>
            <a:off x="726393" y="514928"/>
            <a:ext cx="10980054" cy="3856953"/>
          </a:xfrm>
          <a:prstGeom prst="rect">
            <a:avLst/>
          </a:prstGeom>
          <a:noFill/>
        </p:spPr>
        <p:txBody>
          <a:bodyPr wrap="square">
            <a:spAutoFit/>
          </a:bodyPr>
          <a:lstStyle/>
          <a:p>
            <a:pPr marL="228600" marR="0" algn="just" rtl="1">
              <a:lnSpc>
                <a:spcPct val="115000"/>
              </a:lnSpc>
              <a:spcBef>
                <a:spcPts val="0"/>
              </a:spcBef>
              <a:spcAft>
                <a:spcPts val="1000"/>
              </a:spcAft>
            </a:pPr>
            <a:r>
              <a:rPr lang="fa-IR" sz="1800" dirty="0">
                <a:effectLst/>
                <a:latin typeface="Calibri" panose="020F0502020204030204" pitchFamily="34" charset="0"/>
                <a:ea typeface="Calibri" panose="020F0502020204030204" pitchFamily="34" charset="0"/>
                <a:cs typeface="B Nazanin" panose="00000400000000000000" pitchFamily="2" charset="-78"/>
              </a:rPr>
              <a:t>قارچ ها باید زنده نگاهداشته شوند تا بتوان آنها را در کشت بدست آورد و بنابراین نباید اجازه داد که نمونه ها خشک شوند. </a:t>
            </a:r>
          </a:p>
          <a:p>
            <a:pPr marL="228600" marR="0" algn="just" rtl="1">
              <a:lnSpc>
                <a:spcPct val="115000"/>
              </a:lnSpc>
              <a:spcBef>
                <a:spcPts val="0"/>
              </a:spcBef>
              <a:spcAft>
                <a:spcPts val="1000"/>
              </a:spcAft>
            </a:pPr>
            <a:r>
              <a:rPr lang="fa-IR" sz="1800" dirty="0">
                <a:effectLst/>
                <a:latin typeface="Calibri" panose="020F0502020204030204" pitchFamily="34" charset="0"/>
                <a:ea typeface="Calibri" panose="020F0502020204030204" pitchFamily="34" charset="0"/>
                <a:cs typeface="B Nazanin" panose="00000400000000000000" pitchFamily="2" charset="-78"/>
              </a:rPr>
              <a:t> مو، پوست و ناخن باید بدون اضافه کردن مواد مرطوب کننده بدلیل جلوگیری از تکثیر احتمالی میکروب های آلوده کننده به واحد قارچ شناسی تحویل داده شوند. </a:t>
            </a:r>
          </a:p>
          <a:p>
            <a:pPr marL="228600" marR="0" algn="just" rtl="1">
              <a:lnSpc>
                <a:spcPct val="115000"/>
              </a:lnSpc>
              <a:spcBef>
                <a:spcPts val="0"/>
              </a:spcBef>
              <a:spcAft>
                <a:spcPts val="1000"/>
              </a:spcAft>
            </a:pPr>
            <a:r>
              <a:rPr lang="fa-IR" sz="1800" dirty="0">
                <a:effectLst/>
                <a:latin typeface="Calibri" panose="020F0502020204030204" pitchFamily="34" charset="0"/>
                <a:ea typeface="Calibri" panose="020F0502020204030204" pitchFamily="34" charset="0"/>
                <a:cs typeface="B Nazanin" panose="00000400000000000000" pitchFamily="2" charset="-78"/>
              </a:rPr>
              <a:t>سرما و گرمای اضافی برای زنده ماندن قارچ ها مضر و زیانبار است.</a:t>
            </a:r>
          </a:p>
          <a:p>
            <a:pPr marL="228600" marR="0" algn="just" rtl="1">
              <a:lnSpc>
                <a:spcPct val="115000"/>
              </a:lnSpc>
              <a:spcBef>
                <a:spcPts val="0"/>
              </a:spcBef>
              <a:spcAft>
                <a:spcPts val="1000"/>
              </a:spcAft>
            </a:pPr>
            <a:r>
              <a:rPr lang="fa-IR" sz="1800" b="1" dirty="0">
                <a:effectLst/>
                <a:latin typeface="Calibri" panose="020F0502020204030204" pitchFamily="34" charset="0"/>
                <a:ea typeface="Calibri" panose="020F0502020204030204" pitchFamily="34" charset="0"/>
                <a:cs typeface="B Nazanin" panose="00000400000000000000" pitchFamily="2" charset="-78"/>
              </a:rPr>
              <a:t>بهترین زمان برای انتقال نمونه به آزمایشگاه قارچ شناسی در طول 2 ساعت بعد از انجام نمونه برداری است</a:t>
            </a:r>
            <a:r>
              <a:rPr lang="fa-IR" sz="1800" dirty="0">
                <a:effectLst/>
                <a:latin typeface="Calibri" panose="020F0502020204030204" pitchFamily="34" charset="0"/>
                <a:ea typeface="Calibri" panose="020F0502020204030204" pitchFamily="34" charset="0"/>
                <a:cs typeface="B Nazanin" panose="00000400000000000000" pitchFamily="2" charset="-78"/>
              </a:rPr>
              <a:t>.</a:t>
            </a:r>
          </a:p>
          <a:p>
            <a:pPr marL="228600" marR="0" algn="just" rtl="1">
              <a:lnSpc>
                <a:spcPct val="115000"/>
              </a:lnSpc>
              <a:spcBef>
                <a:spcPts val="0"/>
              </a:spcBef>
              <a:spcAft>
                <a:spcPts val="1000"/>
              </a:spcAft>
            </a:pPr>
            <a:r>
              <a:rPr lang="fa-IR" sz="1800" dirty="0">
                <a:effectLst/>
                <a:latin typeface="Calibri" panose="020F0502020204030204" pitchFamily="34" charset="0"/>
                <a:ea typeface="Calibri" panose="020F0502020204030204" pitchFamily="34" charset="0"/>
                <a:cs typeface="B Nazanin" panose="00000400000000000000" pitchFamily="2" charset="-78"/>
              </a:rPr>
              <a:t> انتقال نمونه باید در شرایط دمای اتاق انجام شود. توصیه می شود که به هر حال انتقال در کمتر از 24 ساعت انجام گیرد.</a:t>
            </a:r>
          </a:p>
          <a:p>
            <a:pPr marL="228600" marR="0" algn="just" rtl="1">
              <a:lnSpc>
                <a:spcPct val="115000"/>
              </a:lnSpc>
              <a:spcBef>
                <a:spcPts val="0"/>
              </a:spcBef>
              <a:spcAft>
                <a:spcPts val="1000"/>
              </a:spcAft>
            </a:pPr>
            <a:r>
              <a:rPr lang="fa-IR" sz="1800" dirty="0">
                <a:effectLst/>
                <a:latin typeface="Calibri" panose="020F0502020204030204" pitchFamily="34" charset="0"/>
                <a:ea typeface="Calibri" panose="020F0502020204030204" pitchFamily="34" charset="0"/>
                <a:cs typeface="B Nazanin" panose="00000400000000000000" pitchFamily="2" charset="-78"/>
              </a:rPr>
              <a:t> نمونه های جمع آوری شده از سیستم اعصاب مرکزی مانند مایع مغزی نخاعی باید حتی الامکان هرچه سریعتر مورد آزمایش قرار گیرند. </a:t>
            </a:r>
          </a:p>
          <a:p>
            <a:pPr marL="228600" marR="0" algn="just" rtl="1">
              <a:lnSpc>
                <a:spcPct val="115000"/>
              </a:lnSpc>
              <a:spcBef>
                <a:spcPts val="0"/>
              </a:spcBef>
              <a:spcAft>
                <a:spcPts val="1000"/>
              </a:spcAft>
            </a:pPr>
            <a:r>
              <a:rPr lang="fa-IR" sz="1800" dirty="0">
                <a:effectLst/>
                <a:latin typeface="Calibri" panose="020F0502020204030204" pitchFamily="34" charset="0"/>
                <a:ea typeface="Calibri" panose="020F0502020204030204" pitchFamily="34" charset="0"/>
                <a:cs typeface="B Nazanin" panose="00000400000000000000" pitchFamily="2" charset="-78"/>
              </a:rPr>
              <a:t>هرگاه امکان آماده سازی فوری جهت اجرای آزمایشات وجود نداشته باشد نمونه باید در دمای معمولی آزمایشگاه </a:t>
            </a:r>
            <a:r>
              <a:rPr lang="en-US" sz="1800" dirty="0">
                <a:effectLst/>
                <a:latin typeface="Calibri" panose="020F0502020204030204" pitchFamily="34" charset="0"/>
                <a:ea typeface="Calibri" panose="020F0502020204030204" pitchFamily="34" charset="0"/>
                <a:cs typeface="B Nazanin" panose="00000400000000000000" pitchFamily="2" charset="-78"/>
              </a:rPr>
              <a:t>(ambient)</a:t>
            </a:r>
            <a:r>
              <a:rPr lang="fa-IR" sz="1800" dirty="0">
                <a:effectLst/>
                <a:latin typeface="Calibri" panose="020F0502020204030204" pitchFamily="34" charset="0"/>
                <a:ea typeface="Calibri" panose="020F0502020204030204" pitchFamily="34" charset="0"/>
                <a:cs typeface="B Nazanin" panose="00000400000000000000" pitchFamily="2" charset="-78"/>
              </a:rPr>
              <a:t> قرار داده شود.</a:t>
            </a:r>
          </a:p>
          <a:p>
            <a:pPr marL="228600" marR="0" algn="just" rtl="1">
              <a:lnSpc>
                <a:spcPct val="115000"/>
              </a:lnSpc>
              <a:spcBef>
                <a:spcPts val="0"/>
              </a:spcBef>
              <a:spcAft>
                <a:spcPts val="1000"/>
              </a:spcAft>
            </a:pPr>
            <a:r>
              <a:rPr lang="fa-IR" sz="1800" dirty="0">
                <a:effectLst/>
                <a:latin typeface="Calibri" panose="020F0502020204030204" pitchFamily="34" charset="0"/>
                <a:ea typeface="Calibri" panose="020F0502020204030204" pitchFamily="34" charset="0"/>
                <a:cs typeface="B Nazanin" panose="00000400000000000000" pitchFamily="2" charset="-78"/>
              </a:rPr>
              <a:t> نمونه هائی که بطور مناسب جمع آوری شده اند و برچسب خورده و انتقال داده شده اند به مجرد رسیدن به آزمایشگاه باید مورد بررسی قرار گیرند.</a:t>
            </a:r>
            <a:endParaRPr lang="en-US" sz="14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83078165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3100" dirty="0"/>
              <a:t>(</a:t>
            </a:r>
            <a:r>
              <a:rPr lang="fa-IR" sz="3100" dirty="0">
                <a:solidFill>
                  <a:srgbClr val="FF0000"/>
                </a:solidFill>
              </a:rPr>
              <a:t>گونه های </a:t>
            </a:r>
            <a:r>
              <a:rPr lang="fa-IR" sz="3100" i="1" dirty="0">
                <a:solidFill>
                  <a:srgbClr val="FF0000"/>
                </a:solidFill>
              </a:rPr>
              <a:t>آسپرجیلوس</a:t>
            </a:r>
            <a:r>
              <a:rPr lang="fa-IR" sz="3100" dirty="0"/>
              <a:t>)</a:t>
            </a:r>
            <a:br>
              <a:rPr lang="fa-IR" sz="3100" dirty="0"/>
            </a:br>
            <a:r>
              <a:rPr lang="fa-IR" sz="3100" dirty="0"/>
              <a:t>هایفی های تیغه دار شفاف (هیالین) </a:t>
            </a:r>
            <a:r>
              <a:rPr lang="fa-IR" sz="2200" dirty="0"/>
              <a:t>به قطر 3 تا 12 میکرون</a:t>
            </a:r>
          </a:p>
        </p:txBody>
      </p:sp>
      <p:sp>
        <p:nvSpPr>
          <p:cNvPr id="3" name="Content Placeholder 2"/>
          <p:cNvSpPr>
            <a:spLocks noGrp="1"/>
          </p:cNvSpPr>
          <p:nvPr>
            <p:ph idx="1"/>
          </p:nvPr>
        </p:nvSpPr>
        <p:spPr/>
        <p:txBody>
          <a:bodyPr/>
          <a:lstStyle/>
          <a:p>
            <a:pPr algn="just" rtl="1">
              <a:lnSpc>
                <a:spcPct val="200000"/>
              </a:lnSpc>
            </a:pPr>
            <a:r>
              <a:rPr lang="fa-IR" dirty="0">
                <a:cs typeface="2  Baran" panose="00000400000000000000" pitchFamily="2" charset="-78"/>
              </a:rPr>
              <a:t>هایفی ها دارای تیغه ی میانی بوده و حالت دیکوتوموس را نشان می دهند، انشعابات با زاویه 45 درجه است، هایفی های بزرگتر ممکن است شبیه هایفی های زیگومیستها بنظر برسد.</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20" name="Picture 4">
            <a:extLst>
              <a:ext uri="{FF2B5EF4-FFF2-40B4-BE49-F238E27FC236}">
                <a16:creationId xmlns:a16="http://schemas.microsoft.com/office/drawing/2014/main" id="{D57051D4-5779-4337-B87A-7B4E76D22BB8}"/>
              </a:ext>
            </a:extLst>
          </p:cNvPr>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a:xfrm>
            <a:off x="316195" y="504200"/>
            <a:ext cx="5308559" cy="3982341"/>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 name="Content Placeholder 7"/>
          <p:cNvPicPr>
            <a:picLocks noChangeAspect="1"/>
          </p:cNvPicPr>
          <p:nvPr/>
        </p:nvPicPr>
        <p:blipFill>
          <a:blip r:embed="rId3"/>
          <a:stretch>
            <a:fillRect/>
          </a:stretch>
        </p:blipFill>
        <p:spPr>
          <a:xfrm>
            <a:off x="7741452" y="53751"/>
            <a:ext cx="4329807" cy="3247355"/>
          </a:xfrm>
          <a:prstGeom prst="rect">
            <a:avLst/>
          </a:prstGeom>
        </p:spPr>
      </p:pic>
      <p:pic>
        <p:nvPicPr>
          <p:cNvPr id="4" name="Content Placeholder 6"/>
          <p:cNvPicPr>
            <a:picLocks noChangeAspect="1"/>
          </p:cNvPicPr>
          <p:nvPr/>
        </p:nvPicPr>
        <p:blipFill>
          <a:blip r:embed="rId4"/>
          <a:stretch>
            <a:fillRect/>
          </a:stretch>
        </p:blipFill>
        <p:spPr>
          <a:xfrm>
            <a:off x="5916742" y="3480566"/>
            <a:ext cx="4326268" cy="3244701"/>
          </a:xfrm>
          <a:prstGeom prst="rect">
            <a:avLst/>
          </a:prstGeom>
        </p:spPr>
      </p:pic>
    </p:spTree>
  </p:cSld>
  <p:clrMapOvr>
    <a:masterClrMapping/>
  </p:clrMapOvr>
  <p:transition>
    <p:strips dir="ld"/>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1BD241D-57F4-4BED-AAD3-C85BF48EA3A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55640" y="371745"/>
            <a:ext cx="6784558" cy="4636115"/>
          </a:xfrm>
          <a:prstGeom prst="rect">
            <a:avLst/>
          </a:prstGeom>
        </p:spPr>
      </p:pic>
      <p:sp>
        <p:nvSpPr>
          <p:cNvPr id="5" name="TextBox 4">
            <a:extLst>
              <a:ext uri="{FF2B5EF4-FFF2-40B4-BE49-F238E27FC236}">
                <a16:creationId xmlns:a16="http://schemas.microsoft.com/office/drawing/2014/main" id="{95CDBEE4-60B6-400B-B8EE-2917F8B15B69}"/>
              </a:ext>
            </a:extLst>
          </p:cNvPr>
          <p:cNvSpPr txBox="1"/>
          <p:nvPr/>
        </p:nvSpPr>
        <p:spPr>
          <a:xfrm>
            <a:off x="2521008" y="5085184"/>
            <a:ext cx="7947589" cy="646331"/>
          </a:xfrm>
          <a:prstGeom prst="rect">
            <a:avLst/>
          </a:prstGeom>
          <a:noFill/>
        </p:spPr>
        <p:txBody>
          <a:bodyPr wrap="square">
            <a:spAutoFit/>
          </a:bodyPr>
          <a:lstStyle/>
          <a:p>
            <a:pPr algn="just" rtl="0"/>
            <a:r>
              <a:rPr lang="en-US" dirty="0"/>
              <a:t>PAS-stain. An example of </a:t>
            </a:r>
            <a:r>
              <a:rPr lang="en-US" i="1" dirty="0"/>
              <a:t>Aspergillus fumigatus </a:t>
            </a:r>
            <a:r>
              <a:rPr lang="en-US" dirty="0"/>
              <a:t>in a patient with chronic granulomatous disease showing a 45 degree branching hypha within a giant cell</a:t>
            </a:r>
            <a:r>
              <a:rPr lang="fa-IR" dirty="0"/>
              <a:t>.</a:t>
            </a:r>
            <a:endParaRPr lang="en-US" dirty="0"/>
          </a:p>
        </p:txBody>
      </p:sp>
    </p:spTree>
    <p:extLst>
      <p:ext uri="{BB962C8B-B14F-4D97-AF65-F5344CB8AC3E}">
        <p14:creationId xmlns:p14="http://schemas.microsoft.com/office/powerpoint/2010/main" val="277237264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E7BE04E-0FA4-4F14-B7C2-8932D6178069}"/>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8896" r="34330" b="20155"/>
          <a:stretch/>
        </p:blipFill>
        <p:spPr>
          <a:xfrm>
            <a:off x="3565550" y="145035"/>
            <a:ext cx="8085962" cy="6396728"/>
          </a:xfrm>
          <a:prstGeom prst="rect">
            <a:avLst/>
          </a:prstGeom>
        </p:spPr>
      </p:pic>
      <p:sp>
        <p:nvSpPr>
          <p:cNvPr id="4" name="TextBox 3">
            <a:extLst>
              <a:ext uri="{FF2B5EF4-FFF2-40B4-BE49-F238E27FC236}">
                <a16:creationId xmlns:a16="http://schemas.microsoft.com/office/drawing/2014/main" id="{EC8101A6-18E1-4708-9F3A-EA248E676977}"/>
              </a:ext>
            </a:extLst>
          </p:cNvPr>
          <p:cNvSpPr txBox="1"/>
          <p:nvPr/>
        </p:nvSpPr>
        <p:spPr>
          <a:xfrm>
            <a:off x="1984521" y="692696"/>
            <a:ext cx="1375175" cy="400110"/>
          </a:xfrm>
          <a:prstGeom prst="rect">
            <a:avLst/>
          </a:prstGeom>
          <a:noFill/>
        </p:spPr>
        <p:txBody>
          <a:bodyPr wrap="square">
            <a:spAutoFit/>
          </a:bodyPr>
          <a:lstStyle/>
          <a:p>
            <a:r>
              <a:rPr lang="en-US" sz="2000" b="1" i="1" dirty="0">
                <a:solidFill>
                  <a:srgbClr val="C00000"/>
                </a:solidFill>
              </a:rPr>
              <a:t>A. </a:t>
            </a:r>
            <a:r>
              <a:rPr lang="en-US" sz="2000" b="1" i="1" dirty="0" err="1">
                <a:solidFill>
                  <a:srgbClr val="C00000"/>
                </a:solidFill>
              </a:rPr>
              <a:t>nidulans</a:t>
            </a:r>
            <a:endParaRPr lang="en-US" sz="2000" b="1" i="1" dirty="0">
              <a:solidFill>
                <a:srgbClr val="C00000"/>
              </a:solidFill>
            </a:endParaRPr>
          </a:p>
        </p:txBody>
      </p:sp>
      <p:pic>
        <p:nvPicPr>
          <p:cNvPr id="5" name="Picture 4">
            <a:extLst>
              <a:ext uri="{FF2B5EF4-FFF2-40B4-BE49-F238E27FC236}">
                <a16:creationId xmlns:a16="http://schemas.microsoft.com/office/drawing/2014/main" id="{029A077E-CEFE-45CE-AA6C-DCE62D2D6E3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5936" y="4035803"/>
            <a:ext cx="3810000" cy="2314575"/>
          </a:xfrm>
          <a:prstGeom prst="rect">
            <a:avLst/>
          </a:prstGeom>
        </p:spPr>
      </p:pic>
      <p:sp>
        <p:nvSpPr>
          <p:cNvPr id="3" name="TextBox 2">
            <a:extLst>
              <a:ext uri="{FF2B5EF4-FFF2-40B4-BE49-F238E27FC236}">
                <a16:creationId xmlns:a16="http://schemas.microsoft.com/office/drawing/2014/main" id="{5BF48826-8684-424D-995B-1FFFB7E9B547}"/>
              </a:ext>
            </a:extLst>
          </p:cNvPr>
          <p:cNvSpPr txBox="1"/>
          <p:nvPr/>
        </p:nvSpPr>
        <p:spPr>
          <a:xfrm>
            <a:off x="540488" y="3259552"/>
            <a:ext cx="2039341" cy="646331"/>
          </a:xfrm>
          <a:prstGeom prst="rect">
            <a:avLst/>
          </a:prstGeom>
          <a:noFill/>
        </p:spPr>
        <p:txBody>
          <a:bodyPr wrap="none" rtlCol="0">
            <a:spAutoFit/>
          </a:bodyPr>
          <a:lstStyle/>
          <a:p>
            <a:r>
              <a:rPr lang="en-US" dirty="0" err="1"/>
              <a:t>Hulle</a:t>
            </a:r>
            <a:r>
              <a:rPr lang="en-US" dirty="0"/>
              <a:t> cells in</a:t>
            </a:r>
          </a:p>
          <a:p>
            <a:r>
              <a:rPr lang="en-US" b="1" i="1" dirty="0" err="1"/>
              <a:t>Emericella</a:t>
            </a:r>
            <a:r>
              <a:rPr lang="en-US" b="1" i="1" dirty="0"/>
              <a:t> </a:t>
            </a:r>
            <a:r>
              <a:rPr lang="en-US" b="1" i="1" dirty="0" err="1"/>
              <a:t>nidulans</a:t>
            </a:r>
            <a:endParaRPr lang="en-US" b="1" i="1" dirty="0"/>
          </a:p>
        </p:txBody>
      </p:sp>
    </p:spTree>
    <p:extLst>
      <p:ext uri="{BB962C8B-B14F-4D97-AF65-F5344CB8AC3E}">
        <p14:creationId xmlns:p14="http://schemas.microsoft.com/office/powerpoint/2010/main" val="180421147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 ̈lle cells of A. ustus from 7-day-old PFA slide culture at 25°C.... |  Download Scientific Diagram">
            <a:extLst>
              <a:ext uri="{FF2B5EF4-FFF2-40B4-BE49-F238E27FC236}">
                <a16:creationId xmlns:a16="http://schemas.microsoft.com/office/drawing/2014/main" id="{B4CF943A-3116-4999-9542-F31C3166A3B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47875" y="695325"/>
            <a:ext cx="8096250" cy="546735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D84CE84B-B78A-43E7-AE07-A7435CB5BD05}"/>
              </a:ext>
            </a:extLst>
          </p:cNvPr>
          <p:cNvSpPr txBox="1"/>
          <p:nvPr/>
        </p:nvSpPr>
        <p:spPr>
          <a:xfrm>
            <a:off x="1786270" y="6210548"/>
            <a:ext cx="9335386" cy="369332"/>
          </a:xfrm>
          <a:prstGeom prst="rect">
            <a:avLst/>
          </a:prstGeom>
          <a:noFill/>
        </p:spPr>
        <p:txBody>
          <a:bodyPr wrap="square">
            <a:spAutoFit/>
          </a:bodyPr>
          <a:lstStyle/>
          <a:p>
            <a:pPr algn="l"/>
            <a:r>
              <a:rPr lang="en-US" b="0" i="0" dirty="0" err="1">
                <a:solidFill>
                  <a:srgbClr val="111111"/>
                </a:solidFill>
                <a:effectLst/>
                <a:latin typeface="Roboto" panose="02000000000000000000" pitchFamily="2" charset="0"/>
              </a:rPr>
              <a:t>Hulle</a:t>
            </a:r>
            <a:r>
              <a:rPr lang="en-US" b="0" i="0" dirty="0">
                <a:solidFill>
                  <a:srgbClr val="111111"/>
                </a:solidFill>
                <a:effectLst/>
                <a:latin typeface="Roboto" panose="02000000000000000000" pitchFamily="2" charset="0"/>
              </a:rPr>
              <a:t> cells of </a:t>
            </a:r>
            <a:r>
              <a:rPr lang="en-US" b="1" i="1" dirty="0">
                <a:solidFill>
                  <a:srgbClr val="C00000"/>
                </a:solidFill>
                <a:effectLst/>
                <a:latin typeface="Roboto" panose="02000000000000000000" pitchFamily="2" charset="0"/>
              </a:rPr>
              <a:t>A. </a:t>
            </a:r>
            <a:r>
              <a:rPr lang="en-US" b="1" i="1" dirty="0" err="1">
                <a:solidFill>
                  <a:srgbClr val="C00000"/>
                </a:solidFill>
                <a:effectLst/>
                <a:latin typeface="Roboto" panose="02000000000000000000" pitchFamily="2" charset="0"/>
              </a:rPr>
              <a:t>ustus</a:t>
            </a:r>
            <a:r>
              <a:rPr lang="en-US" b="1" i="1" dirty="0">
                <a:solidFill>
                  <a:srgbClr val="C00000"/>
                </a:solidFill>
                <a:effectLst/>
                <a:latin typeface="Roboto" panose="02000000000000000000" pitchFamily="2" charset="0"/>
              </a:rPr>
              <a:t> </a:t>
            </a:r>
            <a:r>
              <a:rPr lang="en-US" b="0" i="0" dirty="0">
                <a:solidFill>
                  <a:srgbClr val="111111"/>
                </a:solidFill>
                <a:effectLst/>
                <a:latin typeface="Roboto" panose="02000000000000000000" pitchFamily="2" charset="0"/>
              </a:rPr>
              <a:t>from 7-day-old PFA slide culture at 25°C. Magnification X 460</a:t>
            </a:r>
          </a:p>
        </p:txBody>
      </p:sp>
    </p:spTree>
    <p:extLst>
      <p:ext uri="{BB962C8B-B14F-4D97-AF65-F5344CB8AC3E}">
        <p14:creationId xmlns:p14="http://schemas.microsoft.com/office/powerpoint/2010/main" val="110866107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89A4FF2-91A0-40BD-A8A0-347682AE9972}"/>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6488"/>
          <a:stretch/>
        </p:blipFill>
        <p:spPr>
          <a:xfrm>
            <a:off x="102550" y="2471870"/>
            <a:ext cx="6004120" cy="4210941"/>
          </a:xfrm>
          <a:prstGeom prst="rect">
            <a:avLst/>
          </a:prstGeom>
        </p:spPr>
      </p:pic>
      <p:pic>
        <p:nvPicPr>
          <p:cNvPr id="5" name="Picture 4">
            <a:extLst>
              <a:ext uri="{FF2B5EF4-FFF2-40B4-BE49-F238E27FC236}">
                <a16:creationId xmlns:a16="http://schemas.microsoft.com/office/drawing/2014/main" id="{C70B968E-8076-4B54-8488-7A2EFAACADA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66916" y="196553"/>
            <a:ext cx="5691497" cy="4268623"/>
          </a:xfrm>
          <a:prstGeom prst="rect">
            <a:avLst/>
          </a:prstGeom>
        </p:spPr>
      </p:pic>
    </p:spTree>
    <p:extLst>
      <p:ext uri="{BB962C8B-B14F-4D97-AF65-F5344CB8AC3E}">
        <p14:creationId xmlns:p14="http://schemas.microsoft.com/office/powerpoint/2010/main" val="181808955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6A25667-81F7-4CB7-ABF2-D69E0DD295A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0581" y="773996"/>
            <a:ext cx="6134909" cy="4089939"/>
          </a:xfrm>
          <a:prstGeom prst="rect">
            <a:avLst/>
          </a:prstGeom>
        </p:spPr>
      </p:pic>
      <p:sp>
        <p:nvSpPr>
          <p:cNvPr id="5" name="TextBox 4">
            <a:extLst>
              <a:ext uri="{FF2B5EF4-FFF2-40B4-BE49-F238E27FC236}">
                <a16:creationId xmlns:a16="http://schemas.microsoft.com/office/drawing/2014/main" id="{3868EE6F-77E1-4232-8856-FBD760BA5F9E}"/>
              </a:ext>
            </a:extLst>
          </p:cNvPr>
          <p:cNvSpPr txBox="1"/>
          <p:nvPr/>
        </p:nvSpPr>
        <p:spPr>
          <a:xfrm>
            <a:off x="2609074" y="122653"/>
            <a:ext cx="1381812" cy="369332"/>
          </a:xfrm>
          <a:prstGeom prst="rect">
            <a:avLst/>
          </a:prstGeom>
          <a:noFill/>
        </p:spPr>
        <p:txBody>
          <a:bodyPr wrap="square">
            <a:spAutoFit/>
          </a:bodyPr>
          <a:lstStyle/>
          <a:p>
            <a:r>
              <a:rPr lang="en-US" dirty="0"/>
              <a:t>aspergillosis</a:t>
            </a:r>
          </a:p>
        </p:txBody>
      </p:sp>
      <p:pic>
        <p:nvPicPr>
          <p:cNvPr id="4" name="Picture 2" descr="C:\Documents and Settings\user-1\Desktop\Aspergillus.jpg"/>
          <p:cNvPicPr>
            <a:picLocks noChangeAspect="1" noChangeArrowheads="1"/>
          </p:cNvPicPr>
          <p:nvPr/>
        </p:nvPicPr>
        <p:blipFill>
          <a:blip r:embed="rId3" cstate="print"/>
          <a:srcRect/>
          <a:stretch>
            <a:fillRect/>
          </a:stretch>
        </p:blipFill>
        <p:spPr bwMode="auto">
          <a:xfrm>
            <a:off x="6810999" y="2971369"/>
            <a:ext cx="5110386" cy="3650275"/>
          </a:xfrm>
          <a:prstGeom prst="rect">
            <a:avLst/>
          </a:prstGeom>
          <a:noFill/>
        </p:spPr>
      </p:pic>
    </p:spTree>
    <p:extLst>
      <p:ext uri="{BB962C8B-B14F-4D97-AF65-F5344CB8AC3E}">
        <p14:creationId xmlns:p14="http://schemas.microsoft.com/office/powerpoint/2010/main" val="205861953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5CCC76D-A196-46F8-B11C-EEE9AE83A169}"/>
              </a:ext>
            </a:extLst>
          </p:cNvPr>
          <p:cNvPicPr>
            <a:picLocks noChangeAspect="1"/>
          </p:cNvPicPr>
          <p:nvPr/>
        </p:nvPicPr>
        <p:blipFill rotWithShape="1">
          <a:blip r:embed="rId2">
            <a:extLst>
              <a:ext uri="{28A0092B-C50C-407E-A947-70E740481C1C}">
                <a14:useLocalDpi xmlns:a14="http://schemas.microsoft.com/office/drawing/2010/main" val="0"/>
              </a:ext>
            </a:extLst>
          </a:blip>
          <a:srcRect l="25588" t="5792" r="15350" b="15265"/>
          <a:stretch/>
        </p:blipFill>
        <p:spPr>
          <a:xfrm>
            <a:off x="6007693" y="481577"/>
            <a:ext cx="5136733" cy="5136733"/>
          </a:xfrm>
          <a:prstGeom prst="rect">
            <a:avLst/>
          </a:prstGeom>
        </p:spPr>
      </p:pic>
      <p:pic>
        <p:nvPicPr>
          <p:cNvPr id="3" name="Picture 2">
            <a:extLst>
              <a:ext uri="{FF2B5EF4-FFF2-40B4-BE49-F238E27FC236}">
                <a16:creationId xmlns:a16="http://schemas.microsoft.com/office/drawing/2014/main" id="{53927599-4CBA-4534-898F-0777BA900192}"/>
              </a:ext>
            </a:extLst>
          </p:cNvPr>
          <p:cNvPicPr>
            <a:picLocks noChangeAspect="1"/>
          </p:cNvPicPr>
          <p:nvPr/>
        </p:nvPicPr>
        <p:blipFill rotWithShape="1">
          <a:blip r:embed="rId3">
            <a:extLst>
              <a:ext uri="{28A0092B-C50C-407E-A947-70E740481C1C}">
                <a14:useLocalDpi xmlns:a14="http://schemas.microsoft.com/office/drawing/2010/main" val="0"/>
              </a:ext>
            </a:extLst>
          </a:blip>
          <a:srcRect l="19288" t="11054" r="25588" b="16317"/>
          <a:stretch/>
        </p:blipFill>
        <p:spPr>
          <a:xfrm>
            <a:off x="356482" y="481576"/>
            <a:ext cx="5211178" cy="5136733"/>
          </a:xfrm>
          <a:prstGeom prst="rect">
            <a:avLst/>
          </a:prstGeom>
        </p:spPr>
      </p:pic>
    </p:spTree>
    <p:extLst>
      <p:ext uri="{BB962C8B-B14F-4D97-AF65-F5344CB8AC3E}">
        <p14:creationId xmlns:p14="http://schemas.microsoft.com/office/powerpoint/2010/main" val="202881028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595C291-6954-4039-B278-21F6CAF2D5DB}"/>
              </a:ext>
            </a:extLst>
          </p:cNvPr>
          <p:cNvPicPr>
            <a:picLocks noChangeAspect="1"/>
          </p:cNvPicPr>
          <p:nvPr/>
        </p:nvPicPr>
        <p:blipFill rotWithShape="1">
          <a:blip r:embed="rId2">
            <a:extLst>
              <a:ext uri="{28A0092B-C50C-407E-A947-70E740481C1C}">
                <a14:useLocalDpi xmlns:a14="http://schemas.microsoft.com/office/drawing/2010/main" val="0"/>
              </a:ext>
            </a:extLst>
          </a:blip>
          <a:srcRect l="27163" t="1580" r="13775" b="19475"/>
          <a:stretch/>
        </p:blipFill>
        <p:spPr>
          <a:xfrm>
            <a:off x="6462594" y="559862"/>
            <a:ext cx="5005862" cy="5005863"/>
          </a:xfrm>
          <a:prstGeom prst="rect">
            <a:avLst/>
          </a:prstGeom>
        </p:spPr>
      </p:pic>
      <p:pic>
        <p:nvPicPr>
          <p:cNvPr id="4" name="Picture 3">
            <a:extLst>
              <a:ext uri="{FF2B5EF4-FFF2-40B4-BE49-F238E27FC236}">
                <a16:creationId xmlns:a16="http://schemas.microsoft.com/office/drawing/2014/main" id="{2146FE89-9268-4C07-8064-0EF0438FA9C2}"/>
              </a:ext>
            </a:extLst>
          </p:cNvPr>
          <p:cNvPicPr>
            <a:picLocks noChangeAspect="1"/>
          </p:cNvPicPr>
          <p:nvPr/>
        </p:nvPicPr>
        <p:blipFill rotWithShape="1">
          <a:blip r:embed="rId3">
            <a:extLst>
              <a:ext uri="{28A0092B-C50C-407E-A947-70E740481C1C}">
                <a14:useLocalDpi xmlns:a14="http://schemas.microsoft.com/office/drawing/2010/main" val="0"/>
              </a:ext>
            </a:extLst>
          </a:blip>
          <a:srcRect l="22438" t="7897" r="16925" b="12107"/>
          <a:stretch/>
        </p:blipFill>
        <p:spPr>
          <a:xfrm>
            <a:off x="396685" y="657396"/>
            <a:ext cx="5209356" cy="5141702"/>
          </a:xfrm>
          <a:prstGeom prst="rect">
            <a:avLst/>
          </a:prstGeom>
        </p:spPr>
      </p:pic>
    </p:spTree>
    <p:extLst>
      <p:ext uri="{BB962C8B-B14F-4D97-AF65-F5344CB8AC3E}">
        <p14:creationId xmlns:p14="http://schemas.microsoft.com/office/powerpoint/2010/main" val="300259911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82198" y="486792"/>
            <a:ext cx="6648628" cy="4863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7734" r="14142" b="13310"/>
          <a:stretch/>
        </p:blipFill>
        <p:spPr bwMode="auto">
          <a:xfrm>
            <a:off x="769121" y="683889"/>
            <a:ext cx="3367043" cy="42043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4170414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89B395F-234E-4DF5-8C86-68E797508781}"/>
              </a:ext>
            </a:extLst>
          </p:cNvPr>
          <p:cNvSpPr txBox="1"/>
          <p:nvPr/>
        </p:nvSpPr>
        <p:spPr>
          <a:xfrm>
            <a:off x="138223" y="-95186"/>
            <a:ext cx="11876567" cy="6953186"/>
          </a:xfrm>
          <a:prstGeom prst="rect">
            <a:avLst/>
          </a:prstGeom>
          <a:noFill/>
        </p:spPr>
        <p:txBody>
          <a:bodyPr wrap="square">
            <a:spAutoFit/>
          </a:bodyPr>
          <a:lstStyle/>
          <a:p>
            <a:pPr marL="228600" marR="0" algn="just" rtl="1">
              <a:lnSpc>
                <a:spcPct val="115000"/>
              </a:lnSpc>
              <a:spcBef>
                <a:spcPts val="0"/>
              </a:spcBef>
              <a:spcAft>
                <a:spcPts val="1000"/>
              </a:spcAft>
            </a:pPr>
            <a:r>
              <a:rPr lang="fa-IR" sz="1800" b="1" dirty="0">
                <a:solidFill>
                  <a:srgbClr val="FF0000"/>
                </a:solidFill>
                <a:effectLst/>
                <a:latin typeface="Calibri" panose="020F0502020204030204" pitchFamily="34" charset="0"/>
                <a:ea typeface="Calibri" panose="020F0502020204030204" pitchFamily="34" charset="0"/>
                <a:cs typeface="B Nazanin" panose="00000400000000000000" pitchFamily="2" charset="-78"/>
              </a:rPr>
              <a:t>معیارهای رد نمونه</a:t>
            </a:r>
            <a:endParaRPr lang="en-US" sz="1400" dirty="0">
              <a:effectLst/>
              <a:latin typeface="Calibri" panose="020F0502020204030204" pitchFamily="34" charset="0"/>
              <a:ea typeface="Calibri" panose="020F0502020204030204" pitchFamily="34" charset="0"/>
              <a:cs typeface="Arial" panose="020B0604020202020204" pitchFamily="34" charset="0"/>
            </a:endParaRPr>
          </a:p>
          <a:p>
            <a:pPr marL="228600" marR="0" algn="just" rtl="1">
              <a:lnSpc>
                <a:spcPct val="115000"/>
              </a:lnSpc>
              <a:spcBef>
                <a:spcPts val="0"/>
              </a:spcBef>
              <a:spcAft>
                <a:spcPts val="1000"/>
              </a:spcAft>
            </a:pPr>
            <a:r>
              <a:rPr lang="fa-IR" sz="1800" dirty="0">
                <a:effectLst/>
                <a:latin typeface="Calibri" panose="020F0502020204030204" pitchFamily="34" charset="0"/>
                <a:ea typeface="Calibri" panose="020F0502020204030204" pitchFamily="34" charset="0"/>
                <a:cs typeface="B Nazanin" panose="00000400000000000000" pitchFamily="2" charset="-78"/>
              </a:rPr>
              <a:t>صحت نتایج کشت مستقیما به وضعیت و شرائط نمونه ها بستگی دارد. نمونه های غیرقابل پذیرش نباید مورد بررسی قرار گیرند و در عوض، بلافاصله باید پزشک را مطلع ساخت و نمونه را باید در شرائط مطلوب نگاهداشت تا شرائط و موقعیت نامناسب برطرف شوند. امکان نتایج اشتباه </a:t>
            </a:r>
            <a:r>
              <a:rPr lang="en-US" sz="1800" dirty="0">
                <a:effectLst/>
                <a:latin typeface="Calibri" panose="020F0502020204030204" pitchFamily="34" charset="0"/>
                <a:ea typeface="Calibri" panose="020F0502020204030204" pitchFamily="34" charset="0"/>
                <a:cs typeface="B Nazanin" panose="00000400000000000000" pitchFamily="2" charset="-78"/>
              </a:rPr>
              <a:t>(misleading)</a:t>
            </a:r>
            <a:r>
              <a:rPr lang="fa-IR" sz="1800" dirty="0">
                <a:effectLst/>
                <a:latin typeface="Calibri" panose="020F0502020204030204" pitchFamily="34" charset="0"/>
                <a:ea typeface="Calibri" panose="020F0502020204030204" pitchFamily="34" charset="0"/>
                <a:cs typeface="B Nazanin" panose="00000400000000000000" pitchFamily="2" charset="-78"/>
              </a:rPr>
              <a:t> از کشت یک نمونه ی نامناسب باید به پزشک انتقال داده شود. نگهداری مدارک و سوابق رد نمونه (مستند کردن آن) مورد نیاز است.</a:t>
            </a:r>
            <a:endParaRPr lang="en-US" sz="1400" dirty="0">
              <a:effectLst/>
              <a:latin typeface="Calibri" panose="020F0502020204030204" pitchFamily="34" charset="0"/>
              <a:ea typeface="Calibri" panose="020F0502020204030204" pitchFamily="34" charset="0"/>
              <a:cs typeface="Arial" panose="020B0604020202020204" pitchFamily="34" charset="0"/>
            </a:endParaRPr>
          </a:p>
          <a:p>
            <a:pPr marL="228600" marR="0" algn="just" rtl="1">
              <a:lnSpc>
                <a:spcPct val="115000"/>
              </a:lnSpc>
              <a:spcBef>
                <a:spcPts val="0"/>
              </a:spcBef>
              <a:spcAft>
                <a:spcPts val="1000"/>
              </a:spcAft>
            </a:pPr>
            <a:r>
              <a:rPr lang="fa-IR" sz="1800" dirty="0">
                <a:effectLst/>
                <a:latin typeface="Calibri" panose="020F0502020204030204" pitchFamily="34" charset="0"/>
                <a:ea typeface="Calibri" panose="020F0502020204030204" pitchFamily="34" charset="0"/>
                <a:cs typeface="B Nazanin" panose="00000400000000000000" pitchFamily="2" charset="-78"/>
              </a:rPr>
              <a:t>در صورت وجود هریک از معیارهای زیر نمونه ها باید مورد پذیرش قرار نگرفته و رد شوند:</a:t>
            </a:r>
            <a:endParaRPr lang="en-US" sz="14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spcBef>
                <a:spcPts val="0"/>
              </a:spcBef>
              <a:spcAft>
                <a:spcPts val="1000"/>
              </a:spcAft>
              <a:buFont typeface="+mj-lt"/>
              <a:buAutoNum type="arabicPeriod"/>
            </a:pPr>
            <a:r>
              <a:rPr lang="fa-IR" sz="1800" dirty="0">
                <a:effectLst/>
                <a:latin typeface="Calibri" panose="020F0502020204030204" pitchFamily="34" charset="0"/>
                <a:ea typeface="Calibri" panose="020F0502020204030204" pitchFamily="34" charset="0"/>
                <a:cs typeface="B Nazanin" panose="00000400000000000000" pitchFamily="2" charset="-78"/>
              </a:rPr>
              <a:t>اگر نمونه برچسب </a:t>
            </a:r>
            <a:r>
              <a:rPr lang="en-US" sz="1800" dirty="0">
                <a:effectLst/>
                <a:latin typeface="Calibri" panose="020F0502020204030204" pitchFamily="34" charset="0"/>
                <a:ea typeface="Calibri" panose="020F0502020204030204" pitchFamily="34" charset="0"/>
                <a:cs typeface="B Nazanin" panose="00000400000000000000" pitchFamily="2" charset="-78"/>
              </a:rPr>
              <a:t>(label)</a:t>
            </a:r>
            <a:r>
              <a:rPr lang="fa-IR" sz="1800" dirty="0">
                <a:effectLst/>
                <a:latin typeface="Calibri" panose="020F0502020204030204" pitchFamily="34" charset="0"/>
                <a:ea typeface="Calibri" panose="020F0502020204030204" pitchFamily="34" charset="0"/>
                <a:cs typeface="B Nazanin" panose="00000400000000000000" pitchFamily="2" charset="-78"/>
              </a:rPr>
              <a:t> نداشته باشد.</a:t>
            </a:r>
            <a:endParaRPr lang="en-US" sz="14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spcBef>
                <a:spcPts val="0"/>
              </a:spcBef>
              <a:spcAft>
                <a:spcPts val="1000"/>
              </a:spcAft>
              <a:buFont typeface="Times New Roman" panose="02020603050405020304" pitchFamily="18" charset="0"/>
              <a:buChar char="-"/>
            </a:pPr>
            <a:r>
              <a:rPr lang="fa-IR" sz="1800" dirty="0">
                <a:effectLst/>
                <a:latin typeface="Calibri" panose="020F0502020204030204" pitchFamily="34" charset="0"/>
                <a:ea typeface="Calibri" panose="020F0502020204030204" pitchFamily="34" charset="0"/>
                <a:cs typeface="B Nazanin" panose="00000400000000000000" pitchFamily="2" charset="-78"/>
              </a:rPr>
              <a:t>در صورتیکه تهیهِ مجددِ نمونه امکان ناپذیر یا بازنیافتنی</a:t>
            </a:r>
            <a:r>
              <a:rPr lang="en-US" sz="1800" dirty="0">
                <a:effectLst/>
                <a:latin typeface="Calibri" panose="020F0502020204030204" pitchFamily="34" charset="0"/>
                <a:ea typeface="Calibri" panose="020F0502020204030204" pitchFamily="34" charset="0"/>
                <a:cs typeface="B Nazanin" panose="00000400000000000000" pitchFamily="2" charset="-78"/>
              </a:rPr>
              <a:t>(irretrievable)</a:t>
            </a:r>
            <a:r>
              <a:rPr lang="fa-IR" sz="1800" dirty="0">
                <a:effectLst/>
                <a:latin typeface="Calibri" panose="020F0502020204030204" pitchFamily="34" charset="0"/>
                <a:ea typeface="Calibri" panose="020F0502020204030204" pitchFamily="34" charset="0"/>
                <a:cs typeface="B Nazanin" panose="00000400000000000000" pitchFamily="2" charset="-78"/>
              </a:rPr>
              <a:t> باشد مانند نمونه ی مغز استخوان، سیاست موسسه برای تطبیق با آن پیگیری شود.</a:t>
            </a:r>
            <a:endParaRPr lang="en-US" sz="1400" dirty="0">
              <a:effectLst/>
              <a:latin typeface="Calibri" panose="020F0502020204030204" pitchFamily="34" charset="0"/>
              <a:ea typeface="Calibri" panose="020F0502020204030204" pitchFamily="34" charset="0"/>
              <a:cs typeface="B Nazanin" panose="00000400000000000000" pitchFamily="2" charset="-78"/>
            </a:endParaRPr>
          </a:p>
          <a:p>
            <a:pPr marL="342900" marR="0" lvl="0" indent="-342900" algn="just" rtl="1">
              <a:spcBef>
                <a:spcPts val="0"/>
              </a:spcBef>
              <a:spcAft>
                <a:spcPts val="1000"/>
              </a:spcAft>
              <a:buFont typeface="+mj-lt"/>
              <a:buAutoNum type="arabicPeriod"/>
            </a:pPr>
            <a:r>
              <a:rPr lang="fa-IR" sz="1800" dirty="0">
                <a:effectLst/>
                <a:latin typeface="Calibri" panose="020F0502020204030204" pitchFamily="34" charset="0"/>
                <a:ea typeface="Calibri" panose="020F0502020204030204" pitchFamily="34" charset="0"/>
                <a:cs typeface="B Nazanin" panose="00000400000000000000" pitchFamily="2" charset="-78"/>
              </a:rPr>
              <a:t>اگر ظرف نامناسب یا محیط انتقال نامناسب استفاده شده باشد.</a:t>
            </a:r>
            <a:endParaRPr lang="en-US" sz="14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spcBef>
                <a:spcPts val="0"/>
              </a:spcBef>
              <a:spcAft>
                <a:spcPts val="1000"/>
              </a:spcAft>
              <a:buFont typeface="+mj-lt"/>
              <a:buAutoNum type="arabicPeriod"/>
            </a:pPr>
            <a:r>
              <a:rPr lang="fa-IR" sz="1800" dirty="0">
                <a:effectLst/>
                <a:latin typeface="Calibri" panose="020F0502020204030204" pitchFamily="34" charset="0"/>
                <a:ea typeface="Calibri" panose="020F0502020204030204" pitchFamily="34" charset="0"/>
                <a:cs typeface="B Nazanin" panose="00000400000000000000" pitchFamily="2" charset="-78"/>
              </a:rPr>
              <a:t>اگر مغایرت اسمی یا هرگونه مغایرت دیگر بین برچسب نمونه و فرم درخواست وجود داشته باشد.</a:t>
            </a:r>
            <a:endParaRPr lang="en-US" sz="14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spcBef>
                <a:spcPts val="0"/>
              </a:spcBef>
              <a:spcAft>
                <a:spcPts val="1000"/>
              </a:spcAft>
              <a:buFont typeface="+mj-lt"/>
              <a:buAutoNum type="arabicPeriod"/>
            </a:pPr>
            <a:r>
              <a:rPr lang="fa-IR" sz="1800" dirty="0">
                <a:effectLst/>
                <a:latin typeface="Calibri" panose="020F0502020204030204" pitchFamily="34" charset="0"/>
                <a:ea typeface="Calibri" panose="020F0502020204030204" pitchFamily="34" charset="0"/>
                <a:cs typeface="B Nazanin" panose="00000400000000000000" pitchFamily="2" charset="-78"/>
              </a:rPr>
              <a:t>در صورتیکه اطلاعات مندرج در فرم درخواست ناقص باشد.</a:t>
            </a:r>
            <a:endParaRPr lang="en-US" sz="14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spcBef>
                <a:spcPts val="0"/>
              </a:spcBef>
              <a:spcAft>
                <a:spcPts val="1000"/>
              </a:spcAft>
              <a:buFont typeface="+mj-lt"/>
              <a:buAutoNum type="arabicPeriod"/>
            </a:pPr>
            <a:r>
              <a:rPr lang="fa-IR" sz="1800" dirty="0">
                <a:effectLst/>
                <a:latin typeface="Calibri" panose="020F0502020204030204" pitchFamily="34" charset="0"/>
                <a:ea typeface="Calibri" panose="020F0502020204030204" pitchFamily="34" charset="0"/>
                <a:cs typeface="B Nazanin" panose="00000400000000000000" pitchFamily="2" charset="-78"/>
              </a:rPr>
              <a:t>اگر زمان انتقال بیش از 72 ساعت باشد.</a:t>
            </a:r>
            <a:endParaRPr lang="en-US" sz="14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spcBef>
                <a:spcPts val="0"/>
              </a:spcBef>
              <a:spcAft>
                <a:spcPts val="1000"/>
              </a:spcAft>
              <a:buFont typeface="+mj-lt"/>
              <a:buAutoNum type="arabicPeriod"/>
            </a:pPr>
            <a:r>
              <a:rPr lang="fa-IR" sz="1800" dirty="0">
                <a:effectLst/>
                <a:latin typeface="Calibri" panose="020F0502020204030204" pitchFamily="34" charset="0"/>
                <a:ea typeface="Calibri" panose="020F0502020204030204" pitchFamily="34" charset="0"/>
                <a:cs typeface="B Nazanin" panose="00000400000000000000" pitchFamily="2" charset="-78"/>
              </a:rPr>
              <a:t>در صورتیکه نمونه بطور نامناسب تهیه شده باشد (بعنوان مثال نمونه ادرار گرفته شده از کیسه ی کاتتر فولی).</a:t>
            </a:r>
            <a:endParaRPr lang="en-US" sz="14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spcBef>
                <a:spcPts val="0"/>
              </a:spcBef>
              <a:spcAft>
                <a:spcPts val="1000"/>
              </a:spcAft>
              <a:buFont typeface="+mj-lt"/>
              <a:buAutoNum type="arabicPeriod"/>
            </a:pPr>
            <a:r>
              <a:rPr lang="fa-IR" sz="1800" dirty="0">
                <a:effectLst/>
                <a:latin typeface="Calibri" panose="020F0502020204030204" pitchFamily="34" charset="0"/>
                <a:ea typeface="Calibri" panose="020F0502020204030204" pitchFamily="34" charset="0"/>
                <a:cs typeface="B Nazanin" panose="00000400000000000000" pitchFamily="2" charset="-78"/>
              </a:rPr>
              <a:t>اگر ظرف حاوی نمونه دارای نشتی باشد.</a:t>
            </a:r>
            <a:endParaRPr lang="en-US" sz="14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spcBef>
                <a:spcPts val="0"/>
              </a:spcBef>
              <a:spcAft>
                <a:spcPts val="1000"/>
              </a:spcAft>
              <a:buFont typeface="+mj-lt"/>
              <a:buAutoNum type="arabicPeriod"/>
            </a:pPr>
            <a:r>
              <a:rPr lang="fa-IR" sz="1800" dirty="0">
                <a:effectLst/>
                <a:latin typeface="Calibri" panose="020F0502020204030204" pitchFamily="34" charset="0"/>
                <a:ea typeface="Calibri" panose="020F0502020204030204" pitchFamily="34" charset="0"/>
                <a:cs typeface="B Nazanin" panose="00000400000000000000" pitchFamily="2" charset="-78"/>
              </a:rPr>
              <a:t>اگر نمونه های همانند یا دوبله </a:t>
            </a:r>
            <a:r>
              <a:rPr lang="en-US" sz="1800" dirty="0">
                <a:effectLst/>
                <a:latin typeface="Calibri" panose="020F0502020204030204" pitchFamily="34" charset="0"/>
                <a:ea typeface="Calibri" panose="020F0502020204030204" pitchFamily="34" charset="0"/>
                <a:cs typeface="B Nazanin" panose="00000400000000000000" pitchFamily="2" charset="-78"/>
              </a:rPr>
              <a:t>(duplicate)</a:t>
            </a:r>
            <a:r>
              <a:rPr lang="fa-IR" sz="1800" dirty="0">
                <a:effectLst/>
                <a:latin typeface="Calibri" panose="020F0502020204030204" pitchFamily="34" charset="0"/>
                <a:ea typeface="Calibri" panose="020F0502020204030204" pitchFamily="34" charset="0"/>
                <a:cs typeface="B Nazanin" panose="00000400000000000000" pitchFamily="2" charset="-78"/>
              </a:rPr>
              <a:t> برای یک درخواست در یک روز گرفته شده باشند (نمونه های دوبل آمیخته شده از یک محل را اگر مناسب است در نظر بگیرید).</a:t>
            </a:r>
            <a:endParaRPr lang="en-US" sz="14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spcBef>
                <a:spcPts val="0"/>
              </a:spcBef>
              <a:spcAft>
                <a:spcPts val="1000"/>
              </a:spcAft>
              <a:buFont typeface="+mj-lt"/>
              <a:buAutoNum type="arabicPeriod"/>
            </a:pPr>
            <a:r>
              <a:rPr lang="fa-IR" sz="1800" dirty="0">
                <a:effectLst/>
                <a:latin typeface="Calibri" panose="020F0502020204030204" pitchFamily="34" charset="0"/>
                <a:ea typeface="Calibri" panose="020F0502020204030204" pitchFamily="34" charset="0"/>
                <a:cs typeface="B Nazanin" panose="00000400000000000000" pitchFamily="2" charset="-78"/>
              </a:rPr>
              <a:t>نمونه از یک محل نامناسب جمع آوری شده باشد.</a:t>
            </a:r>
            <a:endParaRPr lang="en-US" sz="14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spcBef>
                <a:spcPts val="0"/>
              </a:spcBef>
              <a:spcAft>
                <a:spcPts val="1000"/>
              </a:spcAft>
              <a:buFont typeface="+mj-lt"/>
              <a:buAutoNum type="arabicPeriod"/>
            </a:pPr>
            <a:r>
              <a:rPr lang="fa-IR" sz="1800" dirty="0">
                <a:effectLst/>
                <a:latin typeface="Calibri" panose="020F0502020204030204" pitchFamily="34" charset="0"/>
                <a:ea typeface="Calibri" panose="020F0502020204030204" pitchFamily="34" charset="0"/>
                <a:cs typeface="B Nazanin" panose="00000400000000000000" pitchFamily="2" charset="-78"/>
              </a:rPr>
              <a:t>هنگامیکه مقدار یا کمیت نمونه برای تمام درخواست ها کافی نباشد آزمایشگاه با پزشک معالج تماس گرفته و اولیت بندی کردن تست ها </a:t>
            </a:r>
            <a:r>
              <a:rPr lang="en-US" sz="1400" dirty="0">
                <a:effectLst/>
                <a:latin typeface="Calibri" panose="020F0502020204030204" pitchFamily="34" charset="0"/>
                <a:ea typeface="Calibri" panose="020F0502020204030204" pitchFamily="34" charset="0"/>
                <a:cs typeface="B Nazanin" panose="00000400000000000000" pitchFamily="2" charset="-78"/>
              </a:rPr>
              <a:t>(prioritization of testing)</a:t>
            </a:r>
            <a:r>
              <a:rPr lang="fa-IR" sz="1800" dirty="0">
                <a:effectLst/>
                <a:latin typeface="Calibri" panose="020F0502020204030204" pitchFamily="34" charset="0"/>
                <a:ea typeface="Calibri" panose="020F0502020204030204" pitchFamily="34" charset="0"/>
                <a:cs typeface="B Nazanin" panose="00000400000000000000" pitchFamily="2" charset="-78"/>
              </a:rPr>
              <a:t> را درخواست کند.</a:t>
            </a:r>
            <a:endParaRPr lang="en-US" sz="14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23674614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F58ADDE-0C7E-4087-8FB2-C5EA9B7FA16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11778" y="908720"/>
            <a:ext cx="8568444" cy="5712296"/>
          </a:xfrm>
          <a:prstGeom prst="rect">
            <a:avLst/>
          </a:prstGeom>
        </p:spPr>
      </p:pic>
      <p:sp>
        <p:nvSpPr>
          <p:cNvPr id="4" name="TextBox 3">
            <a:extLst>
              <a:ext uri="{FF2B5EF4-FFF2-40B4-BE49-F238E27FC236}">
                <a16:creationId xmlns:a16="http://schemas.microsoft.com/office/drawing/2014/main" id="{76C3830C-F06C-4538-A5F1-B09C73DF1861}"/>
              </a:ext>
            </a:extLst>
          </p:cNvPr>
          <p:cNvSpPr txBox="1"/>
          <p:nvPr/>
        </p:nvSpPr>
        <p:spPr>
          <a:xfrm>
            <a:off x="3097730" y="476672"/>
            <a:ext cx="4128695" cy="369332"/>
          </a:xfrm>
          <a:prstGeom prst="rect">
            <a:avLst/>
          </a:prstGeom>
          <a:noFill/>
        </p:spPr>
        <p:txBody>
          <a:bodyPr wrap="none" rtlCol="0">
            <a:spAutoFit/>
          </a:bodyPr>
          <a:lstStyle/>
          <a:p>
            <a:r>
              <a:rPr lang="en-US" i="1" dirty="0"/>
              <a:t>Fusarium</a:t>
            </a:r>
            <a:r>
              <a:rPr lang="en-US" dirty="0"/>
              <a:t>/ onychomycosis/ CSB stain 400X</a:t>
            </a:r>
          </a:p>
        </p:txBody>
      </p:sp>
    </p:spTree>
    <p:extLst>
      <p:ext uri="{BB962C8B-B14F-4D97-AF65-F5344CB8AC3E}">
        <p14:creationId xmlns:p14="http://schemas.microsoft.com/office/powerpoint/2010/main" val="315723440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E4F6B27-C9C1-4D58-8F7B-54228D153B9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73796" y="980728"/>
            <a:ext cx="8244408" cy="5496272"/>
          </a:xfrm>
          <a:prstGeom prst="rect">
            <a:avLst/>
          </a:prstGeom>
        </p:spPr>
      </p:pic>
      <p:sp>
        <p:nvSpPr>
          <p:cNvPr id="4" name="TextBox 3">
            <a:extLst>
              <a:ext uri="{FF2B5EF4-FFF2-40B4-BE49-F238E27FC236}">
                <a16:creationId xmlns:a16="http://schemas.microsoft.com/office/drawing/2014/main" id="{A45DDC69-CE7D-4BDD-B4F9-87A307746E7D}"/>
              </a:ext>
            </a:extLst>
          </p:cNvPr>
          <p:cNvSpPr txBox="1"/>
          <p:nvPr/>
        </p:nvSpPr>
        <p:spPr>
          <a:xfrm>
            <a:off x="3004994" y="381000"/>
            <a:ext cx="6182013" cy="369332"/>
          </a:xfrm>
          <a:prstGeom prst="rect">
            <a:avLst/>
          </a:prstGeom>
          <a:noFill/>
        </p:spPr>
        <p:txBody>
          <a:bodyPr wrap="none" rtlCol="0">
            <a:spAutoFit/>
          </a:bodyPr>
          <a:lstStyle/>
          <a:p>
            <a:r>
              <a:rPr lang="en-US" i="1" dirty="0"/>
              <a:t>Fusarium</a:t>
            </a:r>
            <a:r>
              <a:rPr lang="en-US" dirty="0"/>
              <a:t> </a:t>
            </a:r>
            <a:r>
              <a:rPr lang="en-US" dirty="0" err="1"/>
              <a:t>Dichotomus</a:t>
            </a:r>
            <a:r>
              <a:rPr lang="en-US" dirty="0"/>
              <a:t> hyphae/ onychomycoses/ CSB stain 1000X</a:t>
            </a:r>
          </a:p>
        </p:txBody>
      </p:sp>
    </p:spTree>
    <p:extLst>
      <p:ext uri="{BB962C8B-B14F-4D97-AF65-F5344CB8AC3E}">
        <p14:creationId xmlns:p14="http://schemas.microsoft.com/office/powerpoint/2010/main" val="102837485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2200" dirty="0"/>
              <a:t>(</a:t>
            </a:r>
            <a:r>
              <a:rPr lang="fa-IR" sz="2200" dirty="0">
                <a:solidFill>
                  <a:srgbClr val="FF0000"/>
                </a:solidFill>
              </a:rPr>
              <a:t>زیگومیستها: گونه های موکور، رایزوپوس و ...</a:t>
            </a:r>
            <a:r>
              <a:rPr lang="fa-IR" sz="2200" dirty="0"/>
              <a:t>)</a:t>
            </a:r>
            <a:br>
              <a:rPr lang="fa-IR" sz="2200" dirty="0"/>
            </a:br>
            <a:br>
              <a:rPr lang="fa-IR" sz="2200" dirty="0"/>
            </a:br>
            <a:r>
              <a:rPr lang="fa-IR" sz="2200" dirty="0"/>
              <a:t>هایفی های پهن و بدون تیغه میانی به قطر 10 تا 30 میکرون</a:t>
            </a:r>
          </a:p>
        </p:txBody>
      </p:sp>
      <p:sp>
        <p:nvSpPr>
          <p:cNvPr id="3" name="Content Placeholder 2"/>
          <p:cNvSpPr>
            <a:spLocks noGrp="1"/>
          </p:cNvSpPr>
          <p:nvPr>
            <p:ph idx="1"/>
          </p:nvPr>
        </p:nvSpPr>
        <p:spPr/>
        <p:txBody>
          <a:bodyPr/>
          <a:lstStyle/>
          <a:p>
            <a:pPr algn="just" rtl="1"/>
            <a:r>
              <a:rPr lang="fa-IR" dirty="0">
                <a:cs typeface="2  Baran" panose="00000400000000000000" pitchFamily="2" charset="-78"/>
              </a:rPr>
              <a:t>هایفی های بزرگ و نواری شکل (مانند روبان) اغلب شکسته یا تاشده یا پیچ خورده است.</a:t>
            </a:r>
          </a:p>
          <a:p>
            <a:pPr algn="just" rtl="1"/>
            <a:r>
              <a:rPr lang="fa-IR" dirty="0">
                <a:cs typeface="2  Baran" panose="00000400000000000000" pitchFamily="2" charset="-78"/>
              </a:rPr>
              <a:t> گاهی اوقات سپتا ممکن است وجود داشته باشد.</a:t>
            </a:r>
          </a:p>
          <a:p>
            <a:pPr algn="just" rtl="1"/>
            <a:r>
              <a:rPr lang="fa-IR" dirty="0">
                <a:cs typeface="2  Baran" panose="00000400000000000000" pitchFamily="2" charset="-78"/>
              </a:rPr>
              <a:t> انشعابات معمولا با زاویه قائمه است.</a:t>
            </a:r>
          </a:p>
          <a:p>
            <a:pPr algn="just" rtl="1"/>
            <a:r>
              <a:rPr lang="fa-IR" dirty="0">
                <a:cs typeface="2  Baran" panose="00000400000000000000" pitchFamily="2" charset="-78"/>
              </a:rPr>
              <a:t>هیف های کوچکتر شبیه هیف های</a:t>
            </a:r>
            <a:r>
              <a:rPr lang="fa-IR" i="1" dirty="0">
                <a:cs typeface="2  Baran" panose="00000400000000000000" pitchFamily="2" charset="-78"/>
              </a:rPr>
              <a:t> آسپرجیلوس </a:t>
            </a:r>
            <a:r>
              <a:rPr lang="fa-IR" dirty="0">
                <a:cs typeface="2  Baran" panose="00000400000000000000" pitchFamily="2" charset="-78"/>
              </a:rPr>
              <a:t>بویژه </a:t>
            </a:r>
            <a:r>
              <a:rPr lang="fa-IR" i="1" dirty="0">
                <a:cs typeface="2  Baran" panose="00000400000000000000" pitchFamily="2" charset="-78"/>
              </a:rPr>
              <a:t>آسپرجیلوس فلاوس </a:t>
            </a:r>
            <a:r>
              <a:rPr lang="fa-IR" dirty="0">
                <a:cs typeface="2  Baran" panose="00000400000000000000" pitchFamily="2" charset="-78"/>
              </a:rPr>
              <a:t>می باشند.</a:t>
            </a:r>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8413" y="4088422"/>
            <a:ext cx="3487738" cy="2359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3358726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A8E9B45-9192-486C-A2BF-5DCE398D6AA7}"/>
              </a:ext>
            </a:extLst>
          </p:cNvPr>
          <p:cNvPicPr>
            <a:picLocks noChangeAspect="1"/>
          </p:cNvPicPr>
          <p:nvPr/>
        </p:nvPicPr>
        <p:blipFill rotWithShape="1">
          <a:blip r:embed="rId2">
            <a:extLst>
              <a:ext uri="{28A0092B-C50C-407E-A947-70E740481C1C}">
                <a14:useLocalDpi xmlns:a14="http://schemas.microsoft.com/office/drawing/2010/main" val="0"/>
              </a:ext>
            </a:extLst>
          </a:blip>
          <a:srcRect l="29525" r="10626" b="21580"/>
          <a:stretch/>
        </p:blipFill>
        <p:spPr>
          <a:xfrm>
            <a:off x="7964482" y="298796"/>
            <a:ext cx="3897081" cy="3820275"/>
          </a:xfrm>
          <a:prstGeom prst="rect">
            <a:avLst/>
          </a:prstGeom>
        </p:spPr>
      </p:pic>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8780" y="205099"/>
            <a:ext cx="5027282" cy="44905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3">
            <a:extLst>
              <a:ext uri="{FF2B5EF4-FFF2-40B4-BE49-F238E27FC236}">
                <a16:creationId xmlns:a16="http://schemas.microsoft.com/office/drawing/2014/main" id="{E39F846E-FA9A-471B-B5C5-D59D6708DB49}"/>
              </a:ext>
            </a:extLst>
          </p:cNvPr>
          <p:cNvPicPr>
            <a:picLocks noChangeAspect="1"/>
          </p:cNvPicPr>
          <p:nvPr/>
        </p:nvPicPr>
        <p:blipFill rotWithShape="1">
          <a:blip r:embed="rId4">
            <a:extLst>
              <a:ext uri="{28A0092B-C50C-407E-A947-70E740481C1C}">
                <a14:useLocalDpi xmlns:a14="http://schemas.microsoft.com/office/drawing/2010/main" val="0"/>
              </a:ext>
            </a:extLst>
          </a:blip>
          <a:srcRect l="29525" r="12201" b="24738"/>
          <a:stretch/>
        </p:blipFill>
        <p:spPr>
          <a:xfrm>
            <a:off x="4388979" y="2450366"/>
            <a:ext cx="3993511" cy="3858711"/>
          </a:xfrm>
          <a:prstGeom prst="rect">
            <a:avLst/>
          </a:prstGeom>
        </p:spPr>
      </p:pic>
    </p:spTree>
    <p:extLst>
      <p:ext uri="{BB962C8B-B14F-4D97-AF65-F5344CB8AC3E}">
        <p14:creationId xmlns:p14="http://schemas.microsoft.com/office/powerpoint/2010/main" val="170983330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6F0D38EF-582D-4438-AFCF-D873D86F9626}"/>
              </a:ext>
            </a:extLst>
          </p:cNvPr>
          <p:cNvPicPr>
            <a:picLocks noChangeAspect="1"/>
          </p:cNvPicPr>
          <p:nvPr/>
        </p:nvPicPr>
        <p:blipFill rotWithShape="1">
          <a:blip r:embed="rId2">
            <a:extLst>
              <a:ext uri="{28A0092B-C50C-407E-A947-70E740481C1C}">
                <a14:useLocalDpi xmlns:a14="http://schemas.microsoft.com/office/drawing/2010/main" val="0"/>
              </a:ext>
            </a:extLst>
          </a:blip>
          <a:srcRect t="12201"/>
          <a:stretch/>
        </p:blipFill>
        <p:spPr>
          <a:xfrm>
            <a:off x="6141453" y="276476"/>
            <a:ext cx="5320772" cy="6228813"/>
          </a:xfrm>
          <a:prstGeom prst="rect">
            <a:avLst/>
          </a:prstGeom>
        </p:spPr>
      </p:pic>
      <p:pic>
        <p:nvPicPr>
          <p:cNvPr id="307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11316"/>
          <a:stretch/>
        </p:blipFill>
        <p:spPr bwMode="auto">
          <a:xfrm>
            <a:off x="575951" y="344031"/>
            <a:ext cx="5320647" cy="62894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3536251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691052C-F74C-4615-817C-364AD0C5247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82056" y="207301"/>
            <a:ext cx="4813598" cy="6418130"/>
          </a:xfrm>
          <a:prstGeom prst="rect">
            <a:avLst/>
          </a:prstGeom>
        </p:spPr>
      </p:pic>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8529" y="205465"/>
            <a:ext cx="4860599" cy="64787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8174066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Pythium insidiosum: An overview - ScienceDirect">
            <a:extLst>
              <a:ext uri="{FF2B5EF4-FFF2-40B4-BE49-F238E27FC236}">
                <a16:creationId xmlns:a16="http://schemas.microsoft.com/office/drawing/2014/main" id="{BD4C604E-29FB-4A03-944F-8D2017C4C33A}"/>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613665" y="3645132"/>
            <a:ext cx="7578335" cy="3212868"/>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a:extLst>
              <a:ext uri="{FF2B5EF4-FFF2-40B4-BE49-F238E27FC236}">
                <a16:creationId xmlns:a16="http://schemas.microsoft.com/office/drawing/2014/main" id="{19061525-85B7-4E28-A8AC-131D8FC69D1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300" y="-198438"/>
            <a:ext cx="152400" cy="152400"/>
          </a:xfrm>
          <a:prstGeom prst="rect">
            <a:avLst/>
          </a:prstGeom>
          <a:noFill/>
          <a:extLst>
            <a:ext uri="{909E8E84-426E-40DD-AFC4-6F175D3DCCD1}">
              <a14:hiddenFill xmlns:a14="http://schemas.microsoft.com/office/drawing/2010/main">
                <a:solidFill>
                  <a:srgbClr val="FFFFFF"/>
                </a:solidFill>
              </a14:hiddenFill>
            </a:ext>
          </a:extLst>
        </p:spPr>
      </p:pic>
      <p:pic>
        <p:nvPicPr>
          <p:cNvPr id="8200" name="Picture 8" descr="Pythium insidiosum - Alchetron, The Free Social Encyclopedia">
            <a:extLst>
              <a:ext uri="{FF2B5EF4-FFF2-40B4-BE49-F238E27FC236}">
                <a16:creationId xmlns:a16="http://schemas.microsoft.com/office/drawing/2014/main" id="{C2140AB5-D3DE-4514-A045-EFCD07C6DED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4300" y="90710"/>
            <a:ext cx="5016556" cy="3338290"/>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7E2A652A-C49C-469A-8483-4EECE0FA6F1D}"/>
              </a:ext>
            </a:extLst>
          </p:cNvPr>
          <p:cNvSpPr txBox="1"/>
          <p:nvPr/>
        </p:nvSpPr>
        <p:spPr>
          <a:xfrm>
            <a:off x="6268346" y="605549"/>
            <a:ext cx="2439719" cy="369332"/>
          </a:xfrm>
          <a:prstGeom prst="rect">
            <a:avLst/>
          </a:prstGeom>
          <a:noFill/>
        </p:spPr>
        <p:txBody>
          <a:bodyPr wrap="square">
            <a:spAutoFit/>
          </a:bodyPr>
          <a:lstStyle/>
          <a:p>
            <a:r>
              <a:rPr lang="en-US" b="0" i="0" dirty="0">
                <a:effectLst/>
                <a:latin typeface="Roboto" panose="02000000000000000000" pitchFamily="2" charset="0"/>
              </a:rPr>
              <a:t> </a:t>
            </a:r>
            <a:r>
              <a:rPr lang="en-US" b="1" i="1" u="none" strike="noStrike" dirty="0">
                <a:solidFill>
                  <a:srgbClr val="1A0DAB"/>
                </a:solidFill>
                <a:effectLst/>
                <a:latin typeface="Roboto" panose="02000000000000000000" pitchFamily="2" charset="0"/>
              </a:rPr>
              <a:t>pythium</a:t>
            </a:r>
            <a:r>
              <a:rPr lang="en-US" b="0" i="0" u="none" strike="noStrike" dirty="0">
                <a:solidFill>
                  <a:srgbClr val="1A0DAB"/>
                </a:solidFill>
                <a:effectLst/>
                <a:latin typeface="Roboto" panose="02000000000000000000" pitchFamily="2" charset="0"/>
              </a:rPr>
              <a:t> </a:t>
            </a:r>
            <a:r>
              <a:rPr lang="en-US" b="0" i="1" u="none" strike="noStrike" dirty="0" err="1">
                <a:solidFill>
                  <a:srgbClr val="1A0DAB"/>
                </a:solidFill>
                <a:effectLst/>
                <a:latin typeface="Roboto" panose="02000000000000000000" pitchFamily="2" charset="0"/>
              </a:rPr>
              <a:t>insidiosum</a:t>
            </a:r>
            <a:endParaRPr lang="en-US" i="1" dirty="0"/>
          </a:p>
        </p:txBody>
      </p:sp>
    </p:spTree>
    <p:extLst>
      <p:ext uri="{BB962C8B-B14F-4D97-AF65-F5344CB8AC3E}">
        <p14:creationId xmlns:p14="http://schemas.microsoft.com/office/powerpoint/2010/main" val="131211120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C677A46A-6F50-4CB6-B1D0-B55CB118D948}"/>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l="2840" t="6671" r="29352" b="2675"/>
          <a:stretch/>
        </p:blipFill>
        <p:spPr>
          <a:xfrm>
            <a:off x="0" y="0"/>
            <a:ext cx="3934047" cy="3944679"/>
          </a:xfrm>
        </p:spPr>
      </p:pic>
      <p:pic>
        <p:nvPicPr>
          <p:cNvPr id="7" name="Picture 6">
            <a:extLst>
              <a:ext uri="{FF2B5EF4-FFF2-40B4-BE49-F238E27FC236}">
                <a16:creationId xmlns:a16="http://schemas.microsoft.com/office/drawing/2014/main" id="{C19BE367-5D6B-4D90-BE22-86EAB1BED998}"/>
              </a:ext>
            </a:extLst>
          </p:cNvPr>
          <p:cNvPicPr>
            <a:picLocks noChangeAspect="1"/>
          </p:cNvPicPr>
          <p:nvPr/>
        </p:nvPicPr>
        <p:blipFill rotWithShape="1">
          <a:blip r:embed="rId3">
            <a:extLst>
              <a:ext uri="{28A0092B-C50C-407E-A947-70E740481C1C}">
                <a14:useLocalDpi xmlns:a14="http://schemas.microsoft.com/office/drawing/2010/main" val="0"/>
              </a:ext>
            </a:extLst>
          </a:blip>
          <a:srcRect l="3856" t="2376" r="29018" b="29147"/>
          <a:stretch/>
        </p:blipFill>
        <p:spPr>
          <a:xfrm>
            <a:off x="7028120" y="0"/>
            <a:ext cx="5252485" cy="4013656"/>
          </a:xfrm>
          <a:prstGeom prst="rect">
            <a:avLst/>
          </a:prstGeom>
        </p:spPr>
      </p:pic>
      <p:pic>
        <p:nvPicPr>
          <p:cNvPr id="9" name="Picture 8">
            <a:extLst>
              <a:ext uri="{FF2B5EF4-FFF2-40B4-BE49-F238E27FC236}">
                <a16:creationId xmlns:a16="http://schemas.microsoft.com/office/drawing/2014/main" id="{038797E6-4A76-4B9A-8DBA-8A47A5495574}"/>
              </a:ext>
            </a:extLst>
          </p:cNvPr>
          <p:cNvPicPr>
            <a:picLocks noChangeAspect="1"/>
          </p:cNvPicPr>
          <p:nvPr/>
        </p:nvPicPr>
        <p:blipFill rotWithShape="1">
          <a:blip r:embed="rId4">
            <a:extLst>
              <a:ext uri="{28A0092B-C50C-407E-A947-70E740481C1C}">
                <a14:useLocalDpi xmlns:a14="http://schemas.microsoft.com/office/drawing/2010/main" val="0"/>
              </a:ext>
            </a:extLst>
          </a:blip>
          <a:srcRect l="16676" t="2322" r="22612" b="21065"/>
          <a:stretch/>
        </p:blipFill>
        <p:spPr>
          <a:xfrm>
            <a:off x="3397102" y="2764466"/>
            <a:ext cx="4167963" cy="3944680"/>
          </a:xfrm>
          <a:prstGeom prst="rect">
            <a:avLst/>
          </a:prstGeom>
        </p:spPr>
      </p:pic>
    </p:spTree>
    <p:extLst>
      <p:ext uri="{BB962C8B-B14F-4D97-AF65-F5344CB8AC3E}">
        <p14:creationId xmlns:p14="http://schemas.microsoft.com/office/powerpoint/2010/main" val="244359902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7F3E81B-8EC2-47D3-8769-DD3680130DF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19685" y="2517667"/>
            <a:ext cx="6120943" cy="4136009"/>
          </a:xfrm>
          <a:prstGeom prst="rect">
            <a:avLst/>
          </a:prstGeom>
        </p:spPr>
      </p:pic>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5973" y="248184"/>
            <a:ext cx="5383212" cy="4194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9810572" y="1640793"/>
            <a:ext cx="1885452" cy="369332"/>
          </a:xfrm>
          <a:prstGeom prst="rect">
            <a:avLst/>
          </a:prstGeom>
          <a:noFill/>
        </p:spPr>
        <p:txBody>
          <a:bodyPr wrap="none" rtlCol="1">
            <a:spAutoFit/>
          </a:bodyPr>
          <a:lstStyle/>
          <a:p>
            <a:r>
              <a:rPr lang="fa-IR" dirty="0">
                <a:cs typeface="B Nazanin" pitchFamily="2" charset="-78"/>
              </a:rPr>
              <a:t>قارچ های دیماتیاسئوس</a:t>
            </a:r>
          </a:p>
        </p:txBody>
      </p:sp>
    </p:spTree>
    <p:extLst>
      <p:ext uri="{BB962C8B-B14F-4D97-AF65-F5344CB8AC3E}">
        <p14:creationId xmlns:p14="http://schemas.microsoft.com/office/powerpoint/2010/main" val="176384347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Hessam\Pictures\Alternaria_0465_DJFs.jpg"/>
          <p:cNvPicPr>
            <a:picLocks noChangeAspect="1" noChangeArrowheads="1"/>
          </p:cNvPicPr>
          <p:nvPr/>
        </p:nvPicPr>
        <p:blipFill>
          <a:blip r:embed="rId2" cstate="print"/>
          <a:srcRect b="8750"/>
          <a:stretch>
            <a:fillRect/>
          </a:stretch>
        </p:blipFill>
        <p:spPr bwMode="auto">
          <a:xfrm>
            <a:off x="5937902" y="495300"/>
            <a:ext cx="4572000" cy="5562600"/>
          </a:xfrm>
          <a:prstGeom prst="rect">
            <a:avLst/>
          </a:prstGeom>
          <a:noFill/>
        </p:spPr>
      </p:pic>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3827" y="381000"/>
            <a:ext cx="4572000" cy="579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C6E5E86-4E51-4D12-AC1E-A460407A91FB}"/>
              </a:ext>
            </a:extLst>
          </p:cNvPr>
          <p:cNvSpPr txBox="1"/>
          <p:nvPr/>
        </p:nvSpPr>
        <p:spPr>
          <a:xfrm>
            <a:off x="733646" y="589819"/>
            <a:ext cx="11036595" cy="5449697"/>
          </a:xfrm>
          <a:prstGeom prst="rect">
            <a:avLst/>
          </a:prstGeom>
          <a:noFill/>
        </p:spPr>
        <p:txBody>
          <a:bodyPr wrap="square">
            <a:spAutoFit/>
          </a:bodyPr>
          <a:lstStyle/>
          <a:p>
            <a:pPr marL="228600" marR="0" algn="ctr" rtl="1">
              <a:lnSpc>
                <a:spcPct val="115000"/>
              </a:lnSpc>
              <a:spcBef>
                <a:spcPts val="0"/>
              </a:spcBef>
              <a:spcAft>
                <a:spcPts val="1000"/>
              </a:spcAft>
            </a:pPr>
            <a:r>
              <a:rPr lang="fa-IR" b="1" dirty="0">
                <a:solidFill>
                  <a:srgbClr val="FF0000"/>
                </a:solidFill>
                <a:latin typeface="Calibri" panose="020F0502020204030204" pitchFamily="34" charset="0"/>
                <a:ea typeface="Calibri" panose="020F0502020204030204" pitchFamily="34" charset="0"/>
                <a:cs typeface="B Nazanin" panose="00000400000000000000" pitchFamily="2" charset="-78"/>
              </a:rPr>
              <a:t>فرم درخواست آزمایش</a:t>
            </a:r>
            <a:endParaRPr lang="fa-IR" sz="1800" b="1" dirty="0">
              <a:solidFill>
                <a:srgbClr val="FF0000"/>
              </a:solidFill>
              <a:effectLst/>
              <a:latin typeface="Calibri" panose="020F0502020204030204" pitchFamily="34" charset="0"/>
              <a:ea typeface="Calibri" panose="020F0502020204030204" pitchFamily="34" charset="0"/>
              <a:cs typeface="B Nazanin" panose="00000400000000000000" pitchFamily="2" charset="-78"/>
            </a:endParaRPr>
          </a:p>
          <a:p>
            <a:pPr marL="228600" marR="0" algn="just" rtl="1">
              <a:lnSpc>
                <a:spcPct val="115000"/>
              </a:lnSpc>
              <a:spcBef>
                <a:spcPts val="0"/>
              </a:spcBef>
              <a:spcAft>
                <a:spcPts val="1000"/>
              </a:spcAft>
            </a:pPr>
            <a:r>
              <a:rPr lang="fa-IR" sz="1800" dirty="0">
                <a:effectLst/>
                <a:latin typeface="Calibri" panose="020F0502020204030204" pitchFamily="34" charset="0"/>
                <a:ea typeface="Calibri" panose="020F0502020204030204" pitchFamily="34" charset="0"/>
                <a:cs typeface="B Nazanin" panose="00000400000000000000" pitchFamily="2" charset="-78"/>
              </a:rPr>
              <a:t>برای فراهم کردن تمامی اطلاعات بیمار برای فرآیند بیماری و نمونه، تهیه ی یک فرم درخواست کامل شده  لازم و ضروری است. </a:t>
            </a:r>
          </a:p>
          <a:p>
            <a:pPr marL="228600" marR="0" algn="just" rtl="1">
              <a:lnSpc>
                <a:spcPct val="115000"/>
              </a:lnSpc>
              <a:spcBef>
                <a:spcPts val="0"/>
              </a:spcBef>
              <a:spcAft>
                <a:spcPts val="1000"/>
              </a:spcAft>
            </a:pPr>
            <a:r>
              <a:rPr lang="fa-IR" sz="1800" b="1" dirty="0">
                <a:effectLst/>
                <a:latin typeface="Calibri" panose="020F0502020204030204" pitchFamily="34" charset="0"/>
                <a:ea typeface="Calibri" panose="020F0502020204030204" pitchFamily="34" charset="0"/>
                <a:cs typeface="B Nazanin" panose="00000400000000000000" pitchFamily="2" charset="-78"/>
              </a:rPr>
              <a:t>اطلاعات مطلوبی که در این فرم باید گنجانیده شود شامل: </a:t>
            </a:r>
          </a:p>
          <a:p>
            <a:pPr marL="228600" marR="0" algn="just" rtl="1">
              <a:lnSpc>
                <a:spcPct val="115000"/>
              </a:lnSpc>
              <a:spcBef>
                <a:spcPts val="0"/>
              </a:spcBef>
              <a:spcAft>
                <a:spcPts val="1000"/>
              </a:spcAft>
            </a:pPr>
            <a:r>
              <a:rPr lang="fa-IR" sz="1800" b="1" dirty="0">
                <a:effectLst/>
                <a:latin typeface="Calibri" panose="020F0502020204030204" pitchFamily="34" charset="0"/>
                <a:ea typeface="Calibri" panose="020F0502020204030204" pitchFamily="34" charset="0"/>
                <a:cs typeface="B Nazanin" panose="00000400000000000000" pitchFamily="2" charset="-78"/>
              </a:rPr>
              <a:t>نام بیمار، شماره ی شناسائی منحصر به فرد بیمار، سن، جنس، موقعیت بستری (شماره اتاق- نام پزشک- اطلاعات تماس)، محل آناتومیک نمونه برداری شده، تاریخ و زمان (ساعت) جمع آوری نمونه می باشند.</a:t>
            </a:r>
          </a:p>
          <a:p>
            <a:pPr marL="228600" marR="0" algn="just" rtl="1">
              <a:lnSpc>
                <a:spcPct val="115000"/>
              </a:lnSpc>
              <a:spcBef>
                <a:spcPts val="0"/>
              </a:spcBef>
              <a:spcAft>
                <a:spcPts val="1000"/>
              </a:spcAft>
            </a:pPr>
            <a:r>
              <a:rPr lang="fa-IR" sz="1800" b="1" dirty="0">
                <a:effectLst/>
                <a:latin typeface="Calibri" panose="020F0502020204030204" pitchFamily="34" charset="0"/>
                <a:ea typeface="Calibri" panose="020F0502020204030204" pitchFamily="34" charset="0"/>
                <a:cs typeface="B Nazanin" panose="00000400000000000000" pitchFamily="2" charset="-78"/>
              </a:rPr>
              <a:t> </a:t>
            </a:r>
            <a:r>
              <a:rPr lang="fa-IR" sz="1800" dirty="0">
                <a:effectLst/>
                <a:latin typeface="Calibri" panose="020F0502020204030204" pitchFamily="34" charset="0"/>
                <a:ea typeface="Calibri" panose="020F0502020204030204" pitchFamily="34" charset="0"/>
                <a:cs typeface="B Nazanin" panose="00000400000000000000" pitchFamily="2" charset="-78"/>
              </a:rPr>
              <a:t>اگر امکان داشته باشد لازم است که اطلاعات دیگری شامل </a:t>
            </a:r>
            <a:r>
              <a:rPr lang="fa-IR" sz="1800" b="1" dirty="0">
                <a:effectLst/>
                <a:latin typeface="Calibri" panose="020F0502020204030204" pitchFamily="34" charset="0"/>
                <a:ea typeface="Calibri" panose="020F0502020204030204" pitchFamily="34" charset="0"/>
                <a:cs typeface="B Nazanin" panose="00000400000000000000" pitchFamily="2" charset="-78"/>
              </a:rPr>
              <a:t>تشخیص کلینیکال، تاریخچه و سابقه ی پزشکی، موقعیت های زمینه ای، و هر نوع رژیم داروئی ضد قارچی یا سایر درمان های مربوطه که بیمار طی 2 هفته ی گذشته داشته است نیز در فرم گنجانیده شود </a:t>
            </a:r>
            <a:r>
              <a:rPr lang="fa-IR" sz="1800" dirty="0">
                <a:effectLst/>
                <a:latin typeface="Calibri" panose="020F0502020204030204" pitchFamily="34" charset="0"/>
                <a:ea typeface="Calibri" panose="020F0502020204030204" pitchFamily="34" charset="0"/>
                <a:cs typeface="B Nazanin" panose="00000400000000000000" pitchFamily="2" charset="-78"/>
              </a:rPr>
              <a:t>و به هر حال دانستن نکات فوق به (آزمایشگاه مایکولوژی) در فرآیند تشخیص و تفسیر یافته ها کمک قابل توجهی می نماید.</a:t>
            </a:r>
            <a:endParaRPr lang="en-US" sz="1400" dirty="0">
              <a:effectLst/>
              <a:latin typeface="Calibri" panose="020F0502020204030204" pitchFamily="34" charset="0"/>
              <a:ea typeface="Calibri" panose="020F0502020204030204" pitchFamily="34" charset="0"/>
              <a:cs typeface="Arial" panose="020B0604020202020204" pitchFamily="34" charset="0"/>
            </a:endParaRPr>
          </a:p>
          <a:p>
            <a:pPr marL="228600" marR="0" algn="just" rtl="1">
              <a:lnSpc>
                <a:spcPct val="115000"/>
              </a:lnSpc>
              <a:spcBef>
                <a:spcPts val="0"/>
              </a:spcBef>
              <a:spcAft>
                <a:spcPts val="1000"/>
              </a:spcAft>
            </a:pPr>
            <a:r>
              <a:rPr lang="fa-IR" sz="1800" dirty="0">
                <a:effectLst/>
                <a:latin typeface="Calibri" panose="020F0502020204030204" pitchFamily="34" charset="0"/>
                <a:ea typeface="Calibri" panose="020F0502020204030204" pitchFamily="34" charset="0"/>
                <a:cs typeface="B Nazanin" panose="00000400000000000000" pitchFamily="2" charset="-78"/>
              </a:rPr>
              <a:t>آگاهی بر تاریخچه و سابقه ی بیمار مثل مسافرت اخیر، فعالیت های شغلی، سرگرمی ها، یا تماس با حیوانات می توانند بینهایت کمک کنند باشند. درخواست های اختصاصی توسط پزشک که دربرگیرنده ی هر پاتوژن قارچی مشکوک است یا تست حساسیت ضد قارچی باید همراه نمونه به آزمایشگاه قارچ شناسی انتقال داده شود. </a:t>
            </a:r>
          </a:p>
          <a:p>
            <a:pPr marL="228600" marR="0" algn="just" rtl="1">
              <a:lnSpc>
                <a:spcPct val="115000"/>
              </a:lnSpc>
              <a:spcBef>
                <a:spcPts val="0"/>
              </a:spcBef>
              <a:spcAft>
                <a:spcPts val="1000"/>
              </a:spcAft>
            </a:pPr>
            <a:r>
              <a:rPr lang="fa-IR" sz="1800" dirty="0">
                <a:effectLst/>
                <a:latin typeface="Calibri" panose="020F0502020204030204" pitchFamily="34" charset="0"/>
                <a:ea typeface="Calibri" panose="020F0502020204030204" pitchFamily="34" charset="0"/>
                <a:cs typeface="B Nazanin" panose="00000400000000000000" pitchFamily="2" charset="-78"/>
              </a:rPr>
              <a:t>یک برچسب باید به نمونه الصاق شده باشد که حداقل 2 مشخصه ی مربوط به بیمار یعنی نام و شماره شناسائی در آن درج شده باشد. اطلاعات دیگر مثل سن، جنس، نام پزشک، تاریخ و زمان جمع آوری نمونه و محل آناتومیک جمع آوری نمونه مفید هستند. </a:t>
            </a:r>
          </a:p>
          <a:p>
            <a:pPr marL="228600" marR="0" algn="just" rtl="1">
              <a:lnSpc>
                <a:spcPct val="115000"/>
              </a:lnSpc>
              <a:spcBef>
                <a:spcPts val="0"/>
              </a:spcBef>
              <a:spcAft>
                <a:spcPts val="1000"/>
              </a:spcAft>
            </a:pPr>
            <a:r>
              <a:rPr lang="fa-IR" sz="1800" dirty="0">
                <a:effectLst/>
                <a:latin typeface="Calibri" panose="020F0502020204030204" pitchFamily="34" charset="0"/>
                <a:ea typeface="Calibri" panose="020F0502020204030204" pitchFamily="34" charset="0"/>
                <a:cs typeface="B Nazanin" panose="00000400000000000000" pitchFamily="2" charset="-78"/>
              </a:rPr>
              <a:t>آزمایشگاه برای بدست آوردن اطلاعات ضروری ممکن است  (بهتر است) با پزشک تماس بگیرد.</a:t>
            </a:r>
            <a:endParaRPr lang="en-US" sz="14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427310116"/>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9372DE-6C0E-492D-9EBE-C1319C3AE30E}"/>
              </a:ext>
            </a:extLst>
          </p:cNvPr>
          <p:cNvSpPr>
            <a:spLocks noGrp="1"/>
          </p:cNvSpPr>
          <p:nvPr>
            <p:ph type="title"/>
          </p:nvPr>
        </p:nvSpPr>
        <p:spPr>
          <a:xfrm>
            <a:off x="838200" y="365126"/>
            <a:ext cx="10515600" cy="506744"/>
          </a:xfrm>
        </p:spPr>
        <p:txBody>
          <a:bodyPr>
            <a:normAutofit fontScale="90000"/>
          </a:bodyPr>
          <a:lstStyle/>
          <a:p>
            <a:pPr algn="ctr"/>
            <a:br>
              <a:rPr lang="fa-IR" sz="2800" b="1" dirty="0">
                <a:solidFill>
                  <a:srgbClr val="FF0000"/>
                </a:solidFill>
                <a:effectLst/>
                <a:latin typeface="Calibri" panose="020F0502020204030204" pitchFamily="34" charset="0"/>
                <a:ea typeface="Calibri" panose="020F0502020204030204" pitchFamily="34" charset="0"/>
                <a:cs typeface="B Nazanin" panose="00000400000000000000" pitchFamily="2" charset="-78"/>
              </a:rPr>
            </a:br>
            <a:br>
              <a:rPr lang="fa-IR" sz="2800" b="1" dirty="0">
                <a:solidFill>
                  <a:srgbClr val="FF0000"/>
                </a:solidFill>
                <a:effectLst/>
                <a:latin typeface="Calibri" panose="020F0502020204030204" pitchFamily="34" charset="0"/>
                <a:ea typeface="Calibri" panose="020F0502020204030204" pitchFamily="34" charset="0"/>
                <a:cs typeface="B Nazanin" panose="00000400000000000000" pitchFamily="2" charset="-78"/>
              </a:rPr>
            </a:br>
            <a:r>
              <a:rPr lang="fa-IR" sz="2800" b="1" dirty="0">
                <a:solidFill>
                  <a:srgbClr val="FF0000"/>
                </a:solidFill>
                <a:effectLst/>
                <a:latin typeface="Calibri" panose="020F0502020204030204" pitchFamily="34" charset="0"/>
                <a:ea typeface="Calibri" panose="020F0502020204030204" pitchFamily="34" charset="0"/>
                <a:cs typeface="B Nazanin" panose="00000400000000000000" pitchFamily="2" charset="-78"/>
              </a:rPr>
              <a:t>کشت نمونه ها در پلیت و انکوبه کردن آنها</a:t>
            </a:r>
            <a:br>
              <a:rPr lang="en-US" sz="4400" dirty="0">
                <a:effectLst/>
                <a:latin typeface="Calibri" panose="020F0502020204030204" pitchFamily="34" charset="0"/>
                <a:ea typeface="Calibri" panose="020F0502020204030204" pitchFamily="34" charset="0"/>
                <a:cs typeface="Arial" panose="020B0604020202020204" pitchFamily="34" charset="0"/>
              </a:rPr>
            </a:br>
            <a:endParaRPr lang="en-US" dirty="0"/>
          </a:p>
        </p:txBody>
      </p:sp>
      <p:sp>
        <p:nvSpPr>
          <p:cNvPr id="3" name="Content Placeholder 2">
            <a:extLst>
              <a:ext uri="{FF2B5EF4-FFF2-40B4-BE49-F238E27FC236}">
                <a16:creationId xmlns:a16="http://schemas.microsoft.com/office/drawing/2014/main" id="{2CD2EFC9-197C-456B-86FE-ED119A9CDE14}"/>
              </a:ext>
            </a:extLst>
          </p:cNvPr>
          <p:cNvSpPr>
            <a:spLocks noGrp="1"/>
          </p:cNvSpPr>
          <p:nvPr>
            <p:ph idx="1"/>
          </p:nvPr>
        </p:nvSpPr>
        <p:spPr>
          <a:xfrm>
            <a:off x="555477" y="978195"/>
            <a:ext cx="10798323" cy="5198768"/>
          </a:xfrm>
        </p:spPr>
        <p:txBody>
          <a:bodyPr/>
          <a:lstStyle/>
          <a:p>
            <a:pPr marL="0" marR="0" indent="0" algn="just" rtl="1">
              <a:lnSpc>
                <a:spcPct val="115000"/>
              </a:lnSpc>
              <a:spcBef>
                <a:spcPts val="0"/>
              </a:spcBef>
              <a:spcAft>
                <a:spcPts val="1000"/>
              </a:spcAft>
              <a:buNone/>
            </a:pPr>
            <a:r>
              <a:rPr lang="fa-IR" sz="1800" b="1" dirty="0">
                <a:solidFill>
                  <a:srgbClr val="FF0000"/>
                </a:solidFill>
                <a:effectLst/>
                <a:latin typeface="Calibri" panose="020F0502020204030204" pitchFamily="34" charset="0"/>
                <a:ea typeface="Calibri" panose="020F0502020204030204" pitchFamily="34" charset="0"/>
                <a:cs typeface="B Nazanin" panose="00000400000000000000" pitchFamily="2" charset="-78"/>
              </a:rPr>
              <a:t> </a:t>
            </a:r>
            <a:r>
              <a:rPr lang="fa-IR" sz="1800" dirty="0">
                <a:effectLst/>
                <a:latin typeface="Calibri" panose="020F0502020204030204" pitchFamily="34" charset="0"/>
                <a:ea typeface="Calibri" panose="020F0502020204030204" pitchFamily="34" charset="0"/>
                <a:cs typeface="B Nazanin" panose="00000400000000000000" pitchFamily="2" charset="-78"/>
              </a:rPr>
              <a:t>بطور کلی استفاده از </a:t>
            </a:r>
            <a:r>
              <a:rPr lang="fa-IR" sz="1800" b="1" dirty="0">
                <a:solidFill>
                  <a:srgbClr val="C00000"/>
                </a:solidFill>
                <a:effectLst/>
                <a:latin typeface="Calibri" panose="020F0502020204030204" pitchFamily="34" charset="0"/>
                <a:ea typeface="Calibri" panose="020F0502020204030204" pitchFamily="34" charset="0"/>
                <a:cs typeface="B Nazanin" panose="00000400000000000000" pitchFamily="2" charset="-78"/>
              </a:rPr>
              <a:t>محیط های کشت در پلیت </a:t>
            </a:r>
            <a:r>
              <a:rPr lang="fa-IR" sz="1800" dirty="0">
                <a:effectLst/>
                <a:latin typeface="Calibri" panose="020F0502020204030204" pitchFamily="34" charset="0"/>
                <a:ea typeface="Calibri" panose="020F0502020204030204" pitchFamily="34" charset="0"/>
                <a:cs typeface="B Nazanin" panose="00000400000000000000" pitchFamily="2" charset="-78"/>
              </a:rPr>
              <a:t>نسبت به لوله یا ظروف دیگر ارجحیت دارد. محیط های کشت داخل پلیت سطح بزرگتری را فراهم می کنند که در آن حجم بزرگتری از نمونه را می توان کشت داد، همچنین تبادل هوا بهتر صورت می گیرد و نیز امکان مشاهده ی بهتری برای کشت های مخلوط و مطالعه و بررسی ویژگی های کلنی فراهم می آورد.</a:t>
            </a:r>
          </a:p>
          <a:p>
            <a:pPr marL="0" marR="0" algn="just" rtl="1">
              <a:lnSpc>
                <a:spcPct val="150000"/>
              </a:lnSpc>
              <a:spcBef>
                <a:spcPts val="0"/>
              </a:spcBef>
              <a:spcAft>
                <a:spcPts val="1000"/>
              </a:spcAft>
            </a:pPr>
            <a:r>
              <a:rPr lang="fa-IR" sz="1800" dirty="0">
                <a:effectLst/>
                <a:latin typeface="Calibri" panose="020F0502020204030204" pitchFamily="34" charset="0"/>
                <a:ea typeface="Calibri" panose="020F0502020204030204" pitchFamily="34" charset="0"/>
                <a:cs typeface="B Nazanin" panose="00000400000000000000" pitchFamily="2" charset="-78"/>
              </a:rPr>
              <a:t>لوله ها امکان </a:t>
            </a:r>
            <a:r>
              <a:rPr lang="fa-IR" sz="1800" b="1" dirty="0">
                <a:effectLst/>
                <a:latin typeface="Calibri" panose="020F0502020204030204" pitchFamily="34" charset="0"/>
                <a:ea typeface="Calibri" panose="020F0502020204030204" pitchFamily="34" charset="0"/>
                <a:cs typeface="B Nazanin" panose="00000400000000000000" pitchFamily="2" charset="-78"/>
              </a:rPr>
              <a:t>جداسازی قارچ های مهم و مورد نظر </a:t>
            </a:r>
            <a:r>
              <a:rPr lang="fa-IR" sz="1800" dirty="0">
                <a:effectLst/>
                <a:latin typeface="Calibri" panose="020F0502020204030204" pitchFamily="34" charset="0"/>
                <a:ea typeface="Calibri" panose="020F0502020204030204" pitchFamily="34" charset="0"/>
                <a:cs typeface="B Nazanin" panose="00000400000000000000" pitchFamily="2" charset="-78"/>
              </a:rPr>
              <a:t>را بمقدار زیادی کاهش می دهند، </a:t>
            </a:r>
            <a:r>
              <a:rPr lang="fa-IR" sz="1800" b="1" dirty="0">
                <a:effectLst/>
                <a:latin typeface="Calibri" panose="020F0502020204030204" pitchFamily="34" charset="0"/>
                <a:ea typeface="Calibri" panose="020F0502020204030204" pitchFamily="34" charset="0"/>
                <a:cs typeface="B Nazanin" panose="00000400000000000000" pitchFamily="2" charset="-78"/>
              </a:rPr>
              <a:t>کلنی ها به آسانی روی هم را می پوشانند </a:t>
            </a:r>
            <a:r>
              <a:rPr lang="fa-IR" sz="1800" dirty="0">
                <a:effectLst/>
                <a:latin typeface="Calibri" panose="020F0502020204030204" pitchFamily="34" charset="0"/>
                <a:ea typeface="Calibri" panose="020F0502020204030204" pitchFamily="34" charset="0"/>
                <a:cs typeface="B Nazanin" panose="00000400000000000000" pitchFamily="2" charset="-78"/>
              </a:rPr>
              <a:t>و در طول مراحل اولیه ی رشد، سطح آگار بسیار مرطوب باقی می مانند. به هر حال در صورتیکه از لوله های شیب دار </a:t>
            </a:r>
            <a:r>
              <a:rPr lang="en-US" sz="1800" dirty="0">
                <a:effectLst/>
                <a:latin typeface="Calibri" panose="020F0502020204030204" pitchFamily="34" charset="0"/>
                <a:ea typeface="Calibri" panose="020F0502020204030204" pitchFamily="34" charset="0"/>
                <a:cs typeface="B Nazanin" panose="00000400000000000000" pitchFamily="2" charset="-78"/>
              </a:rPr>
              <a:t>(slant)</a:t>
            </a:r>
            <a:r>
              <a:rPr lang="fa-IR" sz="1800" dirty="0">
                <a:effectLst/>
                <a:latin typeface="Calibri" panose="020F0502020204030204" pitchFamily="34" charset="0"/>
                <a:ea typeface="Calibri" panose="020F0502020204030204" pitchFamily="34" charset="0"/>
                <a:cs typeface="B Nazanin" panose="00000400000000000000" pitchFamily="2" charset="-78"/>
              </a:rPr>
              <a:t> استفاده می شود قطر لوله ی کشت باید حداقل 2 سانتی متر باشد برای اینکه سطح کافی هوا برای رشد فراهم شود. لوله های شیب دار باید قبل از اینکه نمونه روی آن تلقیح شود رطوبت اضافی سطح آنها گرفته شود. در ابتدا لوله های محتوی محیط کشت باید بصورت افقی انکوبه شوند (یعنی لوله در وضعیت شیب دار خود قرار گیرد) و درب آنها سست و شل باشد تا تبادل هوائی که برای رشد و اسپورزائی مورد نیاز است بخوبی انجام گیرد. هنگامیکه نمونه ی تلقیح شده خشک شد لوله هائی که با درب هایشان همچنان شل باقی مانده را می توان به وضعیت قائم </a:t>
            </a:r>
            <a:r>
              <a:rPr lang="en-US" sz="1800" dirty="0">
                <a:effectLst/>
                <a:latin typeface="Calibri" panose="020F0502020204030204" pitchFamily="34" charset="0"/>
                <a:ea typeface="Calibri" panose="020F0502020204030204" pitchFamily="34" charset="0"/>
                <a:cs typeface="B Nazanin" panose="00000400000000000000" pitchFamily="2" charset="-78"/>
              </a:rPr>
              <a:t>(upright)</a:t>
            </a:r>
            <a:r>
              <a:rPr lang="fa-IR" sz="1800" dirty="0">
                <a:effectLst/>
                <a:latin typeface="Calibri" panose="020F0502020204030204" pitchFamily="34" charset="0"/>
                <a:ea typeface="Calibri" panose="020F0502020204030204" pitchFamily="34" charset="0"/>
                <a:cs typeface="B Nazanin" panose="00000400000000000000" pitchFamily="2" charset="-78"/>
              </a:rPr>
              <a:t> برگرداند. بدلیل اینکه برداشتن درب لوله می تواند خطر ایمنی جدی برای پرسنل آزمایشگاه ایجاد نماید، بویژه در مواردی که کپک حضور داشته باشد، درب لوله ها هر چند روز یکبار باید چک شوند تا مطمئن شویم که آنها بصورت شل ( و البته بسته) در جای خود حضور دارند.</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algn="just" rtl="1"/>
            <a:endParaRPr lang="en-US" dirty="0"/>
          </a:p>
        </p:txBody>
      </p:sp>
    </p:spTree>
    <p:extLst>
      <p:ext uri="{BB962C8B-B14F-4D97-AF65-F5344CB8AC3E}">
        <p14:creationId xmlns:p14="http://schemas.microsoft.com/office/powerpoint/2010/main" val="150640376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627BD8-6F33-47D5-BCAF-81A19FA74D4B}"/>
              </a:ext>
            </a:extLst>
          </p:cNvPr>
          <p:cNvSpPr>
            <a:spLocks noGrp="1"/>
          </p:cNvSpPr>
          <p:nvPr>
            <p:ph type="title"/>
          </p:nvPr>
        </p:nvSpPr>
        <p:spPr>
          <a:xfrm>
            <a:off x="838200" y="223285"/>
            <a:ext cx="10515600" cy="315912"/>
          </a:xfrm>
        </p:spPr>
        <p:txBody>
          <a:bodyPr>
            <a:normAutofit fontScale="90000"/>
          </a:bodyPr>
          <a:lstStyle/>
          <a:p>
            <a:pPr algn="ctr"/>
            <a:br>
              <a:rPr lang="fa-IR" sz="2400" b="1" dirty="0">
                <a:solidFill>
                  <a:srgbClr val="FF0000"/>
                </a:solidFill>
                <a:effectLst/>
                <a:latin typeface="Calibri" panose="020F0502020204030204" pitchFamily="34" charset="0"/>
                <a:ea typeface="Calibri" panose="020F0502020204030204" pitchFamily="34" charset="0"/>
                <a:cs typeface="B Nazanin" panose="00000400000000000000" pitchFamily="2" charset="-78"/>
              </a:rPr>
            </a:br>
            <a:br>
              <a:rPr lang="fa-IR" sz="2400" b="1" dirty="0">
                <a:solidFill>
                  <a:srgbClr val="FF0000"/>
                </a:solidFill>
                <a:effectLst/>
                <a:latin typeface="Calibri" panose="020F0502020204030204" pitchFamily="34" charset="0"/>
                <a:ea typeface="Calibri" panose="020F0502020204030204" pitchFamily="34" charset="0"/>
                <a:cs typeface="B Nazanin" panose="00000400000000000000" pitchFamily="2" charset="-78"/>
              </a:rPr>
            </a:br>
            <a:r>
              <a:rPr lang="fa-IR" sz="2400" b="1" dirty="0">
                <a:solidFill>
                  <a:srgbClr val="FF0000"/>
                </a:solidFill>
                <a:effectLst/>
                <a:latin typeface="Calibri" panose="020F0502020204030204" pitchFamily="34" charset="0"/>
                <a:ea typeface="Calibri" panose="020F0502020204030204" pitchFamily="34" charset="0"/>
                <a:cs typeface="B Nazanin" panose="00000400000000000000" pitchFamily="2" charset="-78"/>
              </a:rPr>
              <a:t>تلقیح نمونه ها در محیط کشت</a:t>
            </a:r>
            <a:br>
              <a:rPr lang="en-US" sz="4400" dirty="0">
                <a:effectLst/>
                <a:latin typeface="Calibri" panose="020F0502020204030204" pitchFamily="34" charset="0"/>
                <a:ea typeface="Calibri" panose="020F0502020204030204" pitchFamily="34" charset="0"/>
                <a:cs typeface="Arial" panose="020B0604020202020204" pitchFamily="34" charset="0"/>
              </a:rPr>
            </a:br>
            <a:endParaRPr lang="en-US" dirty="0"/>
          </a:p>
        </p:txBody>
      </p:sp>
      <p:sp>
        <p:nvSpPr>
          <p:cNvPr id="3" name="Content Placeholder 2">
            <a:extLst>
              <a:ext uri="{FF2B5EF4-FFF2-40B4-BE49-F238E27FC236}">
                <a16:creationId xmlns:a16="http://schemas.microsoft.com/office/drawing/2014/main" id="{CAD6FABC-4A5A-4783-B29F-D366E40DA087}"/>
              </a:ext>
            </a:extLst>
          </p:cNvPr>
          <p:cNvSpPr>
            <a:spLocks noGrp="1"/>
          </p:cNvSpPr>
          <p:nvPr>
            <p:ph idx="1"/>
          </p:nvPr>
        </p:nvSpPr>
        <p:spPr>
          <a:xfrm>
            <a:off x="170121" y="680484"/>
            <a:ext cx="11834037" cy="5901069"/>
          </a:xfrm>
        </p:spPr>
        <p:txBody>
          <a:bodyPr>
            <a:normAutofit lnSpcReduction="10000"/>
          </a:bodyPr>
          <a:lstStyle/>
          <a:p>
            <a:pPr marL="0" marR="0" algn="just" rtl="1">
              <a:lnSpc>
                <a:spcPct val="115000"/>
              </a:lnSpc>
              <a:spcBef>
                <a:spcPts val="0"/>
              </a:spcBef>
              <a:spcAft>
                <a:spcPts val="1000"/>
              </a:spcAft>
            </a:pPr>
            <a:r>
              <a:rPr lang="fa-IR" sz="1800" dirty="0">
                <a:effectLst/>
                <a:latin typeface="Calibri" panose="020F0502020204030204" pitchFamily="34" charset="0"/>
                <a:ea typeface="Calibri" panose="020F0502020204030204" pitchFamily="34" charset="0"/>
                <a:cs typeface="B Nazanin" panose="00000400000000000000" pitchFamily="2" charset="-78"/>
              </a:rPr>
              <a:t>نام محیط کشت نباید زدوده یا محو شود. </a:t>
            </a:r>
          </a:p>
          <a:p>
            <a:pPr marL="0" marR="0" algn="just" rtl="1">
              <a:lnSpc>
                <a:spcPct val="115000"/>
              </a:lnSpc>
              <a:spcBef>
                <a:spcPts val="0"/>
              </a:spcBef>
              <a:spcAft>
                <a:spcPts val="1000"/>
              </a:spcAft>
            </a:pPr>
            <a:r>
              <a:rPr lang="fa-IR" sz="1800" dirty="0">
                <a:effectLst/>
                <a:latin typeface="Calibri" panose="020F0502020204030204" pitchFamily="34" charset="0"/>
                <a:ea typeface="Calibri" panose="020F0502020204030204" pitchFamily="34" charset="0"/>
                <a:cs typeface="B Nazanin" panose="00000400000000000000" pitchFamily="2" charset="-78"/>
              </a:rPr>
              <a:t>توصیه می شود که حداکثر مقدار نمونه بر روی محیط کشت تلقیح شود، در مورد نمونه های مایع بهتر است بیش از نیم میلی لیتر تلقیح نشود زیرا این مقدار حداکثر مقدار مایعی است که در سطح محیط کشت آگار می تواند جذب شود. </a:t>
            </a:r>
          </a:p>
          <a:p>
            <a:pPr marL="0" marR="0" algn="just" rtl="1">
              <a:lnSpc>
                <a:spcPct val="115000"/>
              </a:lnSpc>
              <a:spcBef>
                <a:spcPts val="0"/>
              </a:spcBef>
              <a:spcAft>
                <a:spcPts val="1000"/>
              </a:spcAft>
            </a:pPr>
            <a:r>
              <a:rPr lang="fa-IR" sz="1800" dirty="0">
                <a:effectLst/>
                <a:latin typeface="Calibri" panose="020F0502020204030204" pitchFamily="34" charset="0"/>
                <a:ea typeface="Calibri" panose="020F0502020204030204" pitchFamily="34" charset="0"/>
                <a:cs typeface="B Nazanin" panose="00000400000000000000" pitchFamily="2" charset="-78"/>
              </a:rPr>
              <a:t>باید اجازه داده شود که نمونه ی تلقیح شده در جای خود دست نخورده و یکجا بماند تا کاملا خشک شود (آب اضافی آن جذب محیط کشت شود) و سپس کشت خطی </a:t>
            </a:r>
            <a:r>
              <a:rPr lang="en-US" sz="1800" dirty="0">
                <a:effectLst/>
                <a:latin typeface="Calibri" panose="020F0502020204030204" pitchFamily="34" charset="0"/>
                <a:ea typeface="Calibri" panose="020F0502020204030204" pitchFamily="34" charset="0"/>
                <a:cs typeface="B Nazanin" panose="00000400000000000000" pitchFamily="2" charset="-78"/>
              </a:rPr>
              <a:t>(streaking)</a:t>
            </a:r>
            <a:r>
              <a:rPr lang="fa-IR" sz="1800" dirty="0">
                <a:effectLst/>
                <a:latin typeface="Calibri" panose="020F0502020204030204" pitchFamily="34" charset="0"/>
                <a:ea typeface="Calibri" panose="020F0502020204030204" pitchFamily="34" charset="0"/>
                <a:cs typeface="B Nazanin" panose="00000400000000000000" pitchFamily="2" charset="-78"/>
              </a:rPr>
              <a:t> داده شود.</a:t>
            </a:r>
          </a:p>
          <a:p>
            <a:pPr marL="0" marR="0" algn="just" rtl="1">
              <a:lnSpc>
                <a:spcPct val="115000"/>
              </a:lnSpc>
              <a:spcBef>
                <a:spcPts val="0"/>
              </a:spcBef>
              <a:spcAft>
                <a:spcPts val="1000"/>
              </a:spcAft>
            </a:pPr>
            <a:r>
              <a:rPr lang="fa-IR" sz="1800" dirty="0">
                <a:effectLst/>
                <a:latin typeface="Calibri" panose="020F0502020204030204" pitchFamily="34" charset="0"/>
                <a:ea typeface="Calibri" panose="020F0502020204030204" pitchFamily="34" charset="0"/>
                <a:cs typeface="B Nazanin" panose="00000400000000000000" pitchFamily="2" charset="-78"/>
              </a:rPr>
              <a:t>بهتر است که تلقیح و کشت خطی در نزدیکی لبه های پلیت انجام نگیرد (تقریبا یک سانتیمتر از لبه ها فاصله گرفته شود). </a:t>
            </a:r>
          </a:p>
          <a:p>
            <a:pPr marL="0" marR="0" algn="just" rtl="1">
              <a:lnSpc>
                <a:spcPct val="115000"/>
              </a:lnSpc>
              <a:spcBef>
                <a:spcPts val="0"/>
              </a:spcBef>
              <a:spcAft>
                <a:spcPts val="1000"/>
              </a:spcAft>
            </a:pPr>
            <a:r>
              <a:rPr lang="fa-IR" sz="1800" dirty="0">
                <a:effectLst/>
                <a:latin typeface="Calibri" panose="020F0502020204030204" pitchFamily="34" charset="0"/>
                <a:ea typeface="Calibri" panose="020F0502020204030204" pitchFamily="34" charset="0"/>
                <a:cs typeface="B Nazanin" panose="00000400000000000000" pitchFamily="2" charset="-78"/>
              </a:rPr>
              <a:t>گوشه های پلیت اغلب می تواند بوسیله ی قارچ های هوابرد آلوده شود و دراینصورت هنگامیکه این قارچ ها رشد کردند تفسیر کشت را با دشواری مواجه می سازند.</a:t>
            </a:r>
          </a:p>
          <a:p>
            <a:pPr marL="0" marR="0" algn="just" rtl="1">
              <a:lnSpc>
                <a:spcPct val="115000"/>
              </a:lnSpc>
              <a:spcBef>
                <a:spcPts val="0"/>
              </a:spcBef>
              <a:spcAft>
                <a:spcPts val="1000"/>
              </a:spcAft>
            </a:pPr>
            <a:r>
              <a:rPr lang="fa-IR" sz="1800" dirty="0">
                <a:effectLst/>
                <a:latin typeface="Calibri" panose="020F0502020204030204" pitchFamily="34" charset="0"/>
                <a:ea typeface="Calibri" panose="020F0502020204030204" pitchFamily="34" charset="0"/>
                <a:cs typeface="B Nazanin" panose="00000400000000000000" pitchFamily="2" charset="-78"/>
              </a:rPr>
              <a:t> یکی از روش های مناسب تلقیح کردن به مرکز محیط های کشت و استفاده از لوپ استریل برای کشت خطی از سمت مرکز به طرف گوشه های محیط است، در حالیکه از کشت در گوشه ها خودداری می گردد. می توان پلیت را چرخانده و مجددا 2 بار دیگر کشت دادن </a:t>
            </a:r>
            <a:r>
              <a:rPr lang="en-US" sz="1800" dirty="0">
                <a:effectLst/>
                <a:latin typeface="Calibri" panose="020F0502020204030204" pitchFamily="34" charset="0"/>
                <a:ea typeface="Calibri" panose="020F0502020204030204" pitchFamily="34" charset="0"/>
                <a:cs typeface="B Nazanin" panose="00000400000000000000" pitchFamily="2" charset="-78"/>
              </a:rPr>
              <a:t>(streak)</a:t>
            </a:r>
            <a:r>
              <a:rPr lang="fa-IR" sz="1800" dirty="0">
                <a:effectLst/>
                <a:latin typeface="Calibri" panose="020F0502020204030204" pitchFamily="34" charset="0"/>
                <a:ea typeface="Calibri" panose="020F0502020204030204" pitchFamily="34" charset="0"/>
                <a:cs typeface="B Nazanin" panose="00000400000000000000" pitchFamily="2" charset="-78"/>
              </a:rPr>
              <a:t> را ادامه داد. این روش استریک کردن معکوس کمک می کند که مقدار بیشتری ماده ی تلقیح شونده در مرکز پلیت و مقدار کمتری از آن در نزدیکی گوشه ها قرار گیرد و نیز اجازه می دهد که آلوده کننده ها آسانتر مورد شناسائی قرار گیرند. </a:t>
            </a:r>
          </a:p>
          <a:p>
            <a:pPr marL="0" marR="0" algn="just" rtl="1">
              <a:lnSpc>
                <a:spcPct val="115000"/>
              </a:lnSpc>
              <a:spcBef>
                <a:spcPts val="0"/>
              </a:spcBef>
              <a:spcAft>
                <a:spcPts val="1000"/>
              </a:spcAft>
            </a:pPr>
            <a:r>
              <a:rPr lang="fa-IR" sz="1800" dirty="0">
                <a:effectLst/>
                <a:latin typeface="Calibri" panose="020F0502020204030204" pitchFamily="34" charset="0"/>
                <a:ea typeface="Calibri" panose="020F0502020204030204" pitchFamily="34" charset="0"/>
                <a:cs typeface="B Nazanin" panose="00000400000000000000" pitchFamily="2" charset="-78"/>
              </a:rPr>
              <a:t> بعد از تلقیح پلیت ها باید بوسیله ی نوار چسب قابل نفوذ به گاز یا نوار سلولوزی بسته (</a:t>
            </a:r>
            <a:r>
              <a:rPr lang="en-US" sz="1800" dirty="0">
                <a:effectLst/>
                <a:latin typeface="Calibri" panose="020F0502020204030204" pitchFamily="34" charset="0"/>
                <a:ea typeface="Calibri" panose="020F0502020204030204" pitchFamily="34" charset="0"/>
                <a:cs typeface="B Nazanin" panose="00000400000000000000" pitchFamily="2" charset="-78"/>
              </a:rPr>
              <a:t>seal</a:t>
            </a:r>
            <a:r>
              <a:rPr lang="fa-IR" sz="1800" dirty="0">
                <a:effectLst/>
                <a:latin typeface="Calibri" panose="020F0502020204030204" pitchFamily="34" charset="0"/>
                <a:ea typeface="Calibri" panose="020F0502020204030204" pitchFamily="34" charset="0"/>
                <a:cs typeface="B Nazanin" panose="00000400000000000000" pitchFamily="2" charset="-78"/>
              </a:rPr>
              <a:t>) شوند. این عمل از خشک شدن پلیت ها جلوگیری می کند و نیز از خارج شدن اسپورها یا کنیدی ها و آلوده کردن انکوباتور یا ایجاد خطر برای کارکنان آزمایشگاه جلوگیری می کند.</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lnSpc>
                <a:spcPct val="115000"/>
              </a:lnSpc>
              <a:spcBef>
                <a:spcPts val="0"/>
              </a:spcBef>
              <a:spcAft>
                <a:spcPts val="1000"/>
              </a:spcAft>
            </a:pPr>
            <a:r>
              <a:rPr lang="fa-IR" sz="1800" dirty="0">
                <a:effectLst/>
                <a:latin typeface="Calibri" panose="020F0502020204030204" pitchFamily="34" charset="0"/>
                <a:ea typeface="Calibri" panose="020F0502020204030204" pitchFamily="34" charset="0"/>
                <a:cs typeface="B Nazanin" panose="00000400000000000000" pitchFamily="2" charset="-78"/>
              </a:rPr>
              <a:t>علاوه براین بستن یا سیل کردن پلیت ها به جلوگیری از آلوده شدن با مایت ها کمک خواهد کرد. برخی از آزمایشگاهها ترجیح می دهند که پلیت ها را داخل کیسه های پلاستیکی بسته نگهداری کنند و یا ظروف ثانویه ی دیگری که باید برای جلوگیری از آلودگی تعویض یا ضدعفونی شوند.</a:t>
            </a:r>
          </a:p>
          <a:p>
            <a:pPr marL="0" marR="0" algn="just" rtl="1">
              <a:lnSpc>
                <a:spcPct val="115000"/>
              </a:lnSpc>
              <a:spcBef>
                <a:spcPts val="0"/>
              </a:spcBef>
              <a:spcAft>
                <a:spcPts val="1000"/>
              </a:spcAft>
            </a:pPr>
            <a:r>
              <a:rPr lang="fa-IR" sz="1800" dirty="0">
                <a:effectLst/>
                <a:latin typeface="Calibri" panose="020F0502020204030204" pitchFamily="34" charset="0"/>
                <a:ea typeface="Calibri" panose="020F0502020204030204" pitchFamily="34" charset="0"/>
                <a:cs typeface="B Nazanin" panose="00000400000000000000" pitchFamily="2" charset="-78"/>
              </a:rPr>
              <a:t> پلیت ها باید در حالتی که سمت آگار پائین است نگهداری (انکوبه) شوند.</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algn="just" rtl="1"/>
            <a:endParaRPr lang="en-US" dirty="0"/>
          </a:p>
        </p:txBody>
      </p:sp>
    </p:spTree>
    <p:extLst>
      <p:ext uri="{BB962C8B-B14F-4D97-AF65-F5344CB8AC3E}">
        <p14:creationId xmlns:p14="http://schemas.microsoft.com/office/powerpoint/2010/main" val="1289289734"/>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EA8559-65DF-4F45-93B5-DC19CC996494}"/>
              </a:ext>
            </a:extLst>
          </p:cNvPr>
          <p:cNvSpPr>
            <a:spLocks noGrp="1"/>
          </p:cNvSpPr>
          <p:nvPr>
            <p:ph type="title"/>
          </p:nvPr>
        </p:nvSpPr>
        <p:spPr>
          <a:xfrm>
            <a:off x="838200" y="365126"/>
            <a:ext cx="10515600" cy="485479"/>
          </a:xfrm>
        </p:spPr>
        <p:txBody>
          <a:bodyPr>
            <a:normAutofit fontScale="90000"/>
          </a:bodyPr>
          <a:lstStyle/>
          <a:p>
            <a:pPr algn="ctr"/>
            <a:br>
              <a:rPr lang="fa-IR" sz="2400" dirty="0">
                <a:solidFill>
                  <a:srgbClr val="FF0000"/>
                </a:solidFill>
                <a:effectLst/>
                <a:latin typeface="Calibri" panose="020F0502020204030204" pitchFamily="34" charset="0"/>
                <a:ea typeface="Calibri" panose="020F0502020204030204" pitchFamily="34" charset="0"/>
                <a:cs typeface="2  Nazanin"/>
              </a:rPr>
            </a:br>
            <a:br>
              <a:rPr lang="fa-IR" sz="2400" dirty="0">
                <a:solidFill>
                  <a:srgbClr val="FF0000"/>
                </a:solidFill>
                <a:effectLst/>
                <a:latin typeface="Calibri" panose="020F0502020204030204" pitchFamily="34" charset="0"/>
                <a:ea typeface="Calibri" panose="020F0502020204030204" pitchFamily="34" charset="0"/>
                <a:cs typeface="2  Nazanin"/>
              </a:rPr>
            </a:br>
            <a:r>
              <a:rPr lang="fa-IR" sz="2400" dirty="0">
                <a:solidFill>
                  <a:srgbClr val="FF0000"/>
                </a:solidFill>
                <a:effectLst/>
                <a:latin typeface="Calibri" panose="020F0502020204030204" pitchFamily="34" charset="0"/>
                <a:ea typeface="Calibri" panose="020F0502020204030204" pitchFamily="34" charset="0"/>
                <a:cs typeface="B Nazanin" pitchFamily="2" charset="-78"/>
              </a:rPr>
              <a:t>شرائط نگهداری محیط های کشت</a:t>
            </a:r>
            <a:br>
              <a:rPr lang="en-US" sz="4400" dirty="0">
                <a:effectLst/>
                <a:latin typeface="Calibri" panose="020F0502020204030204" pitchFamily="34" charset="0"/>
                <a:ea typeface="Calibri" panose="020F0502020204030204" pitchFamily="34" charset="0"/>
                <a:cs typeface="B Nazanin" pitchFamily="2" charset="-78"/>
              </a:rPr>
            </a:br>
            <a:endParaRPr lang="en-US" dirty="0">
              <a:cs typeface="B Nazanin" pitchFamily="2" charset="-78"/>
            </a:endParaRPr>
          </a:p>
        </p:txBody>
      </p:sp>
      <p:sp>
        <p:nvSpPr>
          <p:cNvPr id="3" name="Content Placeholder 2">
            <a:extLst>
              <a:ext uri="{FF2B5EF4-FFF2-40B4-BE49-F238E27FC236}">
                <a16:creationId xmlns:a16="http://schemas.microsoft.com/office/drawing/2014/main" id="{77E01158-9D38-42CF-8832-284EE5FE4ACB}"/>
              </a:ext>
            </a:extLst>
          </p:cNvPr>
          <p:cNvSpPr>
            <a:spLocks noGrp="1"/>
          </p:cNvSpPr>
          <p:nvPr>
            <p:ph idx="1"/>
          </p:nvPr>
        </p:nvSpPr>
        <p:spPr>
          <a:xfrm>
            <a:off x="838200" y="1127051"/>
            <a:ext cx="10515600" cy="5049912"/>
          </a:xfrm>
        </p:spPr>
        <p:txBody>
          <a:bodyPr/>
          <a:lstStyle/>
          <a:p>
            <a:pPr marL="0" marR="0" algn="just" rtl="1">
              <a:lnSpc>
                <a:spcPct val="115000"/>
              </a:lnSpc>
              <a:spcBef>
                <a:spcPts val="0"/>
              </a:spcBef>
              <a:spcAft>
                <a:spcPts val="1000"/>
              </a:spcAft>
            </a:pPr>
            <a:r>
              <a:rPr lang="fa-IR" sz="1800" dirty="0">
                <a:effectLst/>
                <a:latin typeface="Calibri" panose="020F0502020204030204" pitchFamily="34" charset="0"/>
                <a:ea typeface="Calibri" panose="020F0502020204030204" pitchFamily="34" charset="0"/>
                <a:cs typeface="B Nazanin" pitchFamily="2" charset="-78"/>
              </a:rPr>
              <a:t>درجه حرارت مطلوب برای جداسازی اغلب قارچهای پاتوژن از نمونه های بالینی </a:t>
            </a:r>
            <a:r>
              <a:rPr lang="fa-IR" sz="1800" b="1" dirty="0">
                <a:solidFill>
                  <a:srgbClr val="C00000"/>
                </a:solidFill>
                <a:effectLst/>
                <a:latin typeface="Calibri" panose="020F0502020204030204" pitchFamily="34" charset="0"/>
                <a:ea typeface="Calibri" panose="020F0502020204030204" pitchFamily="34" charset="0"/>
                <a:cs typeface="B Nazanin" pitchFamily="2" charset="-78"/>
              </a:rPr>
              <a:t>30 درجه سانتیگراد </a:t>
            </a:r>
            <a:r>
              <a:rPr lang="fa-IR" sz="1800" dirty="0">
                <a:effectLst/>
                <a:latin typeface="Calibri" panose="020F0502020204030204" pitchFamily="34" charset="0"/>
                <a:ea typeface="Calibri" panose="020F0502020204030204" pitchFamily="34" charset="0"/>
                <a:cs typeface="B Nazanin" pitchFamily="2" charset="-78"/>
              </a:rPr>
              <a:t>است. </a:t>
            </a:r>
            <a:r>
              <a:rPr lang="fa-IR" sz="1800" i="1" dirty="0">
                <a:effectLst/>
                <a:latin typeface="Calibri" panose="020F0502020204030204" pitchFamily="34" charset="0"/>
                <a:ea typeface="Calibri" panose="020F0502020204030204" pitchFamily="34" charset="0"/>
                <a:cs typeface="B Nazanin" pitchFamily="2" charset="-78"/>
              </a:rPr>
              <a:t>اسپوروتریکس شنکئی </a:t>
            </a:r>
            <a:r>
              <a:rPr lang="fa-IR" sz="1800" dirty="0">
                <a:effectLst/>
                <a:latin typeface="Calibri" panose="020F0502020204030204" pitchFamily="34" charset="0"/>
                <a:ea typeface="Calibri" panose="020F0502020204030204" pitchFamily="34" charset="0"/>
                <a:cs typeface="B Nazanin" pitchFamily="2" charset="-78"/>
              </a:rPr>
              <a:t>از موارد استثنا بوده و در دمای 27 یا 28 درجه بهتر از 30 تا 35 درجه رشد می کند.</a:t>
            </a:r>
            <a:endParaRPr lang="en-US" sz="1800" dirty="0">
              <a:effectLst/>
              <a:latin typeface="Calibri" panose="020F0502020204030204" pitchFamily="34" charset="0"/>
              <a:ea typeface="Calibri" panose="020F0502020204030204" pitchFamily="34" charset="0"/>
              <a:cs typeface="B Nazanin" pitchFamily="2" charset="-78"/>
            </a:endParaRPr>
          </a:p>
          <a:p>
            <a:pPr marL="342900" marR="0" lvl="0" indent="-342900" algn="just" rtl="1">
              <a:lnSpc>
                <a:spcPct val="115000"/>
              </a:lnSpc>
              <a:spcBef>
                <a:spcPts val="0"/>
              </a:spcBef>
              <a:spcAft>
                <a:spcPts val="1000"/>
              </a:spcAft>
              <a:buFont typeface="Calibri" panose="020F0502020204030204" pitchFamily="34" charset="0"/>
              <a:buChar char="-"/>
            </a:pPr>
            <a:r>
              <a:rPr lang="fa-IR" sz="1800" dirty="0">
                <a:effectLst/>
                <a:latin typeface="Calibri" panose="020F0502020204030204" pitchFamily="34" charset="0"/>
                <a:ea typeface="Calibri" panose="020F0502020204030204" pitchFamily="34" charset="0"/>
                <a:cs typeface="B Nazanin" pitchFamily="2" charset="-78"/>
              </a:rPr>
              <a:t>استفاده از </a:t>
            </a:r>
            <a:r>
              <a:rPr lang="fa-IR" sz="1800" dirty="0">
                <a:solidFill>
                  <a:srgbClr val="C00000"/>
                </a:solidFill>
                <a:effectLst/>
                <a:latin typeface="Calibri" panose="020F0502020204030204" pitchFamily="34" charset="0"/>
                <a:ea typeface="Calibri" panose="020F0502020204030204" pitchFamily="34" charset="0"/>
                <a:cs typeface="B Nazanin" pitchFamily="2" charset="-78"/>
              </a:rPr>
              <a:t>دمای اتاق </a:t>
            </a:r>
            <a:r>
              <a:rPr lang="fa-IR" sz="1800" dirty="0">
                <a:effectLst/>
                <a:latin typeface="Calibri" panose="020F0502020204030204" pitchFamily="34" charset="0"/>
                <a:ea typeface="Calibri" panose="020F0502020204030204" pitchFamily="34" charset="0"/>
                <a:cs typeface="B Nazanin" pitchFamily="2" charset="-78"/>
              </a:rPr>
              <a:t>(25 و 26 درجه) برای نگهداری قارچها به لحاظ اختلاف درجه حرارت در طی شبانه روز که در نهایت منجر به رشد آهسته ی قارچهای پاتوژن می گردد</a:t>
            </a:r>
            <a:r>
              <a:rPr lang="fa-IR" sz="1800" dirty="0">
                <a:solidFill>
                  <a:srgbClr val="C00000"/>
                </a:solidFill>
                <a:effectLst/>
                <a:latin typeface="Calibri" panose="020F0502020204030204" pitchFamily="34" charset="0"/>
                <a:ea typeface="Calibri" panose="020F0502020204030204" pitchFamily="34" charset="0"/>
                <a:cs typeface="B Nazanin" pitchFamily="2" charset="-78"/>
              </a:rPr>
              <a:t> منسوخ </a:t>
            </a:r>
            <a:r>
              <a:rPr lang="fa-IR" sz="1800" dirty="0">
                <a:effectLst/>
                <a:latin typeface="Calibri" panose="020F0502020204030204" pitchFamily="34" charset="0"/>
                <a:ea typeface="Calibri" panose="020F0502020204030204" pitchFamily="34" charset="0"/>
                <a:cs typeface="B Nazanin" pitchFamily="2" charset="-78"/>
              </a:rPr>
              <a:t>شده است. </a:t>
            </a:r>
          </a:p>
          <a:p>
            <a:pPr marL="342900" marR="0" lvl="0" indent="-342900" algn="just" rtl="1">
              <a:lnSpc>
                <a:spcPct val="115000"/>
              </a:lnSpc>
              <a:spcBef>
                <a:spcPts val="0"/>
              </a:spcBef>
              <a:spcAft>
                <a:spcPts val="1000"/>
              </a:spcAft>
              <a:buFont typeface="Calibri" panose="020F0502020204030204" pitchFamily="34" charset="0"/>
              <a:buChar char="-"/>
            </a:pPr>
            <a:endParaRPr lang="en-US" sz="1800" dirty="0">
              <a:effectLst/>
              <a:latin typeface="Calibri" panose="020F0502020204030204" pitchFamily="34" charset="0"/>
              <a:ea typeface="Calibri" panose="020F0502020204030204" pitchFamily="34" charset="0"/>
              <a:cs typeface="B Nazanin" pitchFamily="2" charset="-78"/>
            </a:endParaRPr>
          </a:p>
          <a:p>
            <a:pPr marL="342900" marR="0" lvl="0" indent="-342900" algn="just" rtl="1">
              <a:lnSpc>
                <a:spcPct val="115000"/>
              </a:lnSpc>
              <a:spcBef>
                <a:spcPts val="0"/>
              </a:spcBef>
              <a:spcAft>
                <a:spcPts val="1000"/>
              </a:spcAft>
              <a:buFont typeface="Calibri" panose="020F0502020204030204" pitchFamily="34" charset="0"/>
              <a:buChar char="-"/>
            </a:pPr>
            <a:r>
              <a:rPr lang="fa-IR" sz="1800" dirty="0">
                <a:effectLst/>
                <a:latin typeface="Calibri" panose="020F0502020204030204" pitchFamily="34" charset="0"/>
                <a:ea typeface="Calibri" panose="020F0502020204030204" pitchFamily="34" charset="0"/>
                <a:cs typeface="B Nazanin" pitchFamily="2" charset="-78"/>
              </a:rPr>
              <a:t>نگهداری کشتها در 37 درجه به 2 دلیل توصیه نمی شود: </a:t>
            </a:r>
            <a:endParaRPr lang="en-US" sz="1800" dirty="0">
              <a:effectLst/>
              <a:latin typeface="Calibri" panose="020F0502020204030204" pitchFamily="34" charset="0"/>
              <a:ea typeface="Calibri" panose="020F0502020204030204" pitchFamily="34" charset="0"/>
              <a:cs typeface="B Nazanin" pitchFamily="2" charset="-78"/>
            </a:endParaRPr>
          </a:p>
          <a:p>
            <a:pPr marL="342900" marR="0" lvl="0" indent="-342900" algn="just" rtl="1">
              <a:lnSpc>
                <a:spcPct val="115000"/>
              </a:lnSpc>
              <a:spcBef>
                <a:spcPts val="0"/>
              </a:spcBef>
              <a:spcAft>
                <a:spcPts val="1000"/>
              </a:spcAft>
              <a:buFont typeface="+mj-lt"/>
              <a:buAutoNum type="arabicPeriod"/>
            </a:pPr>
            <a:r>
              <a:rPr lang="fa-IR" sz="1800" dirty="0">
                <a:effectLst/>
                <a:latin typeface="Calibri" panose="020F0502020204030204" pitchFamily="34" charset="0"/>
                <a:ea typeface="Calibri" panose="020F0502020204030204" pitchFamily="34" charset="0"/>
                <a:cs typeface="B Nazanin" pitchFamily="2" charset="-78"/>
              </a:rPr>
              <a:t>اغلب نمونه های بالینی به شدت آلوده به باکتریهائی هستند که بسرعت در دمای 37 درجه رشد کرده و روی کلنی قارچها را می پوشانند و یا مانع رشد آنها می گردند. </a:t>
            </a:r>
            <a:endParaRPr lang="en-US" sz="1800" dirty="0">
              <a:effectLst/>
              <a:latin typeface="Calibri" panose="020F0502020204030204" pitchFamily="34" charset="0"/>
              <a:ea typeface="Calibri" panose="020F0502020204030204" pitchFamily="34" charset="0"/>
              <a:cs typeface="B Nazanin" pitchFamily="2" charset="-78"/>
            </a:endParaRPr>
          </a:p>
          <a:p>
            <a:pPr marL="342900" marR="0" lvl="0" indent="-342900" algn="just" rtl="1">
              <a:lnSpc>
                <a:spcPct val="115000"/>
              </a:lnSpc>
              <a:spcBef>
                <a:spcPts val="0"/>
              </a:spcBef>
              <a:spcAft>
                <a:spcPts val="1000"/>
              </a:spcAft>
              <a:buFont typeface="+mj-lt"/>
              <a:buAutoNum type="arabicPeriod"/>
            </a:pPr>
            <a:r>
              <a:rPr lang="fa-IR" sz="1800" dirty="0">
                <a:effectLst/>
                <a:latin typeface="Calibri" panose="020F0502020204030204" pitchFamily="34" charset="0"/>
                <a:ea typeface="Calibri" panose="020F0502020204030204" pitchFamily="34" charset="0"/>
                <a:cs typeface="B Nazanin" pitchFamily="2" charset="-78"/>
              </a:rPr>
              <a:t>در درجات حرارت بالا بعضی از قارچهای پاتوژن به زحمت رشد کرده و یا اصلا رشد نمی کنند.</a:t>
            </a:r>
          </a:p>
          <a:p>
            <a:pPr marL="342900" marR="0" lvl="0" indent="-342900" algn="just" rtl="1">
              <a:lnSpc>
                <a:spcPct val="115000"/>
              </a:lnSpc>
              <a:spcBef>
                <a:spcPts val="0"/>
              </a:spcBef>
              <a:spcAft>
                <a:spcPts val="1000"/>
              </a:spcAft>
              <a:buFont typeface="+mj-lt"/>
              <a:buAutoNum type="arabicPeriod"/>
            </a:pPr>
            <a:endParaRPr lang="en-US" sz="1800" dirty="0">
              <a:effectLst/>
              <a:latin typeface="Calibri" panose="020F0502020204030204" pitchFamily="34" charset="0"/>
              <a:ea typeface="Calibri" panose="020F0502020204030204" pitchFamily="34" charset="0"/>
              <a:cs typeface="B Nazanin" pitchFamily="2" charset="-78"/>
            </a:endParaRPr>
          </a:p>
          <a:p>
            <a:pPr marL="228600" marR="0" algn="just" rtl="1">
              <a:lnSpc>
                <a:spcPct val="115000"/>
              </a:lnSpc>
              <a:spcBef>
                <a:spcPts val="0"/>
              </a:spcBef>
              <a:spcAft>
                <a:spcPts val="1000"/>
              </a:spcAft>
            </a:pPr>
            <a:r>
              <a:rPr lang="fa-IR" sz="1800" dirty="0">
                <a:effectLst/>
                <a:latin typeface="Calibri" panose="020F0502020204030204" pitchFamily="34" charset="0"/>
                <a:ea typeface="Calibri" panose="020F0502020204030204" pitchFamily="34" charset="0"/>
                <a:cs typeface="B Nazanin" pitchFamily="2" charset="-78"/>
              </a:rPr>
              <a:t>برای جلوگیری از دهیدراتاسیون و رسیدن به رطوبت لازم می توان تشتک پر از آبی را در قسمت تحتانی انکوباتور قرار داد.</a:t>
            </a:r>
            <a:endParaRPr lang="en-US" sz="1800" dirty="0">
              <a:effectLst/>
              <a:latin typeface="Calibri" panose="020F0502020204030204" pitchFamily="34" charset="0"/>
              <a:ea typeface="Calibri" panose="020F0502020204030204" pitchFamily="34" charset="0"/>
              <a:cs typeface="B Nazanin" pitchFamily="2" charset="-78"/>
            </a:endParaRPr>
          </a:p>
          <a:p>
            <a:pPr algn="just" rtl="1"/>
            <a:endParaRPr lang="en-US" dirty="0"/>
          </a:p>
        </p:txBody>
      </p:sp>
    </p:spTree>
    <p:extLst>
      <p:ext uri="{BB962C8B-B14F-4D97-AF65-F5344CB8AC3E}">
        <p14:creationId xmlns:p14="http://schemas.microsoft.com/office/powerpoint/2010/main" val="196422872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1CD8372-9AF9-415D-866F-BAD6CCACFA80}"/>
              </a:ext>
            </a:extLst>
          </p:cNvPr>
          <p:cNvSpPr>
            <a:spLocks noGrp="1"/>
          </p:cNvSpPr>
          <p:nvPr>
            <p:ph idx="1"/>
          </p:nvPr>
        </p:nvSpPr>
        <p:spPr>
          <a:xfrm>
            <a:off x="418744" y="520996"/>
            <a:ext cx="11297540" cy="6028660"/>
          </a:xfrm>
        </p:spPr>
        <p:txBody>
          <a:bodyPr>
            <a:normAutofit/>
          </a:bodyPr>
          <a:lstStyle/>
          <a:p>
            <a:pPr marL="0" marR="0" lvl="0" indent="0" algn="ctr" rtl="1">
              <a:lnSpc>
                <a:spcPct val="115000"/>
              </a:lnSpc>
              <a:spcBef>
                <a:spcPts val="0"/>
              </a:spcBef>
              <a:spcAft>
                <a:spcPts val="1000"/>
              </a:spcAft>
              <a:buNone/>
            </a:pPr>
            <a:r>
              <a:rPr lang="fa-IR" sz="1800" b="1" dirty="0">
                <a:solidFill>
                  <a:srgbClr val="C00000"/>
                </a:solidFill>
                <a:latin typeface="0 Nazanin"/>
                <a:ea typeface="Calibri" panose="020F0502020204030204" pitchFamily="34" charset="0"/>
                <a:cs typeface="B Nazanin" pitchFamily="2" charset="-78"/>
              </a:rPr>
              <a:t>میزان</a:t>
            </a:r>
            <a:r>
              <a:rPr lang="fa-IR" sz="1800" dirty="0">
                <a:latin typeface="0 Nazanin"/>
                <a:ea typeface="Calibri" panose="020F0502020204030204" pitchFamily="34" charset="0"/>
                <a:cs typeface="B Nazanin" pitchFamily="2" charset="-78"/>
              </a:rPr>
              <a:t> </a:t>
            </a:r>
            <a:r>
              <a:rPr lang="fa-IR" sz="1800" b="1" dirty="0">
                <a:solidFill>
                  <a:srgbClr val="C00000"/>
                </a:solidFill>
                <a:effectLst/>
                <a:latin typeface="0 Nazanin"/>
                <a:ea typeface="Calibri" panose="020F0502020204030204" pitchFamily="34" charset="0"/>
                <a:cs typeface="B Nazanin" pitchFamily="2" charset="-78"/>
              </a:rPr>
              <a:t>رشد قارچها بستگی زیاد به مقدار مواد تلقیحی دارد</a:t>
            </a:r>
            <a:endParaRPr lang="en-US" sz="1800" b="1" dirty="0">
              <a:solidFill>
                <a:srgbClr val="C00000"/>
              </a:solidFill>
              <a:effectLst/>
              <a:latin typeface="0 Nazanin"/>
              <a:ea typeface="Calibri" panose="020F0502020204030204" pitchFamily="34" charset="0"/>
              <a:cs typeface="B Nazanin" pitchFamily="2" charset="-78"/>
            </a:endParaRPr>
          </a:p>
          <a:p>
            <a:pPr marL="342900" marR="0" lvl="0" indent="-342900" algn="just" rtl="1">
              <a:lnSpc>
                <a:spcPct val="115000"/>
              </a:lnSpc>
              <a:spcBef>
                <a:spcPts val="0"/>
              </a:spcBef>
              <a:spcAft>
                <a:spcPts val="1000"/>
              </a:spcAft>
              <a:buFont typeface="Calibri" panose="020F0502020204030204" pitchFamily="34" charset="0"/>
              <a:buChar char="-"/>
            </a:pPr>
            <a:r>
              <a:rPr lang="fa-IR" sz="1800" dirty="0">
                <a:effectLst/>
                <a:latin typeface="0 Nazanin"/>
                <a:ea typeface="Calibri" panose="020F0502020204030204" pitchFamily="34" charset="0"/>
                <a:cs typeface="B Nazanin" pitchFamily="2" charset="-78"/>
              </a:rPr>
              <a:t>هنگامیکه تعداد زیادی کونیدی ( واحد تولید کننده کلنی) در نمونه وجود داشته باشد کشتهای </a:t>
            </a:r>
            <a:r>
              <a:rPr lang="fa-IR" sz="1800" i="1" dirty="0">
                <a:effectLst/>
                <a:latin typeface="0 Nazanin"/>
                <a:ea typeface="Calibri" panose="020F0502020204030204" pitchFamily="34" charset="0"/>
                <a:cs typeface="B Nazanin" pitchFamily="2" charset="-78"/>
              </a:rPr>
              <a:t>هیستوپلاسما</a:t>
            </a:r>
            <a:r>
              <a:rPr lang="fa-IR" sz="1800" dirty="0">
                <a:effectLst/>
                <a:latin typeface="0 Nazanin"/>
                <a:ea typeface="Calibri" panose="020F0502020204030204" pitchFamily="34" charset="0"/>
                <a:cs typeface="B Nazanin" pitchFamily="2" charset="-78"/>
              </a:rPr>
              <a:t> و یا </a:t>
            </a:r>
            <a:r>
              <a:rPr lang="fa-IR" sz="1800" i="1" dirty="0">
                <a:effectLst/>
                <a:latin typeface="0 Nazanin"/>
                <a:ea typeface="Calibri" panose="020F0502020204030204" pitchFamily="34" charset="0"/>
                <a:cs typeface="B Nazanin" pitchFamily="2" charset="-78"/>
              </a:rPr>
              <a:t>بلاستومایسس</a:t>
            </a:r>
            <a:r>
              <a:rPr lang="fa-IR" sz="1800" dirty="0">
                <a:effectLst/>
                <a:latin typeface="0 Nazanin"/>
                <a:ea typeface="Calibri" panose="020F0502020204030204" pitchFamily="34" charset="0"/>
                <a:cs typeface="B Nazanin" pitchFamily="2" charset="-78"/>
              </a:rPr>
              <a:t> در عرض </a:t>
            </a:r>
            <a:r>
              <a:rPr lang="fa-IR" sz="1800" b="1" dirty="0">
                <a:effectLst/>
                <a:latin typeface="0 Nazanin"/>
                <a:ea typeface="Calibri" panose="020F0502020204030204" pitchFamily="34" charset="0"/>
                <a:cs typeface="B Nazanin" pitchFamily="2" charset="-78"/>
              </a:rPr>
              <a:t>4 تا 5 روز در دمای </a:t>
            </a:r>
            <a:r>
              <a:rPr lang="fa-IR" sz="1800" dirty="0">
                <a:effectLst/>
                <a:latin typeface="0 Nazanin"/>
                <a:ea typeface="Calibri" panose="020F0502020204030204" pitchFamily="34" charset="0"/>
                <a:cs typeface="B Nazanin" pitchFamily="2" charset="-78"/>
              </a:rPr>
              <a:t>30 درجه رشد می کنند. در حالیکه برای نمونه هائی که حاوی </a:t>
            </a:r>
            <a:r>
              <a:rPr lang="fa-IR" sz="1800" b="1" dirty="0">
                <a:effectLst/>
                <a:latin typeface="0 Nazanin"/>
                <a:ea typeface="Calibri" panose="020F0502020204030204" pitchFamily="34" charset="0"/>
                <a:cs typeface="B Nazanin" pitchFamily="2" charset="-78"/>
              </a:rPr>
              <a:t>یک کلنی باشد این مدت به 4 الی 6 هفته </a:t>
            </a:r>
            <a:r>
              <a:rPr lang="fa-IR" sz="1800" dirty="0">
                <a:effectLst/>
                <a:latin typeface="0 Nazanin"/>
                <a:ea typeface="Calibri" panose="020F0502020204030204" pitchFamily="34" charset="0"/>
                <a:cs typeface="B Nazanin" pitchFamily="2" charset="-78"/>
              </a:rPr>
              <a:t>بالغ می گردد.</a:t>
            </a:r>
          </a:p>
          <a:p>
            <a:pPr marL="342900" marR="0" lvl="0" indent="-342900" algn="just" rtl="1">
              <a:lnSpc>
                <a:spcPct val="115000"/>
              </a:lnSpc>
              <a:spcBef>
                <a:spcPts val="0"/>
              </a:spcBef>
              <a:spcAft>
                <a:spcPts val="1000"/>
              </a:spcAft>
              <a:buFont typeface="Calibri" panose="020F0502020204030204" pitchFamily="34" charset="0"/>
              <a:buChar char="-"/>
            </a:pPr>
            <a:endParaRPr lang="en-US" sz="1800" dirty="0">
              <a:effectLst/>
              <a:latin typeface="0 Nazanin"/>
              <a:ea typeface="Calibri" panose="020F0502020204030204" pitchFamily="34" charset="0"/>
              <a:cs typeface="B Nazanin" pitchFamily="2" charset="-78"/>
            </a:endParaRPr>
          </a:p>
          <a:p>
            <a:pPr marL="342900" marR="0" lvl="0" indent="-342900" algn="just" rtl="1">
              <a:lnSpc>
                <a:spcPct val="115000"/>
              </a:lnSpc>
              <a:spcBef>
                <a:spcPts val="0"/>
              </a:spcBef>
              <a:spcAft>
                <a:spcPts val="1000"/>
              </a:spcAft>
              <a:buFont typeface="Calibri" panose="020F0502020204030204" pitchFamily="34" charset="0"/>
              <a:buChar char="-"/>
            </a:pPr>
            <a:r>
              <a:rPr lang="fa-IR" sz="1800" dirty="0">
                <a:effectLst/>
                <a:latin typeface="0 Nazanin"/>
                <a:ea typeface="Calibri" panose="020F0502020204030204" pitchFamily="34" charset="0"/>
                <a:cs typeface="B Nazanin" pitchFamily="2" charset="-78"/>
              </a:rPr>
              <a:t>در صورتیکه تعداد بیشماری واحدهای تولید کننده ی کلنی در ماده ی تلقیحی وجود داشته باشد کشت های </a:t>
            </a:r>
            <a:r>
              <a:rPr lang="fa-IR" sz="1800" i="1" dirty="0">
                <a:effectLst/>
                <a:latin typeface="0 Nazanin"/>
                <a:ea typeface="Calibri" panose="020F0502020204030204" pitchFamily="34" charset="0"/>
                <a:cs typeface="B Nazanin" pitchFamily="2" charset="-78"/>
              </a:rPr>
              <a:t>کوکسیدیوئیدس ایمیتیس </a:t>
            </a:r>
            <a:r>
              <a:rPr lang="fa-IR" sz="1800" b="1" dirty="0">
                <a:effectLst/>
                <a:latin typeface="0 Nazanin"/>
                <a:ea typeface="Calibri" panose="020F0502020204030204" pitchFamily="34" charset="0"/>
                <a:cs typeface="B Nazanin" pitchFamily="2" charset="-78"/>
              </a:rPr>
              <a:t>بجای 4 الی 7 روز </a:t>
            </a:r>
            <a:r>
              <a:rPr lang="fa-IR" sz="1800" dirty="0">
                <a:effectLst/>
                <a:latin typeface="0 Nazanin"/>
                <a:ea typeface="Calibri" panose="020F0502020204030204" pitchFamily="34" charset="0"/>
                <a:cs typeface="B Nazanin" pitchFamily="2" charset="-78"/>
              </a:rPr>
              <a:t>در عرض </a:t>
            </a:r>
            <a:r>
              <a:rPr lang="fa-IR" sz="1800" b="1" dirty="0">
                <a:effectLst/>
                <a:latin typeface="0 Nazanin"/>
                <a:ea typeface="Calibri" panose="020F0502020204030204" pitchFamily="34" charset="0"/>
                <a:cs typeface="B Nazanin" pitchFamily="2" charset="-78"/>
              </a:rPr>
              <a:t>48 ساعت </a:t>
            </a:r>
            <a:r>
              <a:rPr lang="fa-IR" sz="1800" dirty="0">
                <a:effectLst/>
                <a:latin typeface="0 Nazanin"/>
                <a:ea typeface="Calibri" panose="020F0502020204030204" pitchFamily="34" charset="0"/>
                <a:cs typeface="B Nazanin" pitchFamily="2" charset="-78"/>
              </a:rPr>
              <a:t>قابل شناسائی است </a:t>
            </a:r>
          </a:p>
          <a:p>
            <a:pPr marL="342900" marR="0" lvl="0" indent="-342900" algn="just" rtl="1">
              <a:lnSpc>
                <a:spcPct val="115000"/>
              </a:lnSpc>
              <a:spcBef>
                <a:spcPts val="0"/>
              </a:spcBef>
              <a:spcAft>
                <a:spcPts val="1000"/>
              </a:spcAft>
              <a:buFont typeface="Calibri" panose="020F0502020204030204" pitchFamily="34" charset="0"/>
              <a:buChar char="-"/>
            </a:pPr>
            <a:endParaRPr lang="en-US" sz="1800" dirty="0">
              <a:effectLst/>
              <a:latin typeface="0 Nazanin"/>
              <a:ea typeface="Calibri" panose="020F0502020204030204" pitchFamily="34" charset="0"/>
              <a:cs typeface="B Nazanin" pitchFamily="2" charset="-78"/>
            </a:endParaRPr>
          </a:p>
          <a:p>
            <a:pPr marL="342900" marR="0" lvl="0" indent="-342900" algn="just" rtl="1">
              <a:lnSpc>
                <a:spcPct val="115000"/>
              </a:lnSpc>
              <a:spcBef>
                <a:spcPts val="0"/>
              </a:spcBef>
              <a:spcAft>
                <a:spcPts val="1000"/>
              </a:spcAft>
              <a:buFont typeface="Calibri" panose="020F0502020204030204" pitchFamily="34" charset="0"/>
              <a:buChar char="-"/>
            </a:pPr>
            <a:r>
              <a:rPr lang="fa-IR" sz="1800" dirty="0">
                <a:effectLst/>
                <a:latin typeface="0 Nazanin"/>
                <a:ea typeface="Calibri" panose="020F0502020204030204" pitchFamily="34" charset="0"/>
                <a:cs typeface="B Nazanin" pitchFamily="2" charset="-78"/>
              </a:rPr>
              <a:t>لوله های مورد استفاده برای کشت باید به اندازه ی کافی بزرگ باشند (150</a:t>
            </a:r>
            <a:r>
              <a:rPr lang="en-US" sz="1800" dirty="0">
                <a:effectLst/>
                <a:latin typeface="0 Nazanin"/>
                <a:ea typeface="Calibri" panose="020F0502020204030204" pitchFamily="34" charset="0"/>
                <a:cs typeface="B Nazanin" pitchFamily="2" charset="-78"/>
              </a:rPr>
              <a:t>X </a:t>
            </a:r>
            <a:r>
              <a:rPr lang="fa-IR" sz="1800" dirty="0">
                <a:effectLst/>
                <a:latin typeface="0 Nazanin"/>
                <a:ea typeface="Calibri" panose="020F0502020204030204" pitchFamily="34" charset="0"/>
                <a:cs typeface="B Nazanin" pitchFamily="2" charset="-78"/>
              </a:rPr>
              <a:t>200) و سطح لازم جهت رشد کلنی را داشته باشند.</a:t>
            </a:r>
            <a:endParaRPr lang="en-US" sz="1800" dirty="0">
              <a:effectLst/>
              <a:latin typeface="0 Nazanin"/>
              <a:ea typeface="Calibri" panose="020F0502020204030204" pitchFamily="34" charset="0"/>
              <a:cs typeface="B Nazanin" pitchFamily="2" charset="-78"/>
            </a:endParaRPr>
          </a:p>
          <a:p>
            <a:pPr marL="342900" marR="0" lvl="0" indent="-342900" algn="just" rtl="1">
              <a:lnSpc>
                <a:spcPct val="115000"/>
              </a:lnSpc>
              <a:spcBef>
                <a:spcPts val="0"/>
              </a:spcBef>
              <a:spcAft>
                <a:spcPts val="1000"/>
              </a:spcAft>
              <a:buFont typeface="Calibri" panose="020F0502020204030204" pitchFamily="34" charset="0"/>
              <a:buChar char="-"/>
            </a:pPr>
            <a:r>
              <a:rPr lang="fa-IR" sz="1800" dirty="0">
                <a:effectLst/>
                <a:latin typeface="0 Nazanin"/>
                <a:ea typeface="Calibri" panose="020F0502020204030204" pitchFamily="34" charset="0"/>
                <a:cs typeface="B Nazanin" pitchFamily="2" charset="-78"/>
              </a:rPr>
              <a:t>درب لوله های درب پیچ دار در مدت نگهداری اندکی باز باشد (به اندازه ی یک پیچ) تا تبادل اکسیژن را ممکن سازد.</a:t>
            </a:r>
          </a:p>
          <a:p>
            <a:pPr marL="342900" marR="0" lvl="0" indent="-342900" algn="just" rtl="1">
              <a:lnSpc>
                <a:spcPct val="115000"/>
              </a:lnSpc>
              <a:spcBef>
                <a:spcPts val="0"/>
              </a:spcBef>
              <a:spcAft>
                <a:spcPts val="1000"/>
              </a:spcAft>
              <a:buFont typeface="Calibri" panose="020F0502020204030204" pitchFamily="34" charset="0"/>
              <a:buChar char="-"/>
            </a:pPr>
            <a:endParaRPr lang="en-US" sz="1800" dirty="0">
              <a:effectLst/>
              <a:latin typeface="0 Nazanin"/>
              <a:ea typeface="Calibri" panose="020F0502020204030204" pitchFamily="34" charset="0"/>
              <a:cs typeface="B Nazanin" pitchFamily="2" charset="-78"/>
            </a:endParaRPr>
          </a:p>
          <a:p>
            <a:pPr marL="342900" marR="0" lvl="0" indent="-342900" algn="just" rtl="1">
              <a:lnSpc>
                <a:spcPct val="115000"/>
              </a:lnSpc>
              <a:spcBef>
                <a:spcPts val="0"/>
              </a:spcBef>
              <a:spcAft>
                <a:spcPts val="1000"/>
              </a:spcAft>
              <a:buFont typeface="Calibri" panose="020F0502020204030204" pitchFamily="34" charset="0"/>
              <a:buChar char="-"/>
            </a:pPr>
            <a:r>
              <a:rPr lang="fa-IR" sz="1800" dirty="0">
                <a:effectLst/>
                <a:latin typeface="0 Nazanin"/>
                <a:ea typeface="Calibri" panose="020F0502020204030204" pitchFamily="34" charset="0"/>
                <a:cs typeface="B Nazanin" pitchFamily="2" charset="-78"/>
              </a:rPr>
              <a:t>به منظور جدا نمودن کلنی های مجزا و تشخیص آنها، پاساژ کلنی ها در پلیت مناسب تر از لوله است زیرا پلیت حاوی سطح وسیع تری است.</a:t>
            </a:r>
            <a:endParaRPr lang="en-US" sz="1800" dirty="0">
              <a:effectLst/>
              <a:latin typeface="0 Nazanin"/>
              <a:ea typeface="Calibri" panose="020F0502020204030204" pitchFamily="34" charset="0"/>
              <a:cs typeface="B Nazanin" pitchFamily="2" charset="-78"/>
            </a:endParaRPr>
          </a:p>
          <a:p>
            <a:pPr marL="342900" marR="0" lvl="0" indent="-342900" algn="just" rtl="1">
              <a:lnSpc>
                <a:spcPct val="115000"/>
              </a:lnSpc>
              <a:spcBef>
                <a:spcPts val="0"/>
              </a:spcBef>
              <a:spcAft>
                <a:spcPts val="1000"/>
              </a:spcAft>
              <a:buFont typeface="Calibri" panose="020F0502020204030204" pitchFamily="34" charset="0"/>
              <a:buChar char="-"/>
            </a:pPr>
            <a:r>
              <a:rPr lang="fa-IR" sz="1800" dirty="0">
                <a:effectLst/>
                <a:latin typeface="0 Nazanin"/>
                <a:ea typeface="Calibri" panose="020F0502020204030204" pitchFamily="34" charset="0"/>
                <a:cs typeface="B Nazanin" pitchFamily="2" charset="-78"/>
              </a:rPr>
              <a:t>برای جلوگیری از آلودگی باید پلیت ها توسط چسب اسکاچ های قابل نفوذ به اکسیژن سیل گردند.</a:t>
            </a:r>
            <a:endParaRPr lang="en-US" sz="1800" dirty="0">
              <a:effectLst/>
              <a:latin typeface="0 Nazanin"/>
              <a:ea typeface="Calibri" panose="020F0502020204030204" pitchFamily="34" charset="0"/>
              <a:cs typeface="B Nazanin" pitchFamily="2" charset="-78"/>
            </a:endParaRPr>
          </a:p>
          <a:p>
            <a:pPr algn="just" rtl="1"/>
            <a:endParaRPr lang="en-US" dirty="0"/>
          </a:p>
        </p:txBody>
      </p:sp>
    </p:spTree>
    <p:extLst>
      <p:ext uri="{BB962C8B-B14F-4D97-AF65-F5344CB8AC3E}">
        <p14:creationId xmlns:p14="http://schemas.microsoft.com/office/powerpoint/2010/main" val="429275320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258FEB43-FE27-4226-A17A-C7ECAC784E51}"/>
              </a:ext>
            </a:extLst>
          </p:cNvPr>
          <p:cNvPicPr/>
          <p:nvPr/>
        </p:nvPicPr>
        <p:blipFill rotWithShape="1">
          <a:blip r:embed="rId2">
            <a:extLst>
              <a:ext uri="{28A0092B-C50C-407E-A947-70E740481C1C}">
                <a14:useLocalDpi xmlns:a14="http://schemas.microsoft.com/office/drawing/2010/main" val="0"/>
              </a:ext>
            </a:extLst>
          </a:blip>
          <a:srcRect l="18878" t="2726" r="19229" b="2860"/>
          <a:stretch/>
        </p:blipFill>
        <p:spPr bwMode="auto">
          <a:xfrm>
            <a:off x="6617150" y="233916"/>
            <a:ext cx="4309022" cy="4363905"/>
          </a:xfrm>
          <a:prstGeom prst="rect">
            <a:avLst/>
          </a:prstGeom>
          <a:noFill/>
          <a:ln>
            <a:noFill/>
          </a:ln>
        </p:spPr>
      </p:pic>
      <p:pic>
        <p:nvPicPr>
          <p:cNvPr id="3" name="Picture 2">
            <a:extLst>
              <a:ext uri="{FF2B5EF4-FFF2-40B4-BE49-F238E27FC236}">
                <a16:creationId xmlns:a16="http://schemas.microsoft.com/office/drawing/2014/main" id="{70E2E3C6-BB58-470F-B71B-2704AEEB829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00283" y="366993"/>
            <a:ext cx="3936074" cy="4024253"/>
          </a:xfrm>
          <a:prstGeom prst="rect">
            <a:avLst/>
          </a:prstGeom>
          <a:noFill/>
          <a:ln>
            <a:noFill/>
          </a:ln>
        </p:spPr>
      </p:pic>
      <p:sp>
        <p:nvSpPr>
          <p:cNvPr id="5" name="TextBox 4">
            <a:extLst>
              <a:ext uri="{FF2B5EF4-FFF2-40B4-BE49-F238E27FC236}">
                <a16:creationId xmlns:a16="http://schemas.microsoft.com/office/drawing/2014/main" id="{B08F38B2-8C15-4312-B723-EF0A64289ABA}"/>
              </a:ext>
            </a:extLst>
          </p:cNvPr>
          <p:cNvSpPr txBox="1"/>
          <p:nvPr/>
        </p:nvSpPr>
        <p:spPr>
          <a:xfrm>
            <a:off x="3918984" y="5062993"/>
            <a:ext cx="3768356" cy="410882"/>
          </a:xfrm>
          <a:prstGeom prst="rect">
            <a:avLst/>
          </a:prstGeom>
          <a:noFill/>
        </p:spPr>
        <p:txBody>
          <a:bodyPr wrap="square">
            <a:spAutoFit/>
          </a:bodyPr>
          <a:lstStyle/>
          <a:p>
            <a:pPr marL="0" marR="0" algn="ctr" rtl="1">
              <a:lnSpc>
                <a:spcPct val="115000"/>
              </a:lnSpc>
              <a:spcBef>
                <a:spcPts val="0"/>
              </a:spcBef>
              <a:spcAft>
                <a:spcPts val="1000"/>
              </a:spcAft>
            </a:pPr>
            <a:r>
              <a:rPr lang="fa-IR" sz="1800" dirty="0">
                <a:effectLst/>
                <a:latin typeface="Calibri" panose="020F0502020204030204" pitchFamily="34" charset="0"/>
                <a:ea typeface="Calibri" panose="020F0502020204030204" pitchFamily="34" charset="0"/>
                <a:cs typeface="B Nazanin" panose="00000400000000000000" pitchFamily="2" charset="-78"/>
              </a:rPr>
              <a:t>استریک کردن در کشت مخمری</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106995261"/>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273F373-A7B4-4229-B01F-41C3EDD54FCF}"/>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82430" y="532033"/>
            <a:ext cx="4377314" cy="4475902"/>
          </a:xfrm>
          <a:prstGeom prst="rect">
            <a:avLst/>
          </a:prstGeom>
          <a:noFill/>
          <a:ln>
            <a:noFill/>
          </a:ln>
        </p:spPr>
      </p:pic>
      <p:sp>
        <p:nvSpPr>
          <p:cNvPr id="3" name="TextBox 2">
            <a:extLst>
              <a:ext uri="{FF2B5EF4-FFF2-40B4-BE49-F238E27FC236}">
                <a16:creationId xmlns:a16="http://schemas.microsoft.com/office/drawing/2014/main" id="{6F2DC7F2-2782-4E91-951F-F940B2DF6728}"/>
              </a:ext>
            </a:extLst>
          </p:cNvPr>
          <p:cNvSpPr txBox="1"/>
          <p:nvPr/>
        </p:nvSpPr>
        <p:spPr>
          <a:xfrm>
            <a:off x="618018" y="5307543"/>
            <a:ext cx="3768356" cy="410882"/>
          </a:xfrm>
          <a:prstGeom prst="rect">
            <a:avLst/>
          </a:prstGeom>
          <a:noFill/>
        </p:spPr>
        <p:txBody>
          <a:bodyPr wrap="square">
            <a:spAutoFit/>
          </a:bodyPr>
          <a:lstStyle/>
          <a:p>
            <a:pPr marL="0" marR="0" algn="ctr" rtl="1">
              <a:lnSpc>
                <a:spcPct val="115000"/>
              </a:lnSpc>
              <a:spcBef>
                <a:spcPts val="0"/>
              </a:spcBef>
              <a:spcAft>
                <a:spcPts val="1000"/>
              </a:spcAft>
            </a:pPr>
            <a:r>
              <a:rPr lang="fa-IR" sz="1800" dirty="0">
                <a:effectLst/>
                <a:latin typeface="Calibri" panose="020F0502020204030204" pitchFamily="34" charset="0"/>
                <a:ea typeface="Calibri" panose="020F0502020204030204" pitchFamily="34" charset="0"/>
                <a:cs typeface="B Nazanin" panose="00000400000000000000" pitchFamily="2" charset="-78"/>
              </a:rPr>
              <a:t>استریک کردن در کشت کپک</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1AB579BA-B275-4FFA-B5A5-38121C2D48F9}"/>
              </a:ext>
            </a:extLst>
          </p:cNvPr>
          <p:cNvPicPr/>
          <p:nvPr/>
        </p:nvPicPr>
        <p:blipFill rotWithShape="1">
          <a:blip r:embed="rId3">
            <a:extLst>
              <a:ext uri="{28A0092B-C50C-407E-A947-70E740481C1C}">
                <a14:useLocalDpi xmlns:a14="http://schemas.microsoft.com/office/drawing/2010/main" val="0"/>
              </a:ext>
            </a:extLst>
          </a:blip>
          <a:srcRect t="3503" b="14711"/>
          <a:stretch/>
        </p:blipFill>
        <p:spPr bwMode="auto">
          <a:xfrm>
            <a:off x="7568055" y="1179660"/>
            <a:ext cx="3648075" cy="3648075"/>
          </a:xfrm>
          <a:prstGeom prst="rect">
            <a:avLst/>
          </a:prstGeom>
          <a:noFill/>
          <a:ln>
            <a:noFill/>
          </a:ln>
        </p:spPr>
      </p:pic>
      <p:sp>
        <p:nvSpPr>
          <p:cNvPr id="6" name="TextBox 5">
            <a:extLst>
              <a:ext uri="{FF2B5EF4-FFF2-40B4-BE49-F238E27FC236}">
                <a16:creationId xmlns:a16="http://schemas.microsoft.com/office/drawing/2014/main" id="{51E85427-212B-415F-A56A-0E25BE2C0001}"/>
              </a:ext>
            </a:extLst>
          </p:cNvPr>
          <p:cNvSpPr txBox="1"/>
          <p:nvPr/>
        </p:nvSpPr>
        <p:spPr>
          <a:xfrm>
            <a:off x="7981174" y="5102102"/>
            <a:ext cx="3234956" cy="410882"/>
          </a:xfrm>
          <a:prstGeom prst="rect">
            <a:avLst/>
          </a:prstGeom>
          <a:noFill/>
        </p:spPr>
        <p:txBody>
          <a:bodyPr wrap="square">
            <a:spAutoFit/>
          </a:bodyPr>
          <a:lstStyle/>
          <a:p>
            <a:pPr marL="0" marR="0" algn="ctr" rtl="1">
              <a:lnSpc>
                <a:spcPct val="115000"/>
              </a:lnSpc>
              <a:spcBef>
                <a:spcPts val="0"/>
              </a:spcBef>
              <a:spcAft>
                <a:spcPts val="1000"/>
              </a:spcAft>
            </a:pPr>
            <a:r>
              <a:rPr lang="fa-IR" sz="1800" dirty="0">
                <a:effectLst/>
                <a:latin typeface="Calibri" panose="020F0502020204030204" pitchFamily="34" charset="0"/>
                <a:ea typeface="Calibri" panose="020F0502020204030204" pitchFamily="34" charset="0"/>
                <a:cs typeface="B Nazanin" panose="00000400000000000000" pitchFamily="2" charset="-78"/>
              </a:rPr>
              <a:t>آلودگی کپکی در گوشه های پلیت</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558006353"/>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916F552-9AC2-47C4-8FD3-DE29C5D009C6}"/>
              </a:ext>
            </a:extLst>
          </p:cNvPr>
          <p:cNvSpPr>
            <a:spLocks noGrp="1"/>
          </p:cNvSpPr>
          <p:nvPr>
            <p:ph idx="1"/>
          </p:nvPr>
        </p:nvSpPr>
        <p:spPr>
          <a:xfrm>
            <a:off x="838200" y="627321"/>
            <a:ext cx="10515600" cy="5549642"/>
          </a:xfrm>
        </p:spPr>
        <p:txBody>
          <a:bodyPr/>
          <a:lstStyle/>
          <a:p>
            <a:pPr marL="0" marR="0" algn="just" rtl="1">
              <a:lnSpc>
                <a:spcPct val="115000"/>
              </a:lnSpc>
              <a:spcBef>
                <a:spcPts val="0"/>
              </a:spcBef>
              <a:spcAft>
                <a:spcPts val="1000"/>
              </a:spcAft>
            </a:pPr>
            <a:r>
              <a:rPr lang="fa-IR" sz="1800" b="1" dirty="0">
                <a:solidFill>
                  <a:srgbClr val="FF0000"/>
                </a:solidFill>
                <a:effectLst/>
                <a:latin typeface="Calibri" panose="020F0502020204030204" pitchFamily="34" charset="0"/>
                <a:ea typeface="Calibri" panose="020F0502020204030204" pitchFamily="34" charset="0"/>
                <a:cs typeface="B Nazanin" panose="00000400000000000000" pitchFamily="2" charset="-78"/>
              </a:rPr>
              <a:t>شرائط و الزامات موردنیاز برای انکوباسیون</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lnSpc>
                <a:spcPct val="115000"/>
              </a:lnSpc>
              <a:spcBef>
                <a:spcPts val="0"/>
              </a:spcBef>
              <a:spcAft>
                <a:spcPts val="1000"/>
              </a:spcAft>
            </a:pPr>
            <a:r>
              <a:rPr lang="fa-IR" sz="1800" b="1" dirty="0">
                <a:solidFill>
                  <a:srgbClr val="FF0000"/>
                </a:solidFill>
                <a:latin typeface="Calibri" panose="020F0502020204030204" pitchFamily="34" charset="0"/>
                <a:ea typeface="Calibri" panose="020F0502020204030204" pitchFamily="34" charset="0"/>
                <a:cs typeface="B Nazanin" panose="00000400000000000000" pitchFamily="2" charset="-78"/>
              </a:rPr>
              <a:t>ر</a:t>
            </a:r>
            <a:r>
              <a:rPr lang="fa-IR" sz="1800" b="1" dirty="0">
                <a:solidFill>
                  <a:srgbClr val="FF0000"/>
                </a:solidFill>
                <a:effectLst/>
                <a:latin typeface="Calibri" panose="020F0502020204030204" pitchFamily="34" charset="0"/>
                <a:ea typeface="Calibri" panose="020F0502020204030204" pitchFamily="34" charset="0"/>
                <a:cs typeface="B Nazanin" panose="00000400000000000000" pitchFamily="2" charset="-78"/>
              </a:rPr>
              <a:t>طوبت و دما</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lnSpc>
                <a:spcPct val="150000"/>
              </a:lnSpc>
              <a:spcBef>
                <a:spcPts val="0"/>
              </a:spcBef>
              <a:spcAft>
                <a:spcPts val="1000"/>
              </a:spcAft>
            </a:pPr>
            <a:r>
              <a:rPr lang="fa-IR" sz="1800" dirty="0">
                <a:effectLst/>
                <a:latin typeface="Calibri" panose="020F0502020204030204" pitchFamily="34" charset="0"/>
                <a:ea typeface="Calibri" panose="020F0502020204030204" pitchFamily="34" charset="0"/>
                <a:cs typeface="B Nazanin" panose="00000400000000000000" pitchFamily="2" charset="-78"/>
              </a:rPr>
              <a:t>انکوباتورها در دمای </a:t>
            </a:r>
            <a:r>
              <a:rPr lang="en-US" sz="1800" dirty="0">
                <a:effectLst/>
                <a:latin typeface="Calibri" panose="020F0502020204030204" pitchFamily="34" charset="0"/>
                <a:ea typeface="Calibri" panose="020F0502020204030204" pitchFamily="34" charset="0"/>
                <a:cs typeface="B Nazanin" panose="00000400000000000000" pitchFamily="2" charset="-78"/>
              </a:rPr>
              <a:t>30</a:t>
            </a:r>
            <a:r>
              <a:rPr lang="en-US" sz="1800" dirty="0">
                <a:effectLst/>
                <a:latin typeface="Calibri" panose="020F0502020204030204" pitchFamily="34" charset="0"/>
                <a:ea typeface="Calibri" panose="020F0502020204030204" pitchFamily="34" charset="0"/>
                <a:cs typeface="Times New Roman" panose="02020603050405020304" pitchFamily="18" charset="0"/>
              </a:rPr>
              <a:t>±</a:t>
            </a:r>
            <a:r>
              <a:rPr lang="en-US" sz="1800" dirty="0">
                <a:effectLst/>
                <a:latin typeface="Calibri" panose="020F0502020204030204" pitchFamily="34" charset="0"/>
                <a:ea typeface="Calibri" panose="020F0502020204030204" pitchFamily="34" charset="0"/>
                <a:cs typeface="B Nazanin" panose="00000400000000000000" pitchFamily="2" charset="-78"/>
              </a:rPr>
              <a:t>2 </a:t>
            </a:r>
            <a:r>
              <a:rPr lang="fa-IR" sz="1800" dirty="0">
                <a:effectLst/>
                <a:latin typeface="Calibri" panose="020F0502020204030204" pitchFamily="34" charset="0"/>
                <a:ea typeface="Calibri" panose="020F0502020204030204" pitchFamily="34" charset="0"/>
                <a:cs typeface="B Nazanin" panose="00000400000000000000" pitchFamily="2" charset="-78"/>
              </a:rPr>
              <a:t> تنظیم می شوند و این دمای مطلوبی برای بازیابی کردن قارچها از نمونه های کلینیکال است. </a:t>
            </a:r>
          </a:p>
          <a:p>
            <a:pPr marL="0" marR="0" algn="just" rtl="1">
              <a:lnSpc>
                <a:spcPct val="150000"/>
              </a:lnSpc>
              <a:spcBef>
                <a:spcPts val="0"/>
              </a:spcBef>
              <a:spcAft>
                <a:spcPts val="1000"/>
              </a:spcAft>
            </a:pPr>
            <a:r>
              <a:rPr lang="fa-IR" sz="1800" dirty="0">
                <a:effectLst/>
                <a:latin typeface="Calibri" panose="020F0502020204030204" pitchFamily="34" charset="0"/>
                <a:ea typeface="Calibri" panose="020F0502020204030204" pitchFamily="34" charset="0"/>
                <a:cs typeface="B Nazanin" panose="00000400000000000000" pitchFamily="2" charset="-78"/>
              </a:rPr>
              <a:t>باید از رطوبت کافی کسب اطمینان گردد که از خشک شدن پلیت های کشت شده جلوگیری شود. </a:t>
            </a:r>
          </a:p>
          <a:p>
            <a:pPr marL="0" marR="0" algn="just" rtl="1">
              <a:lnSpc>
                <a:spcPct val="150000"/>
              </a:lnSpc>
              <a:spcBef>
                <a:spcPts val="0"/>
              </a:spcBef>
              <a:spcAft>
                <a:spcPts val="1000"/>
              </a:spcAft>
            </a:pPr>
            <a:r>
              <a:rPr lang="fa-IR" sz="1800" dirty="0">
                <a:effectLst/>
                <a:latin typeface="Calibri" panose="020F0502020204030204" pitchFamily="34" charset="0"/>
                <a:ea typeface="Calibri" panose="020F0502020204030204" pitchFamily="34" charset="0"/>
                <a:cs typeface="B Nazanin" panose="00000400000000000000" pitchFamily="2" charset="-78"/>
              </a:rPr>
              <a:t>انکوباسیون در دمای اتاق موجب رشد آهسته تر مربوط به اختلاف دمای شب و روز می شود و بدنبال آن ممکن است بازیابی برخی قارچها را به تاخیر اندازد.</a:t>
            </a:r>
          </a:p>
          <a:p>
            <a:pPr marL="0" marR="0" algn="just" rtl="1">
              <a:lnSpc>
                <a:spcPct val="150000"/>
              </a:lnSpc>
              <a:spcBef>
                <a:spcPts val="0"/>
              </a:spcBef>
              <a:spcAft>
                <a:spcPts val="1000"/>
              </a:spcAft>
            </a:pPr>
            <a:r>
              <a:rPr lang="fa-IR" sz="1800" dirty="0">
                <a:effectLst/>
                <a:latin typeface="Calibri" panose="020F0502020204030204" pitchFamily="34" charset="0"/>
                <a:ea typeface="Calibri" panose="020F0502020204030204" pitchFamily="34" charset="0"/>
                <a:cs typeface="B Nazanin" panose="00000400000000000000" pitchFamily="2" charset="-78"/>
              </a:rPr>
              <a:t> آگارهای کروموژنیک برای جداسازی مخمرهای  غیراز </a:t>
            </a:r>
            <a:r>
              <a:rPr lang="fa-IR" sz="1800" i="1" dirty="0">
                <a:effectLst/>
                <a:latin typeface="Calibri" panose="020F0502020204030204" pitchFamily="34" charset="0"/>
                <a:ea typeface="Calibri" panose="020F0502020204030204" pitchFamily="34" charset="0"/>
                <a:cs typeface="B Nazanin" panose="00000400000000000000" pitchFamily="2" charset="-78"/>
              </a:rPr>
              <a:t>کریپتوکوک</a:t>
            </a:r>
            <a:r>
              <a:rPr lang="fa-IR" sz="1800" dirty="0">
                <a:effectLst/>
                <a:latin typeface="Calibri" panose="020F0502020204030204" pitchFamily="34" charset="0"/>
                <a:ea typeface="Calibri" panose="020F0502020204030204" pitchFamily="34" charset="0"/>
                <a:cs typeface="B Nazanin" panose="00000400000000000000" pitchFamily="2" charset="-78"/>
              </a:rPr>
              <a:t>، و ظروف کشت خون در سیستم های اتوماتیک  باید مطابق با توصیه های شرکت های سازنده ی آنها انکوبه شوند.</a:t>
            </a:r>
          </a:p>
          <a:p>
            <a:pPr marL="0" marR="0" algn="just" rtl="1">
              <a:lnSpc>
                <a:spcPct val="150000"/>
              </a:lnSpc>
              <a:spcBef>
                <a:spcPts val="0"/>
              </a:spcBef>
              <a:spcAft>
                <a:spcPts val="1000"/>
              </a:spcAft>
            </a:pPr>
            <a:r>
              <a:rPr lang="fa-IR" sz="1800" dirty="0">
                <a:effectLst/>
                <a:latin typeface="Calibri" panose="020F0502020204030204" pitchFamily="34" charset="0"/>
                <a:ea typeface="Calibri" panose="020F0502020204030204" pitchFamily="34" charset="0"/>
                <a:cs typeface="B Nazanin" panose="00000400000000000000" pitchFamily="2" charset="-78"/>
              </a:rPr>
              <a:t> محیط های کشت برای جداسازی </a:t>
            </a:r>
            <a:r>
              <a:rPr lang="fa-IR" sz="1800" i="1" dirty="0">
                <a:effectLst/>
                <a:latin typeface="Calibri" panose="020F0502020204030204" pitchFamily="34" charset="0"/>
                <a:ea typeface="Calibri" panose="020F0502020204030204" pitchFamily="34" charset="0"/>
                <a:cs typeface="B Nazanin" panose="00000400000000000000" pitchFamily="2" charset="-78"/>
              </a:rPr>
              <a:t>مالاسزیا</a:t>
            </a:r>
            <a:r>
              <a:rPr lang="fa-IR" sz="1800" dirty="0">
                <a:effectLst/>
                <a:latin typeface="Calibri" panose="020F0502020204030204" pitchFamily="34" charset="0"/>
                <a:ea typeface="Calibri" panose="020F0502020204030204" pitchFamily="34" charset="0"/>
                <a:cs typeface="B Nazanin" panose="00000400000000000000" pitchFamily="2" charset="-78"/>
              </a:rPr>
              <a:t> بطور مطلوب در دمای </a:t>
            </a:r>
            <a:r>
              <a:rPr lang="en-US" sz="1800" dirty="0">
                <a:effectLst/>
                <a:latin typeface="Calibri" panose="020F0502020204030204" pitchFamily="34" charset="0"/>
                <a:ea typeface="Calibri" panose="020F0502020204030204" pitchFamily="34" charset="0"/>
                <a:cs typeface="B Nazanin" panose="00000400000000000000" pitchFamily="2" charset="-78"/>
              </a:rPr>
              <a:t>33</a:t>
            </a:r>
            <a:r>
              <a:rPr lang="en-US" sz="1800" dirty="0">
                <a:effectLst/>
                <a:latin typeface="Calibri" panose="020F0502020204030204" pitchFamily="34" charset="0"/>
                <a:ea typeface="Calibri" panose="020F0502020204030204" pitchFamily="34" charset="0"/>
                <a:cs typeface="Times New Roman" panose="02020603050405020304" pitchFamily="18" charset="0"/>
              </a:rPr>
              <a:t>±1</a:t>
            </a:r>
            <a:r>
              <a:rPr lang="en-US" sz="1800" dirty="0">
                <a:effectLst/>
                <a:latin typeface="Times New Roman" panose="02020603050405020304" pitchFamily="18" charset="0"/>
                <a:ea typeface="Calibri" panose="020F0502020204030204" pitchFamily="34" charset="0"/>
                <a:cs typeface="Arial" panose="020B0604020202020204" pitchFamily="34" charset="0"/>
              </a:rPr>
              <a:t> </a:t>
            </a:r>
            <a:r>
              <a:rPr lang="fa-IR" sz="1800" dirty="0">
                <a:effectLst/>
                <a:latin typeface="Calibri" panose="020F0502020204030204" pitchFamily="34" charset="0"/>
                <a:ea typeface="Calibri" panose="020F0502020204030204" pitchFamily="34" charset="0"/>
                <a:cs typeface="B Nazanin" panose="00000400000000000000" pitchFamily="2" charset="-78"/>
              </a:rPr>
              <a:t>درجه ی سانتیگراد انکوبه می شوند اگرچه در دمای1 </a:t>
            </a:r>
            <a:r>
              <a:rPr lang="en-US" sz="1800" dirty="0">
                <a:effectLst/>
                <a:latin typeface="Calibri" panose="020F0502020204030204" pitchFamily="34" charset="0"/>
                <a:ea typeface="Calibri" panose="020F0502020204030204" pitchFamily="34" charset="0"/>
                <a:cs typeface="B Nazanin" panose="00000400000000000000" pitchFamily="2" charset="-78"/>
              </a:rPr>
              <a:t>±</a:t>
            </a:r>
            <a:r>
              <a:rPr lang="fa-IR" sz="1800" dirty="0">
                <a:effectLst/>
                <a:latin typeface="Calibri" panose="020F0502020204030204" pitchFamily="34" charset="0"/>
                <a:ea typeface="Calibri" panose="020F0502020204030204" pitchFamily="34" charset="0"/>
                <a:cs typeface="B Nazanin" panose="00000400000000000000" pitchFamily="2" charset="-78"/>
              </a:rPr>
              <a:t>30 نیز کافی است.</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algn="just" rtl="1"/>
            <a:endParaRPr lang="en-US" dirty="0"/>
          </a:p>
        </p:txBody>
      </p:sp>
    </p:spTree>
    <p:extLst>
      <p:ext uri="{BB962C8B-B14F-4D97-AF65-F5344CB8AC3E}">
        <p14:creationId xmlns:p14="http://schemas.microsoft.com/office/powerpoint/2010/main" val="2772667936"/>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632531-5DFD-469C-AA9B-F53F032C3EAA}"/>
              </a:ext>
            </a:extLst>
          </p:cNvPr>
          <p:cNvSpPr>
            <a:spLocks noGrp="1"/>
          </p:cNvSpPr>
          <p:nvPr>
            <p:ph type="title"/>
          </p:nvPr>
        </p:nvSpPr>
        <p:spPr>
          <a:xfrm>
            <a:off x="838200" y="365126"/>
            <a:ext cx="10515600" cy="485480"/>
          </a:xfrm>
        </p:spPr>
        <p:txBody>
          <a:bodyPr>
            <a:normAutofit fontScale="90000"/>
          </a:bodyPr>
          <a:lstStyle/>
          <a:p>
            <a:pPr algn="ctr"/>
            <a:r>
              <a:rPr lang="fa-IR" sz="4400" b="1" dirty="0">
                <a:solidFill>
                  <a:srgbClr val="FF0000"/>
                </a:solidFill>
                <a:effectLst/>
                <a:latin typeface="Calibri" panose="020F0502020204030204" pitchFamily="34" charset="0"/>
                <a:ea typeface="Calibri" panose="020F0502020204030204" pitchFamily="34" charset="0"/>
                <a:cs typeface="B Nazanin" panose="00000400000000000000" pitchFamily="2" charset="-78"/>
              </a:rPr>
              <a:t> </a:t>
            </a:r>
            <a:br>
              <a:rPr lang="fa-IR" sz="4400" b="1" dirty="0">
                <a:solidFill>
                  <a:srgbClr val="FF0000"/>
                </a:solidFill>
                <a:effectLst/>
                <a:latin typeface="Calibri" panose="020F0502020204030204" pitchFamily="34" charset="0"/>
                <a:ea typeface="Calibri" panose="020F0502020204030204" pitchFamily="34" charset="0"/>
                <a:cs typeface="B Nazanin" panose="00000400000000000000" pitchFamily="2" charset="-78"/>
              </a:rPr>
            </a:br>
            <a:r>
              <a:rPr lang="fa-IR" sz="3100" b="1" dirty="0">
                <a:solidFill>
                  <a:srgbClr val="FF0000"/>
                </a:solidFill>
                <a:effectLst/>
                <a:latin typeface="Calibri" panose="020F0502020204030204" pitchFamily="34" charset="0"/>
                <a:ea typeface="Calibri" panose="020F0502020204030204" pitchFamily="34" charset="0"/>
                <a:cs typeface="B Nazanin" panose="00000400000000000000" pitchFamily="2" charset="-78"/>
              </a:rPr>
              <a:t>مدت زمان انکوباسیون</a:t>
            </a:r>
            <a:br>
              <a:rPr lang="en-US" sz="4400" dirty="0">
                <a:effectLst/>
                <a:latin typeface="Calibri" panose="020F0502020204030204" pitchFamily="34" charset="0"/>
                <a:ea typeface="Calibri" panose="020F0502020204030204" pitchFamily="34" charset="0"/>
                <a:cs typeface="Arial" panose="020B0604020202020204" pitchFamily="34" charset="0"/>
              </a:rPr>
            </a:br>
            <a:endParaRPr lang="en-US" dirty="0"/>
          </a:p>
        </p:txBody>
      </p:sp>
      <p:sp>
        <p:nvSpPr>
          <p:cNvPr id="3" name="Content Placeholder 2">
            <a:extLst>
              <a:ext uri="{FF2B5EF4-FFF2-40B4-BE49-F238E27FC236}">
                <a16:creationId xmlns:a16="http://schemas.microsoft.com/office/drawing/2014/main" id="{8C8F651F-0D75-4E02-9BEF-C745EE43A4CF}"/>
              </a:ext>
            </a:extLst>
          </p:cNvPr>
          <p:cNvSpPr>
            <a:spLocks noGrp="1"/>
          </p:cNvSpPr>
          <p:nvPr>
            <p:ph idx="1"/>
          </p:nvPr>
        </p:nvSpPr>
        <p:spPr>
          <a:xfrm>
            <a:off x="838200" y="946298"/>
            <a:ext cx="10515600" cy="5230665"/>
          </a:xfrm>
        </p:spPr>
        <p:txBody>
          <a:bodyPr>
            <a:normAutofit/>
          </a:bodyPr>
          <a:lstStyle/>
          <a:p>
            <a:pPr marL="0" marR="0" algn="just" rtl="1">
              <a:lnSpc>
                <a:spcPct val="115000"/>
              </a:lnSpc>
              <a:spcBef>
                <a:spcPts val="0"/>
              </a:spcBef>
              <a:spcAft>
                <a:spcPts val="1000"/>
              </a:spcAft>
            </a:pPr>
            <a:r>
              <a:rPr lang="fa-IR" sz="1800" dirty="0">
                <a:effectLst/>
                <a:latin typeface="Calibri" panose="020F0502020204030204" pitchFamily="34" charset="0"/>
                <a:ea typeface="Calibri" panose="020F0502020204030204" pitchFamily="34" charset="0"/>
                <a:cs typeface="B Nazanin" panose="00000400000000000000" pitchFamily="2" charset="-78"/>
              </a:rPr>
              <a:t>کشت های درون پلیت ها به استثنای آنچه که در زیر نشان داده شده است باید برای 3 هفته انکوبه شوند. استثناهای مربوط به این توصیه در زیر لیست شده اند:</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lnSpc>
                <a:spcPct val="115000"/>
              </a:lnSpc>
              <a:spcBef>
                <a:spcPts val="0"/>
              </a:spcBef>
              <a:spcAft>
                <a:spcPts val="0"/>
              </a:spcAft>
              <a:buFont typeface="Times New Roman" panose="02020603050405020304" pitchFamily="18" charset="0"/>
              <a:buChar char="-"/>
            </a:pPr>
            <a:r>
              <a:rPr lang="fa-IR" sz="1800" dirty="0">
                <a:effectLst/>
                <a:latin typeface="Calibri" panose="020F0502020204030204" pitchFamily="34" charset="0"/>
                <a:ea typeface="Calibri" panose="020F0502020204030204" pitchFamily="34" charset="0"/>
                <a:cs typeface="B Nazanin" panose="00000400000000000000" pitchFamily="2" charset="-78"/>
              </a:rPr>
              <a:t>اگر قارچهای دیمورفیک و یا درماتوفیت ها مطرح (مورد تردید) باشند انکوباسیون باید برای مدت 4 هفته ادامه داشته باشد.</a:t>
            </a:r>
            <a:endParaRPr lang="en-US" sz="1800" dirty="0">
              <a:effectLst/>
              <a:latin typeface="Calibri" panose="020F0502020204030204" pitchFamily="34" charset="0"/>
              <a:ea typeface="Calibri" panose="020F0502020204030204" pitchFamily="34" charset="0"/>
              <a:cs typeface="B Nazanin" panose="00000400000000000000" pitchFamily="2" charset="-78"/>
            </a:endParaRPr>
          </a:p>
          <a:p>
            <a:pPr marL="342900" marR="0" lvl="0" indent="-342900" algn="just" rtl="1">
              <a:lnSpc>
                <a:spcPct val="115000"/>
              </a:lnSpc>
              <a:spcBef>
                <a:spcPts val="0"/>
              </a:spcBef>
              <a:spcAft>
                <a:spcPts val="0"/>
              </a:spcAft>
              <a:buFont typeface="Times New Roman" panose="02020603050405020304" pitchFamily="18" charset="0"/>
              <a:buChar char="-"/>
            </a:pPr>
            <a:r>
              <a:rPr lang="fa-IR" sz="1800" dirty="0">
                <a:effectLst/>
                <a:latin typeface="Calibri" panose="020F0502020204030204" pitchFamily="34" charset="0"/>
                <a:ea typeface="Calibri" panose="020F0502020204030204" pitchFamily="34" charset="0"/>
                <a:cs typeface="B Nazanin" panose="00000400000000000000" pitchFamily="2" charset="-78"/>
              </a:rPr>
              <a:t>برای نمونه های مربوط به دستگاه تنفسی، خون، و مغزاستخوان در نواحی اندمیک برای گونه های </a:t>
            </a:r>
            <a:r>
              <a:rPr lang="fa-IR" sz="1800" i="1" dirty="0">
                <a:effectLst/>
                <a:latin typeface="Calibri" panose="020F0502020204030204" pitchFamily="34" charset="0"/>
                <a:ea typeface="Calibri" panose="020F0502020204030204" pitchFamily="34" charset="0"/>
                <a:cs typeface="B Nazanin" panose="00000400000000000000" pitchFamily="2" charset="-78"/>
              </a:rPr>
              <a:t>هیستوپلاسما</a:t>
            </a:r>
            <a:r>
              <a:rPr lang="fa-IR" sz="1800" dirty="0">
                <a:effectLst/>
                <a:latin typeface="Calibri" panose="020F0502020204030204" pitchFamily="34" charset="0"/>
                <a:ea typeface="Calibri" panose="020F0502020204030204" pitchFamily="34" charset="0"/>
                <a:cs typeface="B Nazanin" panose="00000400000000000000" pitchFamily="2" charset="-78"/>
              </a:rPr>
              <a:t> انکوباسیون بمدت 4 هفته دارای اهمیت ویژه است. علاوه براین انکوباسیون 4 هفته ای ممکن است برای نمونه هائی که از بیماران </a:t>
            </a:r>
            <a:r>
              <a:rPr lang="en-US" sz="1800" dirty="0">
                <a:effectLst/>
                <a:latin typeface="Calibri" panose="020F0502020204030204" pitchFamily="34" charset="0"/>
                <a:ea typeface="Calibri" panose="020F0502020204030204" pitchFamily="34" charset="0"/>
                <a:cs typeface="B Nazanin" panose="00000400000000000000" pitchFamily="2" charset="-78"/>
              </a:rPr>
              <a:t>HIV/AIDS</a:t>
            </a:r>
            <a:r>
              <a:rPr lang="fa-IR" sz="1800" dirty="0">
                <a:effectLst/>
                <a:latin typeface="Calibri" panose="020F0502020204030204" pitchFamily="34" charset="0"/>
                <a:ea typeface="Calibri" panose="020F0502020204030204" pitchFamily="34" charset="0"/>
                <a:cs typeface="B Nazanin" panose="00000400000000000000" pitchFamily="2" charset="-78"/>
              </a:rPr>
              <a:t>گرفته می شود مناسب باشد. بطور کلی بازیابی یک قارچ دیمورفیک در کشت قویا تحت تاثیر بار</a:t>
            </a:r>
            <a:r>
              <a:rPr lang="en-US" sz="1800" dirty="0">
                <a:effectLst/>
                <a:latin typeface="Calibri" panose="020F0502020204030204" pitchFamily="34" charset="0"/>
                <a:ea typeface="Calibri" panose="020F0502020204030204" pitchFamily="34" charset="0"/>
                <a:cs typeface="B Nazanin" panose="00000400000000000000" pitchFamily="2" charset="-78"/>
              </a:rPr>
              <a:t>(load)</a:t>
            </a:r>
            <a:r>
              <a:rPr lang="fa-IR" sz="1800" dirty="0">
                <a:effectLst/>
                <a:latin typeface="Calibri" panose="020F0502020204030204" pitchFamily="34" charset="0"/>
                <a:ea typeface="Calibri" panose="020F0502020204030204" pitchFamily="34" charset="0"/>
                <a:cs typeface="B Nazanin" panose="00000400000000000000" pitchFamily="2" charset="-78"/>
              </a:rPr>
              <a:t>  قارچی در نمونه ی کلینیکی قرار می گیرد. بعنوان مثال </a:t>
            </a:r>
            <a:r>
              <a:rPr lang="fa-IR" sz="1800" i="1" dirty="0">
                <a:effectLst/>
                <a:latin typeface="Calibri" panose="020F0502020204030204" pitchFamily="34" charset="0"/>
                <a:ea typeface="Calibri" panose="020F0502020204030204" pitchFamily="34" charset="0"/>
                <a:cs typeface="B Nazanin" panose="00000400000000000000" pitchFamily="2" charset="-78"/>
              </a:rPr>
              <a:t>بلاستومایسس درماتیتیدیس</a:t>
            </a:r>
            <a:r>
              <a:rPr lang="fa-IR" sz="1800" dirty="0">
                <a:effectLst/>
                <a:latin typeface="Calibri" panose="020F0502020204030204" pitchFamily="34" charset="0"/>
                <a:ea typeface="Calibri" panose="020F0502020204030204" pitchFamily="34" charset="0"/>
                <a:cs typeface="B Nazanin" panose="00000400000000000000" pitchFamily="2" charset="-78"/>
              </a:rPr>
              <a:t> در مدت 2 روز انکوباسیون در محیط کشت بازیابی شده است.</a:t>
            </a:r>
            <a:endParaRPr lang="en-US" sz="1800" dirty="0">
              <a:effectLst/>
              <a:latin typeface="Calibri" panose="020F0502020204030204" pitchFamily="34" charset="0"/>
              <a:ea typeface="Calibri" panose="020F0502020204030204" pitchFamily="34" charset="0"/>
              <a:cs typeface="B Nazanin" panose="00000400000000000000" pitchFamily="2" charset="-78"/>
            </a:endParaRPr>
          </a:p>
          <a:p>
            <a:pPr marL="342900" marR="0" lvl="0" indent="-342900" algn="just" rtl="1">
              <a:lnSpc>
                <a:spcPct val="115000"/>
              </a:lnSpc>
              <a:spcBef>
                <a:spcPts val="0"/>
              </a:spcBef>
              <a:spcAft>
                <a:spcPts val="0"/>
              </a:spcAft>
              <a:buFont typeface="Times New Roman" panose="02020603050405020304" pitchFamily="18" charset="0"/>
              <a:buChar char="-"/>
            </a:pPr>
            <a:r>
              <a:rPr lang="fa-IR" sz="1800" dirty="0">
                <a:effectLst/>
                <a:latin typeface="Calibri" panose="020F0502020204030204" pitchFamily="34" charset="0"/>
                <a:ea typeface="Calibri" panose="020F0502020204030204" pitchFamily="34" charset="0"/>
                <a:cs typeface="B Nazanin" panose="00000400000000000000" pitchFamily="2" charset="-78"/>
              </a:rPr>
              <a:t>آگارهای کروموژنیک برای فقط مخمرها (دستگاه تنفسی فوقانی و نواحی اوروژنیتال) باید طبق توصیه ی سازندگان آنها انکوبه شوند.</a:t>
            </a:r>
            <a:endParaRPr lang="en-US" sz="1800" dirty="0">
              <a:effectLst/>
              <a:latin typeface="Calibri" panose="020F0502020204030204" pitchFamily="34" charset="0"/>
              <a:ea typeface="Calibri" panose="020F0502020204030204" pitchFamily="34" charset="0"/>
              <a:cs typeface="B Nazanin" panose="00000400000000000000" pitchFamily="2" charset="-78"/>
            </a:endParaRPr>
          </a:p>
          <a:p>
            <a:pPr marL="342900" marR="0" lvl="0" indent="-342900" algn="just" rtl="1">
              <a:lnSpc>
                <a:spcPct val="115000"/>
              </a:lnSpc>
              <a:spcBef>
                <a:spcPts val="0"/>
              </a:spcBef>
              <a:spcAft>
                <a:spcPts val="0"/>
              </a:spcAft>
              <a:buFont typeface="Times New Roman" panose="02020603050405020304" pitchFamily="18" charset="0"/>
              <a:buChar char="-"/>
            </a:pPr>
            <a:r>
              <a:rPr lang="fa-IR" sz="1800" dirty="0">
                <a:effectLst/>
                <a:latin typeface="Calibri" panose="020F0502020204030204" pitchFamily="34" charset="0"/>
                <a:ea typeface="Calibri" panose="020F0502020204030204" pitchFamily="34" charset="0"/>
                <a:cs typeface="B Nazanin" panose="00000400000000000000" pitchFamily="2" charset="-78"/>
              </a:rPr>
              <a:t>کشت های مخمرها (شامل گونه های </a:t>
            </a:r>
            <a:r>
              <a:rPr lang="fa-IR" sz="1800" i="1" dirty="0">
                <a:effectLst/>
                <a:latin typeface="Calibri" panose="020F0502020204030204" pitchFamily="34" charset="0"/>
                <a:ea typeface="Calibri" panose="020F0502020204030204" pitchFamily="34" charset="0"/>
                <a:cs typeface="B Nazanin" panose="00000400000000000000" pitchFamily="2" charset="-78"/>
              </a:rPr>
              <a:t>کریپتوکوکوس</a:t>
            </a:r>
            <a:r>
              <a:rPr lang="fa-IR" sz="1800" dirty="0">
                <a:effectLst/>
                <a:latin typeface="Calibri" panose="020F0502020204030204" pitchFamily="34" charset="0"/>
                <a:ea typeface="Calibri" panose="020F0502020204030204" pitchFamily="34" charset="0"/>
                <a:cs typeface="B Nazanin" panose="00000400000000000000" pitchFamily="2" charset="-78"/>
              </a:rPr>
              <a:t> نمی باشد) که بجای آگارهای کروموژنیک در آگارهای معمولی کشت شده اند باید بمدت 7 روز انکوبه شوند.</a:t>
            </a:r>
            <a:endParaRPr lang="en-US" sz="1800" dirty="0">
              <a:effectLst/>
              <a:latin typeface="Calibri" panose="020F0502020204030204" pitchFamily="34" charset="0"/>
              <a:ea typeface="Calibri" panose="020F0502020204030204" pitchFamily="34" charset="0"/>
              <a:cs typeface="B Nazanin" panose="00000400000000000000" pitchFamily="2" charset="-78"/>
            </a:endParaRPr>
          </a:p>
          <a:p>
            <a:pPr marL="342900" marR="0" lvl="0" indent="-342900" algn="just" rtl="1">
              <a:lnSpc>
                <a:spcPct val="115000"/>
              </a:lnSpc>
              <a:spcBef>
                <a:spcPts val="0"/>
              </a:spcBef>
              <a:spcAft>
                <a:spcPts val="0"/>
              </a:spcAft>
              <a:buFont typeface="Times New Roman" panose="02020603050405020304" pitchFamily="18" charset="0"/>
              <a:buChar char="-"/>
            </a:pPr>
            <a:r>
              <a:rPr lang="fa-IR" sz="1800" dirty="0">
                <a:effectLst/>
                <a:latin typeface="Calibri" panose="020F0502020204030204" pitchFamily="34" charset="0"/>
                <a:ea typeface="Calibri" panose="020F0502020204030204" pitchFamily="34" charset="0"/>
                <a:cs typeface="B Nazanin" panose="00000400000000000000" pitchFamily="2" charset="-78"/>
              </a:rPr>
              <a:t>افزودن به زمان انکوباسیون باید برای کشت های قارچی که از نواحی تنفسی بیماران سیستیک فیبروزیس گرفته می شود در نظر گرفته شود. </a:t>
            </a:r>
            <a:endParaRPr lang="en-US" sz="1800" dirty="0">
              <a:effectLst/>
              <a:latin typeface="Calibri" panose="020F0502020204030204" pitchFamily="34" charset="0"/>
              <a:ea typeface="Calibri" panose="020F0502020204030204" pitchFamily="34" charset="0"/>
              <a:cs typeface="B Nazanin" panose="00000400000000000000" pitchFamily="2" charset="-78"/>
            </a:endParaRPr>
          </a:p>
          <a:p>
            <a:pPr marL="342900" marR="0" lvl="0" indent="-342900" algn="just" rtl="1">
              <a:lnSpc>
                <a:spcPct val="115000"/>
              </a:lnSpc>
              <a:spcBef>
                <a:spcPts val="0"/>
              </a:spcBef>
              <a:spcAft>
                <a:spcPts val="0"/>
              </a:spcAft>
              <a:buFont typeface="Times New Roman" panose="02020603050405020304" pitchFamily="18" charset="0"/>
              <a:buChar char="-"/>
            </a:pPr>
            <a:r>
              <a:rPr lang="fa-IR" sz="1800" dirty="0">
                <a:effectLst/>
                <a:latin typeface="Calibri" panose="020F0502020204030204" pitchFamily="34" charset="0"/>
                <a:ea typeface="Calibri" panose="020F0502020204030204" pitchFamily="34" charset="0"/>
                <a:cs typeface="B Nazanin" panose="00000400000000000000" pitchFamily="2" charset="-78"/>
              </a:rPr>
              <a:t>نمونه های درماتولوژیکال برای گونه های </a:t>
            </a:r>
            <a:r>
              <a:rPr lang="fa-IR" sz="1800" i="1" dirty="0">
                <a:effectLst/>
                <a:latin typeface="Calibri" panose="020F0502020204030204" pitchFamily="34" charset="0"/>
                <a:ea typeface="Calibri" panose="020F0502020204030204" pitchFamily="34" charset="0"/>
                <a:cs typeface="B Nazanin" panose="00000400000000000000" pitchFamily="2" charset="-78"/>
              </a:rPr>
              <a:t>مالاسزیا</a:t>
            </a:r>
            <a:r>
              <a:rPr lang="fa-IR" sz="1800" dirty="0">
                <a:effectLst/>
                <a:latin typeface="Calibri" panose="020F0502020204030204" pitchFamily="34" charset="0"/>
                <a:ea typeface="Calibri" panose="020F0502020204030204" pitchFamily="34" charset="0"/>
                <a:cs typeface="B Nazanin" panose="00000400000000000000" pitchFamily="2" charset="-78"/>
              </a:rPr>
              <a:t> باید برای حداقل 2 هفته انکوبه شوند.</a:t>
            </a:r>
            <a:endParaRPr lang="en-US" sz="1800" dirty="0">
              <a:effectLst/>
              <a:latin typeface="Calibri" panose="020F0502020204030204" pitchFamily="34" charset="0"/>
              <a:ea typeface="Calibri" panose="020F0502020204030204" pitchFamily="34" charset="0"/>
              <a:cs typeface="B Nazanin" panose="00000400000000000000" pitchFamily="2" charset="-78"/>
            </a:endParaRPr>
          </a:p>
          <a:p>
            <a:pPr algn="just" rtl="1"/>
            <a:endParaRPr lang="en-US" dirty="0"/>
          </a:p>
        </p:txBody>
      </p:sp>
    </p:spTree>
    <p:extLst>
      <p:ext uri="{BB962C8B-B14F-4D97-AF65-F5344CB8AC3E}">
        <p14:creationId xmlns:p14="http://schemas.microsoft.com/office/powerpoint/2010/main" val="4009121672"/>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E746ED2-E37C-49A4-84B5-6B6977F28111}"/>
              </a:ext>
            </a:extLst>
          </p:cNvPr>
          <p:cNvSpPr txBox="1"/>
          <p:nvPr/>
        </p:nvSpPr>
        <p:spPr>
          <a:xfrm>
            <a:off x="308344" y="555970"/>
            <a:ext cx="11587715" cy="5294078"/>
          </a:xfrm>
          <a:prstGeom prst="rect">
            <a:avLst/>
          </a:prstGeom>
          <a:noFill/>
        </p:spPr>
        <p:txBody>
          <a:bodyPr wrap="square">
            <a:spAutoFit/>
          </a:bodyPr>
          <a:lstStyle/>
          <a:p>
            <a:pPr marL="342900" marR="0" lvl="0" indent="-342900" algn="just" rtl="1">
              <a:lnSpc>
                <a:spcPct val="107000"/>
              </a:lnSpc>
              <a:spcBef>
                <a:spcPts val="0"/>
              </a:spcBef>
              <a:spcAft>
                <a:spcPts val="800"/>
              </a:spcAft>
              <a:buFont typeface="Times New Roman" panose="02020603050405020304" pitchFamily="18" charset="0"/>
              <a:buChar char="-"/>
            </a:pPr>
            <a:r>
              <a:rPr lang="fa-IR" sz="1800" dirty="0">
                <a:effectLst/>
                <a:latin typeface="Calibri" panose="020F0502020204030204" pitchFamily="34" charset="0"/>
                <a:ea typeface="Calibri" panose="020F0502020204030204" pitchFamily="34" charset="0"/>
                <a:cs typeface="B Nazanin" panose="00000400000000000000" pitchFamily="2" charset="-78"/>
              </a:rPr>
              <a:t>ارزیابی سیستم های کشت خون (به روش معمولی)، کشت نمونه های مربوط به سایر نواحی استریل و نواحی غیراستریل در طول هفته ی نخست باید روزانه صورت گیرد.</a:t>
            </a:r>
            <a:endParaRPr lang="fa-IR" dirty="0">
              <a:effectLst/>
              <a:latin typeface="Calibri" panose="020F0502020204030204" pitchFamily="34" charset="0"/>
              <a:ea typeface="Calibri" panose="020F0502020204030204" pitchFamily="34" charset="0"/>
              <a:cs typeface="B Nazanin" panose="00000400000000000000" pitchFamily="2" charset="-78"/>
            </a:endParaRPr>
          </a:p>
          <a:p>
            <a:pPr marL="342900" indent="-342900" algn="just" rtl="1">
              <a:lnSpc>
                <a:spcPct val="107000"/>
              </a:lnSpc>
              <a:spcAft>
                <a:spcPts val="800"/>
              </a:spcAft>
              <a:buFont typeface="Times New Roman" panose="02020603050405020304" pitchFamily="18" charset="0"/>
              <a:buChar char="-"/>
            </a:pPr>
            <a:r>
              <a:rPr lang="fa-IR" dirty="0">
                <a:effectLst/>
                <a:latin typeface="Calibri" panose="020F0502020204030204" pitchFamily="34" charset="0"/>
                <a:ea typeface="Calibri" panose="020F0502020204030204" pitchFamily="34" charset="0"/>
                <a:cs typeface="B Nazanin" panose="00000400000000000000" pitchFamily="2" charset="-78"/>
              </a:rPr>
              <a:t>بررسی و ارزیابی کشت های خونی که از طریق سیستم های اتوماتیک آزمایش می شوند باید مطابق توصیه های شرکت سازنده ی آنها صورت گیرد.</a:t>
            </a:r>
            <a:endParaRPr lang="en-US" dirty="0">
              <a:effectLst/>
              <a:latin typeface="Calibri" panose="020F0502020204030204" pitchFamily="34" charset="0"/>
              <a:ea typeface="Calibri" panose="020F0502020204030204" pitchFamily="34" charset="0"/>
              <a:cs typeface="B Nazanin" panose="00000400000000000000" pitchFamily="2" charset="-78"/>
            </a:endParaRPr>
          </a:p>
          <a:p>
            <a:pPr marL="342900" marR="0" lvl="0" indent="-342900" algn="just" rtl="1">
              <a:lnSpc>
                <a:spcPct val="107000"/>
              </a:lnSpc>
              <a:spcBef>
                <a:spcPts val="0"/>
              </a:spcBef>
              <a:spcAft>
                <a:spcPts val="800"/>
              </a:spcAft>
              <a:buFont typeface="Times New Roman" panose="02020603050405020304" pitchFamily="18" charset="0"/>
              <a:buChar char="-"/>
            </a:pPr>
            <a:endParaRPr lang="en-US" sz="1400" dirty="0">
              <a:effectLst/>
              <a:latin typeface="Calibri" panose="020F0502020204030204" pitchFamily="34" charset="0"/>
              <a:ea typeface="Calibri" panose="020F0502020204030204" pitchFamily="34" charset="0"/>
              <a:cs typeface="B Nazanin" panose="00000400000000000000" pitchFamily="2" charset="-78"/>
            </a:endParaRPr>
          </a:p>
          <a:p>
            <a:pPr marL="342900" marR="0" lvl="0" indent="-342900" algn="just" rtl="1">
              <a:lnSpc>
                <a:spcPct val="107000"/>
              </a:lnSpc>
              <a:spcBef>
                <a:spcPts val="0"/>
              </a:spcBef>
              <a:spcAft>
                <a:spcPts val="800"/>
              </a:spcAft>
              <a:buFont typeface="Times New Roman" panose="02020603050405020304" pitchFamily="18" charset="0"/>
              <a:buChar char="-"/>
            </a:pPr>
            <a:r>
              <a:rPr lang="fa-IR" sz="1800" dirty="0">
                <a:effectLst/>
                <a:latin typeface="Calibri" panose="020F0502020204030204" pitchFamily="34" charset="0"/>
                <a:ea typeface="Calibri" panose="020F0502020204030204" pitchFamily="34" charset="0"/>
                <a:cs typeface="B Nazanin" panose="00000400000000000000" pitchFamily="2" charset="-78"/>
              </a:rPr>
              <a:t>کشت هائی که در طول هفته ی نخست در آنها کلنی ظاهر نشده است، از هفته ی دوم به بعد برای مدت 2 تا 3 هفته ی دیگر باید 2 بار در هفته بررسی شوند (بطور کلی بمدت 3 تا 4 هفته از زمان انجام کشت).</a:t>
            </a:r>
            <a:endParaRPr lang="en-US" sz="1400" dirty="0">
              <a:effectLst/>
              <a:latin typeface="Calibri" panose="020F0502020204030204" pitchFamily="34" charset="0"/>
              <a:ea typeface="Calibri" panose="020F0502020204030204" pitchFamily="34" charset="0"/>
              <a:cs typeface="B Nazanin" panose="00000400000000000000" pitchFamily="2" charset="-78"/>
            </a:endParaRPr>
          </a:p>
          <a:p>
            <a:pPr marL="342900" marR="0" lvl="0" indent="-342900" algn="just" rtl="1">
              <a:lnSpc>
                <a:spcPct val="150000"/>
              </a:lnSpc>
              <a:spcBef>
                <a:spcPts val="0"/>
              </a:spcBef>
              <a:spcAft>
                <a:spcPts val="800"/>
              </a:spcAft>
              <a:buFont typeface="Times New Roman" panose="02020603050405020304" pitchFamily="18" charset="0"/>
              <a:buChar char="-"/>
            </a:pPr>
            <a:r>
              <a:rPr lang="fa-IR" sz="1800" dirty="0">
                <a:effectLst/>
                <a:latin typeface="Calibri" panose="020F0502020204030204" pitchFamily="34" charset="0"/>
                <a:ea typeface="Calibri" panose="020F0502020204030204" pitchFamily="34" charset="0"/>
                <a:cs typeface="B Nazanin" panose="00000400000000000000" pitchFamily="2" charset="-78"/>
              </a:rPr>
              <a:t>آزمایشگاههائی که در مناطق جغرافیائی اندمیک برای قارچهای کند رشد (بعنوان مثال </a:t>
            </a:r>
            <a:r>
              <a:rPr lang="fa-IR" sz="1800" i="1" dirty="0">
                <a:effectLst/>
                <a:latin typeface="Calibri" panose="020F0502020204030204" pitchFamily="34" charset="0"/>
                <a:ea typeface="Calibri" panose="020F0502020204030204" pitchFamily="34" charset="0"/>
                <a:cs typeface="B Nazanin" panose="00000400000000000000" pitchFamily="2" charset="-78"/>
              </a:rPr>
              <a:t>هیستوپلاسما</a:t>
            </a:r>
            <a:r>
              <a:rPr lang="fa-IR" sz="1800" dirty="0">
                <a:effectLst/>
                <a:latin typeface="Calibri" panose="020F0502020204030204" pitchFamily="34" charset="0"/>
                <a:ea typeface="Calibri" panose="020F0502020204030204" pitchFamily="34" charset="0"/>
                <a:cs typeface="B Nazanin" panose="00000400000000000000" pitchFamily="2" charset="-78"/>
              </a:rPr>
              <a:t> یا </a:t>
            </a:r>
            <a:r>
              <a:rPr lang="fa-IR" sz="1800" i="1" dirty="0">
                <a:effectLst/>
                <a:latin typeface="Calibri" panose="020F0502020204030204" pitchFamily="34" charset="0"/>
                <a:ea typeface="Calibri" panose="020F0502020204030204" pitchFamily="34" charset="0"/>
                <a:cs typeface="B Nazanin" panose="00000400000000000000" pitchFamily="2" charset="-78"/>
              </a:rPr>
              <a:t>بلاستومایسس</a:t>
            </a:r>
            <a:r>
              <a:rPr lang="fa-IR" sz="1800" dirty="0">
                <a:effectLst/>
                <a:latin typeface="Calibri" panose="020F0502020204030204" pitchFamily="34" charset="0"/>
                <a:ea typeface="Calibri" panose="020F0502020204030204" pitchFamily="34" charset="0"/>
                <a:cs typeface="B Nazanin" panose="00000400000000000000" pitchFamily="2" charset="-78"/>
              </a:rPr>
              <a:t>) مستقر هستند یا آزمایشگاههائی که بطور روتین از چنین مناطقی نمونه دریافت می کنند باید برای کشت های قارچی زمان انکوباسیون 4 هفته یا بیشتر را در نظر بگیرند.</a:t>
            </a:r>
          </a:p>
          <a:p>
            <a:pPr marL="342900" marR="0" lvl="0" indent="-342900" algn="just" rtl="1">
              <a:lnSpc>
                <a:spcPct val="150000"/>
              </a:lnSpc>
              <a:spcBef>
                <a:spcPts val="0"/>
              </a:spcBef>
              <a:spcAft>
                <a:spcPts val="800"/>
              </a:spcAft>
              <a:buFont typeface="Times New Roman" panose="02020603050405020304" pitchFamily="18" charset="0"/>
              <a:buChar char="-"/>
            </a:pPr>
            <a:r>
              <a:rPr lang="fa-IR" sz="1800" dirty="0">
                <a:effectLst/>
                <a:latin typeface="Calibri" panose="020F0502020204030204" pitchFamily="34" charset="0"/>
                <a:ea typeface="Calibri" panose="020F0502020204030204" pitchFamily="34" charset="0"/>
                <a:cs typeface="B Nazanin" panose="00000400000000000000" pitchFamily="2" charset="-78"/>
              </a:rPr>
              <a:t>تصمیم گیری برای مدت زمان انکوباسیون باید توسط مسئول فنی آزمایشگاه گرفته شود و این تصمیم باید براساس انواع قارچ هائی باشد که بطور روزمره در آن ناحیه جدا می شوند و نیز بر اساس زمان بازیابی (معتبر شده توسط آزمایشگاه) اکثریت قارچ های بیماریزای مهم در آن آزمایشگاه باشد.  </a:t>
            </a:r>
            <a:endParaRPr lang="en-US" sz="1400" dirty="0">
              <a:effectLst/>
              <a:latin typeface="Calibri" panose="020F0502020204030204" pitchFamily="34" charset="0"/>
              <a:ea typeface="Calibri" panose="020F0502020204030204" pitchFamily="34" charset="0"/>
              <a:cs typeface="B Nazanin" panose="00000400000000000000" pitchFamily="2" charset="-78"/>
            </a:endParaRPr>
          </a:p>
          <a:p>
            <a:pPr marL="342900" marR="0" lvl="0" indent="-342900" algn="just" rtl="1">
              <a:lnSpc>
                <a:spcPct val="150000"/>
              </a:lnSpc>
              <a:spcBef>
                <a:spcPts val="0"/>
              </a:spcBef>
              <a:spcAft>
                <a:spcPts val="800"/>
              </a:spcAft>
              <a:buFont typeface="Times New Roman" panose="02020603050405020304" pitchFamily="18" charset="0"/>
              <a:buChar char="-"/>
            </a:pPr>
            <a:r>
              <a:rPr lang="fa-IR" sz="1800" dirty="0">
                <a:effectLst/>
                <a:latin typeface="Calibri" panose="020F0502020204030204" pitchFamily="34" charset="0"/>
                <a:ea typeface="Calibri" panose="020F0502020204030204" pitchFamily="34" charset="0"/>
                <a:cs typeface="B Nazanin" panose="00000400000000000000" pitchFamily="2" charset="-78"/>
              </a:rPr>
              <a:t>باید اجازه داد که کشت ها زمان کامل انکوباسیون را سپری نمایند حتی اگر زودتر از زمان مورد نظر رشدی صورت بگیرد زیرا ممکن است بیش از یک ایزوله ی قارچی مهم از نظر کلینیک در یک نمونه حضور داشته باشد، اگرچه بدلائل ایمنی </a:t>
            </a:r>
            <a:r>
              <a:rPr lang="en-US" sz="1800" dirty="0">
                <a:effectLst/>
                <a:latin typeface="Calibri" panose="020F0502020204030204" pitchFamily="34" charset="0"/>
                <a:ea typeface="Calibri" panose="020F0502020204030204" pitchFamily="34" charset="0"/>
                <a:cs typeface="B Nazanin" panose="00000400000000000000" pitchFamily="2" charset="-78"/>
              </a:rPr>
              <a:t>(safety)</a:t>
            </a:r>
            <a:r>
              <a:rPr lang="fa-IR" sz="1800" dirty="0">
                <a:effectLst/>
                <a:latin typeface="Calibri" panose="020F0502020204030204" pitchFamily="34" charset="0"/>
                <a:ea typeface="Calibri" panose="020F0502020204030204" pitchFamily="34" charset="0"/>
                <a:cs typeface="B Nazanin" panose="00000400000000000000" pitchFamily="2" charset="-78"/>
              </a:rPr>
              <a:t> تمام کشت هائی که در آن انواع کپک ها رشد می کنند باید با کمک نوار سلوفان مسدود </a:t>
            </a:r>
            <a:r>
              <a:rPr lang="en-US" sz="1800" dirty="0">
                <a:effectLst/>
                <a:latin typeface="Calibri" panose="020F0502020204030204" pitchFamily="34" charset="0"/>
                <a:ea typeface="Calibri" panose="020F0502020204030204" pitchFamily="34" charset="0"/>
                <a:cs typeface="B Nazanin" panose="00000400000000000000" pitchFamily="2" charset="-78"/>
              </a:rPr>
              <a:t>(taped)</a:t>
            </a:r>
            <a:r>
              <a:rPr lang="fa-IR" sz="1800" dirty="0">
                <a:effectLst/>
                <a:latin typeface="Calibri" panose="020F0502020204030204" pitchFamily="34" charset="0"/>
                <a:ea typeface="Calibri" panose="020F0502020204030204" pitchFamily="34" charset="0"/>
                <a:cs typeface="B Nazanin" panose="00000400000000000000" pitchFamily="2" charset="-78"/>
              </a:rPr>
              <a:t> شوند و بدون سرپوش (یا درب) آزمایش نشوند و حتی الامکان در اولین فرصت امحاء شوند. </a:t>
            </a:r>
            <a:endParaRPr lang="en-US" sz="1400" dirty="0">
              <a:effectLst/>
              <a:latin typeface="Calibri" panose="020F0502020204030204" pitchFamily="34" charset="0"/>
              <a:ea typeface="Calibri" panose="020F0502020204030204" pitchFamily="34" charset="0"/>
              <a:cs typeface="B Nazanin" panose="00000400000000000000" pitchFamily="2" charset="-78"/>
            </a:endParaRPr>
          </a:p>
        </p:txBody>
      </p:sp>
    </p:spTree>
    <p:extLst>
      <p:ext uri="{BB962C8B-B14F-4D97-AF65-F5344CB8AC3E}">
        <p14:creationId xmlns:p14="http://schemas.microsoft.com/office/powerpoint/2010/main" val="2845500483"/>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191DC05-BA67-4B1A-A346-B869D3E17422}"/>
              </a:ext>
            </a:extLst>
          </p:cNvPr>
          <p:cNvSpPr txBox="1"/>
          <p:nvPr/>
        </p:nvSpPr>
        <p:spPr>
          <a:xfrm>
            <a:off x="242776" y="79888"/>
            <a:ext cx="11706447" cy="5860066"/>
          </a:xfrm>
          <a:prstGeom prst="rect">
            <a:avLst/>
          </a:prstGeom>
          <a:noFill/>
        </p:spPr>
        <p:txBody>
          <a:bodyPr wrap="square">
            <a:spAutoFit/>
          </a:bodyPr>
          <a:lstStyle/>
          <a:p>
            <a:pPr marL="457200" marR="0" algn="just" rtl="1">
              <a:lnSpc>
                <a:spcPct val="107000"/>
              </a:lnSpc>
              <a:spcBef>
                <a:spcPts val="0"/>
              </a:spcBef>
              <a:spcAft>
                <a:spcPts val="800"/>
              </a:spcAft>
            </a:pPr>
            <a:endParaRPr lang="fa-IR" sz="1800" b="1" dirty="0">
              <a:solidFill>
                <a:srgbClr val="FF0000"/>
              </a:solidFill>
              <a:effectLst/>
              <a:latin typeface="Calibri" panose="020F0502020204030204" pitchFamily="34" charset="0"/>
              <a:ea typeface="Calibri" panose="020F0502020204030204" pitchFamily="34" charset="0"/>
              <a:cs typeface="B Nazanin" panose="00000400000000000000" pitchFamily="2" charset="-78"/>
            </a:endParaRPr>
          </a:p>
          <a:p>
            <a:pPr marL="457200" marR="0" algn="just" rtl="1">
              <a:lnSpc>
                <a:spcPct val="107000"/>
              </a:lnSpc>
              <a:spcBef>
                <a:spcPts val="0"/>
              </a:spcBef>
              <a:spcAft>
                <a:spcPts val="800"/>
              </a:spcAft>
            </a:pPr>
            <a:r>
              <a:rPr lang="fa-IR" sz="1800" b="1" dirty="0">
                <a:solidFill>
                  <a:srgbClr val="FF0000"/>
                </a:solidFill>
                <a:effectLst/>
                <a:latin typeface="Calibri" panose="020F0502020204030204" pitchFamily="34" charset="0"/>
                <a:ea typeface="Calibri" panose="020F0502020204030204" pitchFamily="34" charset="0"/>
                <a:cs typeface="B Nazanin" panose="00000400000000000000" pitchFamily="2" charset="-78"/>
              </a:rPr>
              <a:t>تفسیر رشد</a:t>
            </a:r>
            <a:endParaRPr lang="en-US" sz="1400" dirty="0">
              <a:effectLst/>
              <a:latin typeface="Calibri" panose="020F0502020204030204" pitchFamily="34" charset="0"/>
              <a:ea typeface="Calibri" panose="020F0502020204030204" pitchFamily="34" charset="0"/>
              <a:cs typeface="Arial" panose="020B0604020202020204" pitchFamily="34" charset="0"/>
            </a:endParaRPr>
          </a:p>
          <a:p>
            <a:pPr marL="457200" marR="0" algn="just" rtl="1">
              <a:lnSpc>
                <a:spcPct val="107000"/>
              </a:lnSpc>
              <a:spcBef>
                <a:spcPts val="0"/>
              </a:spcBef>
              <a:spcAft>
                <a:spcPts val="800"/>
              </a:spcAft>
            </a:pPr>
            <a:endParaRPr lang="fa-IR" sz="1800" dirty="0">
              <a:effectLst/>
              <a:latin typeface="Calibri" panose="020F0502020204030204" pitchFamily="34" charset="0"/>
              <a:ea typeface="Calibri" panose="020F0502020204030204" pitchFamily="34" charset="0"/>
              <a:cs typeface="B Nazanin" panose="00000400000000000000" pitchFamily="2" charset="-78"/>
            </a:endParaRPr>
          </a:p>
          <a:p>
            <a:pPr marL="457200" marR="0" algn="just" rtl="1">
              <a:lnSpc>
                <a:spcPct val="107000"/>
              </a:lnSpc>
              <a:spcBef>
                <a:spcPts val="0"/>
              </a:spcBef>
              <a:spcAft>
                <a:spcPts val="800"/>
              </a:spcAft>
            </a:pPr>
            <a:r>
              <a:rPr lang="fa-IR" sz="1800" dirty="0">
                <a:effectLst/>
                <a:latin typeface="Calibri" panose="020F0502020204030204" pitchFamily="34" charset="0"/>
                <a:ea typeface="Calibri" panose="020F0502020204030204" pitchFamily="34" charset="0"/>
                <a:cs typeface="B Nazanin" panose="00000400000000000000" pitchFamily="2" charset="-78"/>
              </a:rPr>
              <a:t>قارج ها فراوانی قابل توجهی در محیط زیست دارند، کپک ها و مخمرها به تعداد بسیار زیادی در طبیعت و در حیوانات، خاک، کود، مواد گیاهی در حال فساد، و انواع زیادی از محصولات غذائی مثل نان، میوه، و دانه ها وجود دارند. </a:t>
            </a:r>
          </a:p>
          <a:p>
            <a:pPr marL="457200" marR="0" algn="just" rtl="1">
              <a:lnSpc>
                <a:spcPct val="107000"/>
              </a:lnSpc>
              <a:spcBef>
                <a:spcPts val="0"/>
              </a:spcBef>
              <a:spcAft>
                <a:spcPts val="800"/>
              </a:spcAft>
            </a:pPr>
            <a:r>
              <a:rPr lang="fa-IR" sz="1800" dirty="0">
                <a:effectLst/>
                <a:latin typeface="Calibri" panose="020F0502020204030204" pitchFamily="34" charset="0"/>
                <a:ea typeface="Calibri" panose="020F0502020204030204" pitchFamily="34" charset="0"/>
                <a:cs typeface="B Nazanin" panose="00000400000000000000" pitchFamily="2" charset="-78"/>
              </a:rPr>
              <a:t>بر اساس تجربیات و اطلاعات گذشته آنهائی که قادر به رشد در دمای 37 درجه سانتیگراد نیستند احتمالا توانائی ایجاد بیماری سیستمیک در انسان (سالم) را ندارند.</a:t>
            </a:r>
          </a:p>
          <a:p>
            <a:pPr marL="457200" marR="0" algn="just" rtl="1">
              <a:lnSpc>
                <a:spcPct val="107000"/>
              </a:lnSpc>
              <a:spcBef>
                <a:spcPts val="0"/>
              </a:spcBef>
              <a:spcAft>
                <a:spcPts val="800"/>
              </a:spcAft>
            </a:pPr>
            <a:r>
              <a:rPr lang="fa-IR" sz="1800" dirty="0">
                <a:effectLst/>
                <a:latin typeface="Calibri" panose="020F0502020204030204" pitchFamily="34" charset="0"/>
                <a:ea typeface="Calibri" panose="020F0502020204030204" pitchFamily="34" charset="0"/>
                <a:cs typeface="B Nazanin" panose="00000400000000000000" pitchFamily="2" charset="-78"/>
              </a:rPr>
              <a:t> اما در جمعیت های روزافزون بیمارانی که دچار اختلال در سیستم ایمنی می شوند قارچ های ساپروفیت می توانند عوامل اتیولوژیکال عفونت های سطحی، زیرجلدی و سیستمیک در این گروه از جمعیت شوند و بدینوسیله سهم بزرگی در ابتلاء و مرگ و میر داشته باشند. </a:t>
            </a:r>
          </a:p>
          <a:p>
            <a:pPr marL="457200" marR="0" algn="just" rtl="1">
              <a:lnSpc>
                <a:spcPct val="107000"/>
              </a:lnSpc>
              <a:spcBef>
                <a:spcPts val="0"/>
              </a:spcBef>
              <a:spcAft>
                <a:spcPts val="800"/>
              </a:spcAft>
            </a:pPr>
            <a:r>
              <a:rPr lang="fa-IR" sz="1800" dirty="0">
                <a:effectLst/>
                <a:latin typeface="Calibri" panose="020F0502020204030204" pitchFamily="34" charset="0"/>
                <a:ea typeface="Calibri" panose="020F0502020204030204" pitchFamily="34" charset="0"/>
                <a:cs typeface="B Nazanin" panose="00000400000000000000" pitchFamily="2" charset="-78"/>
              </a:rPr>
              <a:t>تقریبا هر عامل قارچی ممکن است در میزبانی که ناتوانی شدید دارد بیماری ایجاد کند، با اینحال تنها چند نوع از آنها هستند که بصورت شایع یا ثابت در ایجاد بیماری دست دارند. </a:t>
            </a:r>
          </a:p>
          <a:p>
            <a:pPr marL="457200" marR="0" algn="just" rtl="1">
              <a:lnSpc>
                <a:spcPct val="107000"/>
              </a:lnSpc>
              <a:spcBef>
                <a:spcPts val="0"/>
              </a:spcBef>
              <a:spcAft>
                <a:spcPts val="800"/>
              </a:spcAft>
            </a:pPr>
            <a:r>
              <a:rPr lang="fa-IR" sz="1800" dirty="0">
                <a:effectLst/>
                <a:latin typeface="Calibri" panose="020F0502020204030204" pitchFamily="34" charset="0"/>
                <a:ea typeface="Calibri" panose="020F0502020204030204" pitchFamily="34" charset="0"/>
                <a:cs typeface="B Nazanin" panose="00000400000000000000" pitchFamily="2" charset="-78"/>
              </a:rPr>
              <a:t>روشن کردن اهمیت کلینیکی ایزوله های قارچی که از نمونه های انسانی جدا می شوند مهم است. </a:t>
            </a:r>
          </a:p>
          <a:p>
            <a:pPr marL="457200" marR="0" algn="just" rtl="1">
              <a:lnSpc>
                <a:spcPct val="107000"/>
              </a:lnSpc>
              <a:spcBef>
                <a:spcPts val="0"/>
              </a:spcBef>
              <a:spcAft>
                <a:spcPts val="800"/>
              </a:spcAft>
            </a:pPr>
            <a:r>
              <a:rPr lang="fa-IR" sz="1800" dirty="0">
                <a:effectLst/>
                <a:latin typeface="Calibri" panose="020F0502020204030204" pitchFamily="34" charset="0"/>
                <a:ea typeface="Calibri" panose="020F0502020204030204" pitchFamily="34" charset="0"/>
                <a:cs typeface="B Nazanin" panose="00000400000000000000" pitchFamily="2" charset="-78"/>
              </a:rPr>
              <a:t>سئوالی که اغلب وجود دارد این است که:</a:t>
            </a:r>
          </a:p>
          <a:p>
            <a:pPr marL="457200" marR="0" algn="just" rtl="1">
              <a:lnSpc>
                <a:spcPct val="107000"/>
              </a:lnSpc>
              <a:spcBef>
                <a:spcPts val="0"/>
              </a:spcBef>
              <a:spcAft>
                <a:spcPts val="800"/>
              </a:spcAft>
            </a:pPr>
            <a:r>
              <a:rPr lang="fa-IR" sz="1800" dirty="0">
                <a:effectLst/>
                <a:latin typeface="Calibri" panose="020F0502020204030204" pitchFamily="34" charset="0"/>
                <a:ea typeface="Calibri" panose="020F0502020204030204" pitchFamily="34" charset="0"/>
                <a:cs typeface="B Nazanin" panose="00000400000000000000" pitchFamily="2" charset="-78"/>
              </a:rPr>
              <a:t> </a:t>
            </a:r>
            <a:r>
              <a:rPr lang="fa-IR" sz="1800" b="1" dirty="0">
                <a:effectLst/>
                <a:latin typeface="Calibri" panose="020F0502020204030204" pitchFamily="34" charset="0"/>
                <a:ea typeface="Calibri" panose="020F0502020204030204" pitchFamily="34" charset="0"/>
                <a:cs typeface="B Nazanin" panose="00000400000000000000" pitchFamily="2" charset="-78"/>
              </a:rPr>
              <a:t>آیا قارچی که از نمونه جدا می شود عامل واقعی عفونت است، یا یک کلونیزه کننده است، آیا یک آلوده کننده ی گذرا است و یا یک آلوده کننده ی آزمایشگاهی است؟ </a:t>
            </a:r>
          </a:p>
          <a:p>
            <a:pPr marL="457200" marR="0" algn="just" rtl="1">
              <a:lnSpc>
                <a:spcPct val="107000"/>
              </a:lnSpc>
              <a:spcBef>
                <a:spcPts val="0"/>
              </a:spcBef>
              <a:spcAft>
                <a:spcPts val="800"/>
              </a:spcAft>
            </a:pPr>
            <a:r>
              <a:rPr lang="fa-IR" sz="1800" b="1" dirty="0">
                <a:effectLst/>
                <a:latin typeface="Calibri" panose="020F0502020204030204" pitchFamily="34" charset="0"/>
                <a:ea typeface="Calibri" panose="020F0502020204030204" pitchFamily="34" charset="0"/>
                <a:cs typeface="B Nazanin" panose="00000400000000000000" pitchFamily="2" charset="-78"/>
              </a:rPr>
              <a:t> سوال بعدی این است که قارچ تا چه سطحی باید شناسائی شود؟ </a:t>
            </a:r>
            <a:endParaRPr lang="en-US" sz="1400" b="1"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8380570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BC92D36-3060-4338-B510-375DF44AAD21}"/>
              </a:ext>
            </a:extLst>
          </p:cNvPr>
          <p:cNvSpPr txBox="1"/>
          <p:nvPr/>
        </p:nvSpPr>
        <p:spPr>
          <a:xfrm>
            <a:off x="264920" y="438662"/>
            <a:ext cx="11673555" cy="6180666"/>
          </a:xfrm>
          <a:prstGeom prst="rect">
            <a:avLst/>
          </a:prstGeom>
          <a:noFill/>
        </p:spPr>
        <p:txBody>
          <a:bodyPr wrap="square">
            <a:spAutoFit/>
          </a:bodyPr>
          <a:lstStyle/>
          <a:p>
            <a:pPr marL="0" marR="0" algn="just" rtl="1">
              <a:lnSpc>
                <a:spcPct val="115000"/>
              </a:lnSpc>
              <a:spcBef>
                <a:spcPts val="0"/>
              </a:spcBef>
              <a:spcAft>
                <a:spcPts val="1000"/>
              </a:spcAft>
            </a:pPr>
            <a:r>
              <a:rPr lang="fa-IR" sz="1800" b="1" dirty="0">
                <a:solidFill>
                  <a:srgbClr val="FF0000"/>
                </a:solidFill>
                <a:effectLst/>
                <a:latin typeface="Calibri" panose="020F0502020204030204" pitchFamily="34" charset="0"/>
                <a:ea typeface="Calibri" panose="020F0502020204030204" pitchFamily="34" charset="0"/>
                <a:cs typeface="B Nazanin" panose="00000400000000000000" pitchFamily="2" charset="-78"/>
              </a:rPr>
              <a:t> انواع نمونه ها</a:t>
            </a:r>
            <a:endParaRPr lang="en-US" sz="140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lnSpc>
                <a:spcPct val="115000"/>
              </a:lnSpc>
              <a:spcBef>
                <a:spcPts val="0"/>
              </a:spcBef>
              <a:spcAft>
                <a:spcPts val="1000"/>
              </a:spcAft>
            </a:pPr>
            <a:r>
              <a:rPr lang="fa-IR" sz="1800" b="1" dirty="0">
                <a:solidFill>
                  <a:srgbClr val="000000"/>
                </a:solidFill>
                <a:effectLst/>
                <a:latin typeface="Calibri" panose="020F0502020204030204" pitchFamily="34" charset="0"/>
                <a:ea typeface="Calibri" panose="020F0502020204030204" pitchFamily="34" charset="0"/>
                <a:cs typeface="B Nazanin" panose="00000400000000000000" pitchFamily="2" charset="-78"/>
              </a:rPr>
              <a:t>خون و مغز استخوان</a:t>
            </a:r>
            <a:endParaRPr lang="en-US" sz="140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lnSpc>
                <a:spcPct val="115000"/>
              </a:lnSpc>
              <a:spcBef>
                <a:spcPts val="0"/>
              </a:spcBef>
              <a:spcAft>
                <a:spcPts val="1000"/>
              </a:spcAft>
            </a:pPr>
            <a:r>
              <a:rPr lang="fa-IR" sz="1800" b="1" dirty="0">
                <a:solidFill>
                  <a:srgbClr val="000000"/>
                </a:solidFill>
                <a:effectLst/>
                <a:latin typeface="Calibri" panose="020F0502020204030204" pitchFamily="34" charset="0"/>
                <a:ea typeface="Calibri" panose="020F0502020204030204" pitchFamily="34" charset="0"/>
                <a:cs typeface="B Nazanin" panose="00000400000000000000" pitchFamily="2" charset="-78"/>
              </a:rPr>
              <a:t> </a:t>
            </a:r>
            <a:r>
              <a:rPr lang="fa-IR" sz="1600" b="1" dirty="0">
                <a:solidFill>
                  <a:srgbClr val="000000"/>
                </a:solidFill>
                <a:effectLst/>
                <a:latin typeface="Calibri" panose="020F0502020204030204" pitchFamily="34" charset="0"/>
                <a:ea typeface="Calibri" panose="020F0502020204030204" pitchFamily="34" charset="0"/>
                <a:cs typeface="B Nazanin" panose="00000400000000000000" pitchFamily="2" charset="-78"/>
              </a:rPr>
              <a:t>خون</a:t>
            </a:r>
            <a:r>
              <a:rPr lang="fa-IR" sz="1600" dirty="0">
                <a:effectLst/>
                <a:latin typeface="Calibri" panose="020F0502020204030204" pitchFamily="34" charset="0"/>
                <a:ea typeface="Calibri" panose="020F0502020204030204" pitchFamily="34" charset="0"/>
                <a:cs typeface="B Nazanin" panose="00000400000000000000" pitchFamily="2" charset="-78"/>
              </a:rPr>
              <a:t>: آماده سازی محل خونگیری به منظور جلوگیری از آلودگی،  و حجم خون جمع آوری شده از فاکتورهای مهم در تهیه ی نمونه برای کشت هستند.</a:t>
            </a:r>
            <a:endParaRPr lang="en-US" sz="160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lnSpc>
                <a:spcPct val="115000"/>
              </a:lnSpc>
              <a:spcBef>
                <a:spcPts val="0"/>
              </a:spcBef>
              <a:spcAft>
                <a:spcPts val="1000"/>
              </a:spcAft>
            </a:pPr>
            <a:r>
              <a:rPr lang="fa-IR" sz="1600" dirty="0">
                <a:effectLst/>
                <a:latin typeface="Calibri" panose="020F0502020204030204" pitchFamily="34" charset="0"/>
                <a:ea typeface="Calibri" panose="020F0502020204030204" pitchFamily="34" charset="0"/>
                <a:cs typeface="B Nazanin" panose="00000400000000000000" pitchFamily="2" charset="-78"/>
              </a:rPr>
              <a:t>محیط های کشت اختصاصی قارچی یا روش لوله های لیز- سانتریفیوژ توصیه می شوند.</a:t>
            </a:r>
            <a:endParaRPr lang="en-US" sz="160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lnSpc>
                <a:spcPct val="115000"/>
              </a:lnSpc>
              <a:spcBef>
                <a:spcPts val="0"/>
              </a:spcBef>
              <a:spcAft>
                <a:spcPts val="1000"/>
              </a:spcAft>
            </a:pPr>
            <a:r>
              <a:rPr lang="fa-IR" sz="1600" dirty="0">
                <a:effectLst/>
                <a:latin typeface="Calibri" panose="020F0502020204030204" pitchFamily="34" charset="0"/>
                <a:ea typeface="Calibri" panose="020F0502020204030204" pitchFamily="34" charset="0"/>
                <a:cs typeface="B Nazanin" panose="00000400000000000000" pitchFamily="2" charset="-78"/>
              </a:rPr>
              <a:t>دستورات شرکت سازنده ی محیط کشت همیشه باید مد نظر قرار گیرد. هیچگاه نمونه های کشت خون را بعد از جمع آوری در یخچال قرار ندهید.  </a:t>
            </a:r>
          </a:p>
          <a:p>
            <a:pPr algn="just" rtl="1">
              <a:lnSpc>
                <a:spcPct val="115000"/>
              </a:lnSpc>
              <a:spcAft>
                <a:spcPts val="1000"/>
              </a:spcAft>
            </a:pPr>
            <a:r>
              <a:rPr lang="fa-IR" sz="1600" dirty="0">
                <a:latin typeface="Times New Roman" panose="02020603050405020304" pitchFamily="18" charset="0"/>
                <a:ea typeface="Times New Roman" panose="02020603050405020304" pitchFamily="18" charset="0"/>
                <a:cs typeface="B Nazanin" panose="00000400000000000000" pitchFamily="2" charset="-78"/>
              </a:rPr>
              <a:t>کشتهای خون آلوده شده حدود نصف و یا بیشتر از نیمی از موارد تمام کشتهای خون مثبت را در بعضی مراکز به خود اختصاص می دهد و این مسئله موجب تحمیل هزینه های بسیار برای بیماران و نیز سیستم مراقبت بهداشتی - درمانی شده و همچنین باعث سردرگمی برای پزشکان می شود.</a:t>
            </a:r>
            <a:endParaRPr lang="en-US" sz="1600" dirty="0">
              <a:latin typeface="Times New Roman" panose="02020603050405020304" pitchFamily="18" charset="0"/>
              <a:ea typeface="Times New Roman" panose="02020603050405020304" pitchFamily="18" charset="0"/>
            </a:endParaRPr>
          </a:p>
          <a:p>
            <a:pPr algn="just" rtl="1"/>
            <a:r>
              <a:rPr lang="fa-IR" sz="1600" b="1" dirty="0">
                <a:latin typeface="Times New Roman" panose="02020603050405020304" pitchFamily="18" charset="0"/>
                <a:ea typeface="Times New Roman" panose="02020603050405020304" pitchFamily="18" charset="0"/>
                <a:cs typeface="B Nazanin" panose="00000400000000000000" pitchFamily="2" charset="-78"/>
              </a:rPr>
              <a:t>چرا کشت های خون غالبا آلوده می شوند؟</a:t>
            </a:r>
          </a:p>
          <a:p>
            <a:pPr algn="just" rtl="1"/>
            <a:r>
              <a:rPr lang="fa-IR" sz="1600" b="1" dirty="0">
                <a:latin typeface="Times New Roman" panose="02020603050405020304" pitchFamily="18" charset="0"/>
                <a:ea typeface="Times New Roman" panose="02020603050405020304" pitchFamily="18" charset="0"/>
                <a:cs typeface="B Nazanin" panose="00000400000000000000" pitchFamily="2" charset="-78"/>
              </a:rPr>
              <a:t>مهمترین فاکتور مربوط به نحوه ی نمونه گیری است، </a:t>
            </a:r>
            <a:r>
              <a:rPr lang="fa-IR" sz="1600" dirty="0">
                <a:latin typeface="Times New Roman" panose="02020603050405020304" pitchFamily="18" charset="0"/>
                <a:ea typeface="Times New Roman" panose="02020603050405020304" pitchFamily="18" charset="0"/>
                <a:cs typeface="B Nazanin" panose="00000400000000000000" pitchFamily="2" charset="-78"/>
              </a:rPr>
              <a:t>استفاده از تکنیک مناسب آسپتیک. مطالعات مختلف نشان می دهند که فلبوتومیست</a:t>
            </a:r>
            <a:r>
              <a:rPr lang="en-US" sz="1600" dirty="0">
                <a:latin typeface="Times New Roman" panose="02020603050405020304" pitchFamily="18" charset="0"/>
                <a:ea typeface="Times New Roman" panose="02020603050405020304" pitchFamily="18" charset="0"/>
                <a:cs typeface="B Nazanin" panose="00000400000000000000" pitchFamily="2" charset="-78"/>
              </a:rPr>
              <a:t> </a:t>
            </a:r>
            <a:r>
              <a:rPr lang="fa-IR" sz="1600" dirty="0">
                <a:latin typeface="Times New Roman" panose="02020603050405020304" pitchFamily="18" charset="0"/>
                <a:ea typeface="Times New Roman" panose="02020603050405020304" pitchFamily="18" charset="0"/>
                <a:cs typeface="B Nazanin" panose="00000400000000000000" pitchFamily="2" charset="-78"/>
              </a:rPr>
              <a:t>های آموزش دیده و یا تیم های کشت خون نسبت به سایرین دارای میزان کمتری از کشت های خون آلوده هستند. </a:t>
            </a:r>
          </a:p>
          <a:p>
            <a:pPr algn="just" rtl="1"/>
            <a:r>
              <a:rPr lang="fa-IR" sz="1600" b="1" dirty="0">
                <a:latin typeface="Times New Roman" panose="02020603050405020304" pitchFamily="18" charset="0"/>
                <a:ea typeface="Times New Roman" panose="02020603050405020304" pitchFamily="18" charset="0"/>
                <a:cs typeface="B Nazanin" panose="00000400000000000000" pitchFamily="2" charset="-78"/>
              </a:rPr>
              <a:t>فاکتور دوم مربوط به ماده ی آسپتیک </a:t>
            </a:r>
            <a:r>
              <a:rPr lang="fa-IR" sz="1600" dirty="0">
                <a:latin typeface="Times New Roman" panose="02020603050405020304" pitchFamily="18" charset="0"/>
                <a:ea typeface="Times New Roman" panose="02020603050405020304" pitchFamily="18" charset="0"/>
                <a:cs typeface="B Nazanin" panose="00000400000000000000" pitchFamily="2" charset="-78"/>
              </a:rPr>
              <a:t>به تنهائی است، تنتور ید و کلرهگزیدین گلوکونات </a:t>
            </a:r>
            <a:r>
              <a:rPr lang="en-US" sz="1600" dirty="0">
                <a:latin typeface="Times New Roman" panose="02020603050405020304" pitchFamily="18" charset="0"/>
                <a:ea typeface="Times New Roman" panose="02020603050405020304" pitchFamily="18" charset="0"/>
                <a:cs typeface="B Nazanin" panose="00000400000000000000" pitchFamily="2" charset="-78"/>
              </a:rPr>
              <a:t>(</a:t>
            </a:r>
            <a:r>
              <a:rPr lang="en-US" sz="1600" dirty="0" err="1">
                <a:latin typeface="Times New Roman" panose="02020603050405020304" pitchFamily="18" charset="0"/>
                <a:ea typeface="Times New Roman" panose="02020603050405020304" pitchFamily="18" charset="0"/>
                <a:cs typeface="B Nazanin" panose="00000400000000000000" pitchFamily="2" charset="-78"/>
              </a:rPr>
              <a:t>chlorhexidine</a:t>
            </a:r>
            <a:r>
              <a:rPr lang="en-US" sz="1600" dirty="0">
                <a:latin typeface="Times New Roman" panose="02020603050405020304" pitchFamily="18" charset="0"/>
                <a:ea typeface="Times New Roman" panose="02020603050405020304" pitchFamily="18" charset="0"/>
                <a:cs typeface="B Nazanin" panose="00000400000000000000" pitchFamily="2" charset="-78"/>
              </a:rPr>
              <a:t> </a:t>
            </a:r>
            <a:r>
              <a:rPr lang="en-US" sz="1600" dirty="0" err="1">
                <a:latin typeface="Times New Roman" panose="02020603050405020304" pitchFamily="18" charset="0"/>
                <a:ea typeface="Times New Roman" panose="02020603050405020304" pitchFamily="18" charset="0"/>
                <a:cs typeface="B Nazanin" panose="00000400000000000000" pitchFamily="2" charset="-78"/>
              </a:rPr>
              <a:t>gluconate</a:t>
            </a:r>
            <a:r>
              <a:rPr lang="en-US" sz="1600" dirty="0">
                <a:latin typeface="Times New Roman" panose="02020603050405020304" pitchFamily="18" charset="0"/>
                <a:ea typeface="Times New Roman" panose="02020603050405020304" pitchFamily="18" charset="0"/>
                <a:cs typeface="B Nazanin" panose="00000400000000000000" pitchFamily="2" charset="-78"/>
              </a:rPr>
              <a:t>)</a:t>
            </a:r>
            <a:r>
              <a:rPr lang="fa-IR" sz="1600" dirty="0">
                <a:latin typeface="Times New Roman" panose="02020603050405020304" pitchFamily="18" charset="0"/>
                <a:ea typeface="Times New Roman" panose="02020603050405020304" pitchFamily="18" charset="0"/>
                <a:cs typeface="B Nazanin" panose="00000400000000000000" pitchFamily="2" charset="-78"/>
              </a:rPr>
              <a:t> برای استریلیزاسیون پوست نسبت به یدوفورها مثل پوویدون ایوداین</a:t>
            </a:r>
            <a:r>
              <a:rPr lang="en-US" sz="1600" dirty="0">
                <a:latin typeface="Times New Roman" panose="02020603050405020304" pitchFamily="18" charset="0"/>
                <a:ea typeface="Times New Roman" panose="02020603050405020304" pitchFamily="18" charset="0"/>
                <a:cs typeface="B Nazanin" panose="00000400000000000000" pitchFamily="2" charset="-78"/>
              </a:rPr>
              <a:t>(</a:t>
            </a:r>
            <a:r>
              <a:rPr lang="en-US" sz="1600" dirty="0" err="1">
                <a:latin typeface="Times New Roman" panose="02020603050405020304" pitchFamily="18" charset="0"/>
                <a:ea typeface="Times New Roman" panose="02020603050405020304" pitchFamily="18" charset="0"/>
                <a:cs typeface="B Nazanin" panose="00000400000000000000" pitchFamily="2" charset="-78"/>
              </a:rPr>
              <a:t>povidone</a:t>
            </a:r>
            <a:r>
              <a:rPr lang="en-US" sz="1600" dirty="0">
                <a:latin typeface="Times New Roman" panose="02020603050405020304" pitchFamily="18" charset="0"/>
                <a:ea typeface="Times New Roman" panose="02020603050405020304" pitchFamily="18" charset="0"/>
                <a:cs typeface="B Nazanin" panose="00000400000000000000" pitchFamily="2" charset="-78"/>
              </a:rPr>
              <a:t> iodine)</a:t>
            </a:r>
            <a:r>
              <a:rPr lang="en-US" sz="1600" dirty="0">
                <a:latin typeface="B Nazanin" panose="00000400000000000000" pitchFamily="2" charset="-78"/>
                <a:ea typeface="Times New Roman" panose="02020603050405020304" pitchFamily="18" charset="0"/>
              </a:rPr>
              <a:t>  </a:t>
            </a:r>
            <a:r>
              <a:rPr lang="fa-IR" sz="1600" dirty="0">
                <a:latin typeface="B Nazanin" panose="00000400000000000000" pitchFamily="2" charset="-78"/>
                <a:ea typeface="Times New Roman" panose="02020603050405020304" pitchFamily="18" charset="0"/>
              </a:rPr>
              <a:t> بسیار</a:t>
            </a:r>
            <a:r>
              <a:rPr lang="fa-IR" sz="1600" dirty="0">
                <a:latin typeface="Times New Roman" panose="02020603050405020304" pitchFamily="18" charset="0"/>
                <a:ea typeface="Times New Roman" panose="02020603050405020304" pitchFamily="18" charset="0"/>
                <a:cs typeface="B Nazanin" panose="00000400000000000000" pitchFamily="2" charset="-78"/>
              </a:rPr>
              <a:t> موثرتر هستند. </a:t>
            </a:r>
          </a:p>
          <a:p>
            <a:pPr algn="just" rtl="1"/>
            <a:r>
              <a:rPr lang="fa-IR" sz="1600" b="1" dirty="0">
                <a:latin typeface="Times New Roman" panose="02020603050405020304" pitchFamily="18" charset="0"/>
                <a:ea typeface="Times New Roman" panose="02020603050405020304" pitchFamily="18" charset="0"/>
                <a:cs typeface="B Nazanin" panose="00000400000000000000" pitchFamily="2" charset="-78"/>
              </a:rPr>
              <a:t>فاکتور سوم طریقه فراهم کردن نمونه ی خون برای کشت است. </a:t>
            </a:r>
          </a:p>
          <a:p>
            <a:pPr algn="just" rtl="1"/>
            <a:r>
              <a:rPr lang="fa-IR" sz="1600" b="1" dirty="0">
                <a:latin typeface="Times New Roman" panose="02020603050405020304" pitchFamily="18" charset="0"/>
                <a:ea typeface="Times New Roman" panose="02020603050405020304" pitchFamily="18" charset="0"/>
                <a:cs typeface="B Nazanin" panose="00000400000000000000" pitchFamily="2" charset="-78"/>
              </a:rPr>
              <a:t>چهارمین علت سیستمهای کشت خون مدرن</a:t>
            </a:r>
            <a:r>
              <a:rPr lang="fa-IR" sz="1600" dirty="0">
                <a:latin typeface="Times New Roman" panose="02020603050405020304" pitchFamily="18" charset="0"/>
                <a:ea typeface="Times New Roman" panose="02020603050405020304" pitchFamily="18" charset="0"/>
                <a:cs typeface="B Nazanin" panose="00000400000000000000" pitchFamily="2" charset="-78"/>
              </a:rPr>
              <a:t> و محیط های کشتی است که در آنها از رزینهای باند شده به آنتی بیوتیک و یا ذغال فعال استفاده می کنند. این سیستمها همانطور که پاتوژنهای بیشتری را آشکار می کنند از طرف دیگر موارد نشان دادن استافیلوکوکهای کوآگولاز منفی را بعنوان شایع ترین آلوده کننده ی کشت خون افزایش داده اند.</a:t>
            </a:r>
            <a:endParaRPr lang="en-US" sz="1600" dirty="0"/>
          </a:p>
          <a:p>
            <a:pPr algn="just" rtl="1">
              <a:lnSpc>
                <a:spcPct val="115000"/>
              </a:lnSpc>
              <a:spcAft>
                <a:spcPts val="1000"/>
              </a:spcAft>
            </a:pPr>
            <a:r>
              <a:rPr lang="fa-IR" sz="1400" dirty="0">
                <a:latin typeface="Times New Roman" panose="02020603050405020304" pitchFamily="18" charset="0"/>
                <a:ea typeface="Times New Roman" panose="02020603050405020304" pitchFamily="18" charset="0"/>
                <a:cs typeface="B Nazanin" panose="00000400000000000000" pitchFamily="2" charset="-78"/>
              </a:rPr>
              <a:t>میکروارگانیسمهائی که همیشه و یا تقریبا همیشه (یعنی بیشتر و یا برابر 90درصد موارد) هرگاه از خون جدا شوند، عفونت حقیقی را نشان می دهند شامل </a:t>
            </a:r>
            <a:r>
              <a:rPr lang="fa-IR" sz="1400" i="1" dirty="0">
                <a:latin typeface="Times New Roman" panose="02020603050405020304" pitchFamily="18" charset="0"/>
                <a:ea typeface="Times New Roman" panose="02020603050405020304" pitchFamily="18" charset="0"/>
                <a:cs typeface="B Nazanin" panose="00000400000000000000" pitchFamily="2" charset="-78"/>
              </a:rPr>
              <a:t>استافیلوکوک اورئوس، استرپتوکوک پیوژن، استرپتوکوک آگالاکتیه، استرپتوکوک پنمونیه، اشریشیا کولی </a:t>
            </a:r>
            <a:r>
              <a:rPr lang="fa-IR" sz="1400" dirty="0">
                <a:latin typeface="Times New Roman" panose="02020603050405020304" pitchFamily="18" charset="0"/>
                <a:ea typeface="Times New Roman" panose="02020603050405020304" pitchFamily="18" charset="0"/>
                <a:cs typeface="B Nazanin" panose="00000400000000000000" pitchFamily="2" charset="-78"/>
              </a:rPr>
              <a:t>و دیگر اعضاء خانواده ی </a:t>
            </a:r>
            <a:r>
              <a:rPr lang="fa-IR" sz="1400" i="1" dirty="0">
                <a:latin typeface="Times New Roman" panose="02020603050405020304" pitchFamily="18" charset="0"/>
                <a:ea typeface="Times New Roman" panose="02020603050405020304" pitchFamily="18" charset="0"/>
                <a:cs typeface="B Nazanin" panose="00000400000000000000" pitchFamily="2" charset="-78"/>
              </a:rPr>
              <a:t>آنتروباکتریاسه، سودوموناس آئروژینوزا</a:t>
            </a:r>
            <a:r>
              <a:rPr lang="fa-IR" sz="1400" dirty="0">
                <a:latin typeface="Times New Roman" panose="02020603050405020304" pitchFamily="18" charset="0"/>
                <a:ea typeface="Times New Roman" panose="02020603050405020304" pitchFamily="18" charset="0"/>
                <a:cs typeface="B Nazanin" panose="00000400000000000000" pitchFamily="2" charset="-78"/>
              </a:rPr>
              <a:t>، گروه </a:t>
            </a:r>
            <a:r>
              <a:rPr lang="fa-IR" sz="1400" i="1" dirty="0">
                <a:latin typeface="Times New Roman" panose="02020603050405020304" pitchFamily="18" charset="0"/>
                <a:ea typeface="Times New Roman" panose="02020603050405020304" pitchFamily="18" charset="0"/>
                <a:cs typeface="B Nazanin" panose="00000400000000000000" pitchFamily="2" charset="-78"/>
              </a:rPr>
              <a:t>باسیلوس فراژیلیس </a:t>
            </a:r>
            <a:r>
              <a:rPr lang="fa-IR" sz="1400" dirty="0">
                <a:latin typeface="Times New Roman" panose="02020603050405020304" pitchFamily="18" charset="0"/>
                <a:ea typeface="Times New Roman" panose="02020603050405020304" pitchFamily="18" charset="0"/>
                <a:cs typeface="B Nazanin" panose="00000400000000000000" pitchFamily="2" charset="-78"/>
              </a:rPr>
              <a:t>و </a:t>
            </a:r>
            <a:r>
              <a:rPr lang="fa-IR" sz="1400" b="1" dirty="0">
                <a:solidFill>
                  <a:srgbClr val="C00000"/>
                </a:solidFill>
                <a:latin typeface="Times New Roman" panose="02020603050405020304" pitchFamily="18" charset="0"/>
                <a:ea typeface="Times New Roman" panose="02020603050405020304" pitchFamily="18" charset="0"/>
                <a:cs typeface="B Nazanin" panose="00000400000000000000" pitchFamily="2" charset="-78"/>
              </a:rPr>
              <a:t>گونه های </a:t>
            </a:r>
            <a:r>
              <a:rPr lang="fa-IR" sz="1400" b="1" i="1" dirty="0">
                <a:solidFill>
                  <a:srgbClr val="C00000"/>
                </a:solidFill>
                <a:latin typeface="Times New Roman" panose="02020603050405020304" pitchFamily="18" charset="0"/>
                <a:ea typeface="Times New Roman" panose="02020603050405020304" pitchFamily="18" charset="0"/>
                <a:cs typeface="B Nazanin" panose="00000400000000000000" pitchFamily="2" charset="-78"/>
              </a:rPr>
              <a:t>کاندیدا</a:t>
            </a:r>
            <a:r>
              <a:rPr lang="fa-IR" sz="1400" dirty="0">
                <a:solidFill>
                  <a:srgbClr val="C00000"/>
                </a:solidFill>
                <a:latin typeface="Times New Roman" panose="02020603050405020304" pitchFamily="18" charset="0"/>
                <a:ea typeface="Times New Roman" panose="02020603050405020304" pitchFamily="18" charset="0"/>
                <a:cs typeface="B Nazanin" panose="00000400000000000000" pitchFamily="2" charset="-78"/>
              </a:rPr>
              <a:t> </a:t>
            </a:r>
            <a:r>
              <a:rPr lang="fa-IR" sz="1400" dirty="0">
                <a:latin typeface="Times New Roman" panose="02020603050405020304" pitchFamily="18" charset="0"/>
                <a:ea typeface="Times New Roman" panose="02020603050405020304" pitchFamily="18" charset="0"/>
                <a:cs typeface="B Nazanin" panose="00000400000000000000" pitchFamily="2" charset="-78"/>
              </a:rPr>
              <a:t>هستند.</a:t>
            </a:r>
            <a:endParaRPr lang="en-US" sz="140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lnSpc>
                <a:spcPct val="115000"/>
              </a:lnSpc>
              <a:spcBef>
                <a:spcPts val="0"/>
              </a:spcBef>
              <a:spcAft>
                <a:spcPts val="1000"/>
              </a:spcAft>
            </a:pPr>
            <a:r>
              <a:rPr lang="fa-IR" sz="1800" b="1" dirty="0">
                <a:solidFill>
                  <a:srgbClr val="000000"/>
                </a:solidFill>
                <a:effectLst/>
                <a:latin typeface="Calibri" panose="020F0502020204030204" pitchFamily="34" charset="0"/>
                <a:ea typeface="Calibri" panose="020F0502020204030204" pitchFamily="34" charset="0"/>
                <a:cs typeface="B Nazanin" panose="00000400000000000000" pitchFamily="2" charset="-78"/>
              </a:rPr>
              <a:t>مغز استخوان</a:t>
            </a:r>
            <a:r>
              <a:rPr lang="fa-IR" sz="1800" dirty="0">
                <a:solidFill>
                  <a:srgbClr val="000000"/>
                </a:solidFill>
                <a:effectLst/>
                <a:latin typeface="Calibri" panose="020F0502020204030204" pitchFamily="34" charset="0"/>
                <a:ea typeface="Calibri" panose="020F0502020204030204" pitchFamily="34" charset="0"/>
                <a:cs typeface="B Nazanin" panose="00000400000000000000" pitchFamily="2" charset="-78"/>
              </a:rPr>
              <a:t>:</a:t>
            </a:r>
            <a:r>
              <a:rPr lang="fa-IR" sz="1800" dirty="0">
                <a:effectLst/>
                <a:latin typeface="Calibri" panose="020F0502020204030204" pitchFamily="34" charset="0"/>
                <a:ea typeface="Calibri" panose="020F0502020204030204" pitchFamily="34" charset="0"/>
                <a:cs typeface="B Nazanin" panose="00000400000000000000" pitchFamily="2" charset="-78"/>
              </a:rPr>
              <a:t> نمونه های مغز استخوان باید بطریق آسپتیک آسپیره شود و بداخل لوله ی لیز- سانتریفیوژ، یک لوله ی هپارین یا در شیشه های کشت خون ویژه ی قارچ شناسی منتقل گردد.</a:t>
            </a:r>
            <a:endParaRPr lang="en-US" sz="14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951118329"/>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10197" y="1690127"/>
            <a:ext cx="11331723" cy="3181384"/>
          </a:xfrm>
          <a:prstGeom prst="rect">
            <a:avLst/>
          </a:prstGeom>
        </p:spPr>
        <p:txBody>
          <a:bodyPr wrap="square">
            <a:spAutoFit/>
          </a:bodyPr>
          <a:lstStyle/>
          <a:p>
            <a:pPr marL="457200" marR="0" algn="just" rtl="1">
              <a:lnSpc>
                <a:spcPct val="107000"/>
              </a:lnSpc>
              <a:spcBef>
                <a:spcPts val="0"/>
              </a:spcBef>
              <a:spcAft>
                <a:spcPts val="800"/>
              </a:spcAft>
            </a:pPr>
            <a:r>
              <a:rPr lang="fa-IR" b="1" dirty="0">
                <a:latin typeface="Calibri" panose="020F0502020204030204" pitchFamily="34" charset="0"/>
                <a:ea typeface="Calibri" panose="020F0502020204030204" pitchFamily="34" charset="0"/>
                <a:cs typeface="B Nazanin" panose="00000400000000000000" pitchFamily="2" charset="-78"/>
              </a:rPr>
              <a:t>اهمیت کلینیکی یک قارچ بعنوان یک عامل اتیولوژیکال بیماری بستگی دارد به:</a:t>
            </a:r>
            <a:endParaRPr lang="en-US" sz="1400" b="1" dirty="0">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lnSpc>
                <a:spcPct val="107000"/>
              </a:lnSpc>
              <a:spcBef>
                <a:spcPts val="0"/>
              </a:spcBef>
              <a:spcAft>
                <a:spcPts val="800"/>
              </a:spcAft>
              <a:buFont typeface="Times New Roman" panose="02020603050405020304" pitchFamily="18" charset="0"/>
              <a:buChar char="-"/>
            </a:pPr>
            <a:r>
              <a:rPr lang="fa-IR" dirty="0">
                <a:latin typeface="Calibri" panose="020F0502020204030204" pitchFamily="34" charset="0"/>
                <a:ea typeface="Calibri" panose="020F0502020204030204" pitchFamily="34" charset="0"/>
                <a:cs typeface="B Nazanin" panose="00000400000000000000" pitchFamily="2" charset="-78"/>
              </a:rPr>
              <a:t>هویت ارگانیسم و تمایل آن برای ایجاد بیماری (پاتوژنیسیته)</a:t>
            </a:r>
            <a:endParaRPr lang="en-US" sz="1400" dirty="0">
              <a:latin typeface="Calibri" panose="020F0502020204030204" pitchFamily="34" charset="0"/>
              <a:ea typeface="Calibri" panose="020F0502020204030204" pitchFamily="34" charset="0"/>
              <a:cs typeface="B Nazanin" panose="00000400000000000000" pitchFamily="2" charset="-78"/>
            </a:endParaRPr>
          </a:p>
          <a:p>
            <a:pPr marL="342900" marR="0" lvl="0" indent="-342900" algn="just" rtl="1">
              <a:lnSpc>
                <a:spcPct val="107000"/>
              </a:lnSpc>
              <a:spcBef>
                <a:spcPts val="0"/>
              </a:spcBef>
              <a:spcAft>
                <a:spcPts val="800"/>
              </a:spcAft>
              <a:buFont typeface="Times New Roman" panose="02020603050405020304" pitchFamily="18" charset="0"/>
              <a:buChar char="-"/>
            </a:pPr>
            <a:r>
              <a:rPr lang="fa-IR" dirty="0">
                <a:latin typeface="Calibri" panose="020F0502020204030204" pitchFamily="34" charset="0"/>
                <a:ea typeface="Calibri" panose="020F0502020204030204" pitchFamily="34" charset="0"/>
                <a:cs typeface="B Nazanin" panose="00000400000000000000" pitchFamily="2" charset="-78"/>
              </a:rPr>
              <a:t>نوع نمونه و روش استفاده شده برای بدست آوردن نمونه</a:t>
            </a:r>
            <a:endParaRPr lang="en-US" sz="1400" dirty="0">
              <a:latin typeface="Calibri" panose="020F0502020204030204" pitchFamily="34" charset="0"/>
              <a:ea typeface="Calibri" panose="020F0502020204030204" pitchFamily="34" charset="0"/>
              <a:cs typeface="B Nazanin" panose="00000400000000000000" pitchFamily="2" charset="-78"/>
            </a:endParaRPr>
          </a:p>
          <a:p>
            <a:pPr marL="342900" marR="0" lvl="0" indent="-342900" algn="just" rtl="1">
              <a:lnSpc>
                <a:spcPct val="107000"/>
              </a:lnSpc>
              <a:spcBef>
                <a:spcPts val="0"/>
              </a:spcBef>
              <a:spcAft>
                <a:spcPts val="800"/>
              </a:spcAft>
              <a:buFont typeface="Times New Roman" panose="02020603050405020304" pitchFamily="18" charset="0"/>
              <a:buChar char="-"/>
            </a:pPr>
            <a:r>
              <a:rPr lang="fa-IR" dirty="0">
                <a:latin typeface="Calibri" panose="020F0502020204030204" pitchFamily="34" charset="0"/>
                <a:ea typeface="Calibri" panose="020F0502020204030204" pitchFamily="34" charset="0"/>
                <a:cs typeface="B Nazanin" panose="00000400000000000000" pitchFamily="2" charset="-78"/>
              </a:rPr>
              <a:t>وضعیت ایمنی میزبان و یا درمان همزمان ایمیونوسوپرسیو یا درمان اخیر سرکوبگری سیستم ایمنی</a:t>
            </a:r>
            <a:endParaRPr lang="en-US" sz="1400" dirty="0">
              <a:latin typeface="Calibri" panose="020F0502020204030204" pitchFamily="34" charset="0"/>
              <a:ea typeface="Calibri" panose="020F0502020204030204" pitchFamily="34" charset="0"/>
              <a:cs typeface="B Nazanin" panose="00000400000000000000" pitchFamily="2" charset="-78"/>
            </a:endParaRPr>
          </a:p>
          <a:p>
            <a:pPr marL="342900" marR="0" lvl="0" indent="-342900" algn="just" rtl="1">
              <a:lnSpc>
                <a:spcPct val="107000"/>
              </a:lnSpc>
              <a:spcBef>
                <a:spcPts val="0"/>
              </a:spcBef>
              <a:spcAft>
                <a:spcPts val="800"/>
              </a:spcAft>
              <a:buFont typeface="Times New Roman" panose="02020603050405020304" pitchFamily="18" charset="0"/>
              <a:buChar char="-"/>
            </a:pPr>
            <a:r>
              <a:rPr lang="fa-IR" dirty="0">
                <a:latin typeface="Calibri" panose="020F0502020204030204" pitchFamily="34" charset="0"/>
                <a:ea typeface="Calibri" panose="020F0502020204030204" pitchFamily="34" charset="0"/>
                <a:cs typeface="B Nazanin" panose="00000400000000000000" pitchFamily="2" charset="-78"/>
              </a:rPr>
              <a:t>مشاهدات کلینیکال و تاریخچه و سابقه ی بیمار</a:t>
            </a:r>
            <a:endParaRPr lang="en-US" sz="1400" dirty="0">
              <a:latin typeface="Calibri" panose="020F0502020204030204" pitchFamily="34" charset="0"/>
              <a:ea typeface="Calibri" panose="020F0502020204030204" pitchFamily="34" charset="0"/>
              <a:cs typeface="B Nazanin" panose="00000400000000000000" pitchFamily="2" charset="-78"/>
            </a:endParaRPr>
          </a:p>
          <a:p>
            <a:pPr marL="342900" marR="0" lvl="0" indent="-342900" algn="just" rtl="1">
              <a:lnSpc>
                <a:spcPct val="107000"/>
              </a:lnSpc>
              <a:spcBef>
                <a:spcPts val="0"/>
              </a:spcBef>
              <a:spcAft>
                <a:spcPts val="800"/>
              </a:spcAft>
              <a:buFont typeface="Times New Roman" panose="02020603050405020304" pitchFamily="18" charset="0"/>
              <a:buChar char="-"/>
            </a:pPr>
            <a:r>
              <a:rPr lang="fa-IR" dirty="0">
                <a:latin typeface="Calibri" panose="020F0502020204030204" pitchFamily="34" charset="0"/>
                <a:ea typeface="Calibri" panose="020F0502020204030204" pitchFamily="34" charset="0"/>
                <a:cs typeface="B Nazanin" panose="00000400000000000000" pitchFamily="2" charset="-78"/>
              </a:rPr>
              <a:t>تاریخچه ی برخورد و مواجهه ی شغلی و یا تفریحی بیمار</a:t>
            </a:r>
            <a:endParaRPr lang="en-US" sz="1400" dirty="0">
              <a:latin typeface="Calibri" panose="020F0502020204030204" pitchFamily="34" charset="0"/>
              <a:ea typeface="Calibri" panose="020F0502020204030204" pitchFamily="34" charset="0"/>
              <a:cs typeface="B Nazanin" panose="00000400000000000000" pitchFamily="2" charset="-78"/>
            </a:endParaRPr>
          </a:p>
          <a:p>
            <a:pPr marL="342900" marR="0" lvl="0" indent="-342900" algn="just" rtl="1">
              <a:lnSpc>
                <a:spcPct val="107000"/>
              </a:lnSpc>
              <a:spcBef>
                <a:spcPts val="0"/>
              </a:spcBef>
              <a:spcAft>
                <a:spcPts val="800"/>
              </a:spcAft>
              <a:buFont typeface="Times New Roman" panose="02020603050405020304" pitchFamily="18" charset="0"/>
              <a:buChar char="-"/>
            </a:pPr>
            <a:r>
              <a:rPr lang="fa-IR" dirty="0">
                <a:latin typeface="Calibri" panose="020F0502020204030204" pitchFamily="34" charset="0"/>
                <a:ea typeface="Calibri" panose="020F0502020204030204" pitchFamily="34" charset="0"/>
                <a:cs typeface="B Nazanin" panose="00000400000000000000" pitchFamily="2" charset="-78"/>
              </a:rPr>
              <a:t>تاریخچه ی مسافرت بیمار</a:t>
            </a:r>
            <a:endParaRPr lang="en-US" sz="1400" dirty="0">
              <a:latin typeface="Calibri" panose="020F0502020204030204" pitchFamily="34" charset="0"/>
              <a:ea typeface="Calibri" panose="020F0502020204030204" pitchFamily="34" charset="0"/>
              <a:cs typeface="B Nazanin" panose="00000400000000000000" pitchFamily="2" charset="-78"/>
            </a:endParaRPr>
          </a:p>
          <a:p>
            <a:pPr marL="342900" marR="0" lvl="0" indent="-342900" algn="just" rtl="1">
              <a:lnSpc>
                <a:spcPct val="107000"/>
              </a:lnSpc>
              <a:spcBef>
                <a:spcPts val="0"/>
              </a:spcBef>
              <a:spcAft>
                <a:spcPts val="800"/>
              </a:spcAft>
              <a:buFont typeface="Times New Roman" panose="02020603050405020304" pitchFamily="18" charset="0"/>
              <a:buChar char="-"/>
            </a:pPr>
            <a:r>
              <a:rPr lang="fa-IR" dirty="0">
                <a:latin typeface="Calibri" panose="020F0502020204030204" pitchFamily="34" charset="0"/>
                <a:ea typeface="Calibri" panose="020F0502020204030204" pitchFamily="34" charset="0"/>
                <a:cs typeface="B Nazanin" panose="00000400000000000000" pitchFamily="2" charset="-78"/>
              </a:rPr>
              <a:t>تاریخچه ی درمان ضد میکروبی همزمان یا اخیر</a:t>
            </a:r>
            <a:endParaRPr lang="en-US" sz="1400" dirty="0">
              <a:latin typeface="Calibri" panose="020F0502020204030204" pitchFamily="34" charset="0"/>
              <a:ea typeface="Calibri" panose="020F0502020204030204" pitchFamily="34" charset="0"/>
              <a:cs typeface="B Nazanin" panose="00000400000000000000" pitchFamily="2" charset="-78"/>
            </a:endParaRPr>
          </a:p>
        </p:txBody>
      </p:sp>
    </p:spTree>
    <p:extLst>
      <p:ext uri="{BB962C8B-B14F-4D97-AF65-F5344CB8AC3E}">
        <p14:creationId xmlns:p14="http://schemas.microsoft.com/office/powerpoint/2010/main" val="3745441149"/>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18EF83D-5923-4063-863F-4EBCB167B783}"/>
              </a:ext>
            </a:extLst>
          </p:cNvPr>
          <p:cNvSpPr txBox="1"/>
          <p:nvPr/>
        </p:nvSpPr>
        <p:spPr>
          <a:xfrm>
            <a:off x="340243" y="1442431"/>
            <a:ext cx="11217348" cy="2402581"/>
          </a:xfrm>
          <a:prstGeom prst="rect">
            <a:avLst/>
          </a:prstGeom>
          <a:noFill/>
        </p:spPr>
        <p:txBody>
          <a:bodyPr wrap="square">
            <a:spAutoFit/>
          </a:bodyPr>
          <a:lstStyle/>
          <a:p>
            <a:pPr marL="0" marR="0" algn="just" rtl="1">
              <a:lnSpc>
                <a:spcPct val="107000"/>
              </a:lnSpc>
              <a:spcBef>
                <a:spcPts val="0"/>
              </a:spcBef>
              <a:spcAft>
                <a:spcPts val="800"/>
              </a:spcAft>
            </a:pPr>
            <a:r>
              <a:rPr lang="fa-IR" sz="1800" b="1" dirty="0">
                <a:effectLst/>
                <a:latin typeface="Calibri" panose="020F0502020204030204" pitchFamily="34" charset="0"/>
                <a:ea typeface="Calibri" panose="020F0502020204030204" pitchFamily="34" charset="0"/>
                <a:cs typeface="B Nazanin" panose="00000400000000000000" pitchFamily="2" charset="-78"/>
              </a:rPr>
              <a:t>احتمال نقش علتی ارگانیسم در یک پروسه ی عفونی می تواند بوسیله ی نکات زیر افزایش یابد:</a:t>
            </a:r>
            <a:endParaRPr lang="en-US" sz="1400" b="1"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lnSpc>
                <a:spcPct val="115000"/>
              </a:lnSpc>
              <a:spcBef>
                <a:spcPts val="0"/>
              </a:spcBef>
              <a:spcAft>
                <a:spcPts val="0"/>
              </a:spcAft>
              <a:buFont typeface="Arial" panose="020B0604020202020204" pitchFamily="34" charset="0"/>
              <a:buChar char="-"/>
            </a:pPr>
            <a:r>
              <a:rPr lang="fa-IR" sz="1800" dirty="0">
                <a:effectLst/>
                <a:latin typeface="Calibri" panose="020F0502020204030204" pitchFamily="34" charset="0"/>
                <a:ea typeface="Calibri" panose="020F0502020204030204" pitchFamily="34" charset="0"/>
                <a:cs typeface="B Nazanin" panose="00000400000000000000" pitchFamily="2" charset="-78"/>
              </a:rPr>
              <a:t>مشاهده ی مستقیم عامل قارچی در نمونه</a:t>
            </a:r>
            <a:endParaRPr lang="en-US" sz="14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lnSpc>
                <a:spcPct val="115000"/>
              </a:lnSpc>
              <a:spcBef>
                <a:spcPts val="0"/>
              </a:spcBef>
              <a:spcAft>
                <a:spcPts val="0"/>
              </a:spcAft>
              <a:buFont typeface="Arial" panose="020B0604020202020204" pitchFamily="34" charset="0"/>
              <a:buChar char="-"/>
            </a:pPr>
            <a:r>
              <a:rPr lang="fa-IR" sz="1800" dirty="0">
                <a:effectLst/>
                <a:latin typeface="Calibri" panose="020F0502020204030204" pitchFamily="34" charset="0"/>
                <a:ea typeface="Calibri" panose="020F0502020204030204" pitchFamily="34" charset="0"/>
                <a:cs typeface="B Nazanin" panose="00000400000000000000" pitchFamily="2" charset="-78"/>
              </a:rPr>
              <a:t>حضور یا عدم حضور درگیری پاتولوژیکال همانطور که بوسیله ی پاسخ سلولار اطراف نشان داده می شود.</a:t>
            </a:r>
            <a:endParaRPr lang="en-US" sz="14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lnSpc>
                <a:spcPct val="115000"/>
              </a:lnSpc>
              <a:spcBef>
                <a:spcPts val="0"/>
              </a:spcBef>
              <a:spcAft>
                <a:spcPts val="0"/>
              </a:spcAft>
              <a:buFont typeface="Arial" panose="020B0604020202020204" pitchFamily="34" charset="0"/>
              <a:buChar char="-"/>
            </a:pPr>
            <a:r>
              <a:rPr lang="fa-IR" sz="1800" dirty="0">
                <a:effectLst/>
                <a:latin typeface="Calibri" panose="020F0502020204030204" pitchFamily="34" charset="0"/>
                <a:ea typeface="Calibri" panose="020F0502020204030204" pitchFamily="34" charset="0"/>
                <a:cs typeface="B Nazanin" panose="00000400000000000000" pitchFamily="2" charset="-78"/>
              </a:rPr>
              <a:t>حضور قارچ در نواحی آناتومیک دیگر یا در برخی موارد نمونه های متعدد مثبت از یک ناحیه</a:t>
            </a:r>
            <a:endParaRPr lang="en-US" sz="14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lnSpc>
                <a:spcPct val="115000"/>
              </a:lnSpc>
              <a:spcBef>
                <a:spcPts val="0"/>
              </a:spcBef>
              <a:spcAft>
                <a:spcPts val="0"/>
              </a:spcAft>
              <a:buFont typeface="Arial" panose="020B0604020202020204" pitchFamily="34" charset="0"/>
              <a:buChar char="-"/>
            </a:pPr>
            <a:r>
              <a:rPr lang="fa-IR" sz="1800" dirty="0">
                <a:effectLst/>
                <a:latin typeface="Calibri" panose="020F0502020204030204" pitchFamily="34" charset="0"/>
                <a:ea typeface="Calibri" panose="020F0502020204030204" pitchFamily="34" charset="0"/>
                <a:cs typeface="B Nazanin" panose="00000400000000000000" pitchFamily="2" charset="-78"/>
              </a:rPr>
              <a:t>تعیین کمیت (بعنوان مثال یک کلنی در مقابل چند کلنی و یا در مقابل تعداد زیادی کلنی) که ممکن است مفید و کمک کننده باشد اما نیاز به ارتباط کلینیکال دارد</a:t>
            </a:r>
            <a:endParaRPr lang="en-US" sz="1400" dirty="0">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lnSpc>
                <a:spcPct val="115000"/>
              </a:lnSpc>
              <a:spcBef>
                <a:spcPts val="0"/>
              </a:spcBef>
              <a:spcAft>
                <a:spcPts val="0"/>
              </a:spcAft>
              <a:buFont typeface="Arial" panose="020B0604020202020204" pitchFamily="34" charset="0"/>
              <a:buChar char="-"/>
            </a:pPr>
            <a:r>
              <a:rPr lang="fa-IR" sz="1800" dirty="0">
                <a:effectLst/>
                <a:latin typeface="Calibri" panose="020F0502020204030204" pitchFamily="34" charset="0"/>
                <a:ea typeface="Calibri" panose="020F0502020204030204" pitchFamily="34" charset="0"/>
                <a:cs typeface="B Nazanin" panose="00000400000000000000" pitchFamily="2" charset="-78"/>
              </a:rPr>
              <a:t>آزمایش های غیرمستقیم مانند تعیین آنتی ژن گالاکتومانان آسپرجیلوسی یا بتا - دی گلوکان</a:t>
            </a:r>
            <a:endParaRPr lang="en-US" sz="14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512497425"/>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CF5818E-6B40-48D0-BC79-E131F6BB94D4}"/>
              </a:ext>
            </a:extLst>
          </p:cNvPr>
          <p:cNvSpPr txBox="1"/>
          <p:nvPr/>
        </p:nvSpPr>
        <p:spPr>
          <a:xfrm>
            <a:off x="423752" y="481643"/>
            <a:ext cx="11520155" cy="1623008"/>
          </a:xfrm>
          <a:prstGeom prst="rect">
            <a:avLst/>
          </a:prstGeom>
          <a:noFill/>
        </p:spPr>
        <p:txBody>
          <a:bodyPr wrap="square">
            <a:spAutoFit/>
          </a:bodyPr>
          <a:lstStyle/>
          <a:p>
            <a:pPr marL="0" marR="0" algn="just" rtl="1">
              <a:lnSpc>
                <a:spcPct val="115000"/>
              </a:lnSpc>
              <a:spcBef>
                <a:spcPts val="0"/>
              </a:spcBef>
              <a:spcAft>
                <a:spcPts val="1000"/>
              </a:spcAft>
            </a:pPr>
            <a:r>
              <a:rPr lang="fa-IR" sz="1800" dirty="0">
                <a:effectLst/>
                <a:latin typeface="Calibri" panose="020F0502020204030204" pitchFamily="34" charset="0"/>
                <a:ea typeface="Calibri" panose="020F0502020204030204" pitchFamily="34" charset="0"/>
                <a:cs typeface="B Nazanin" panose="00000400000000000000" pitchFamily="2" charset="-78"/>
              </a:rPr>
              <a:t>- جداسازی قارچ های ویژه ای از خون یا سایر نواحی استریل بمقدار زیادی مطرح کننده ی نقش آنها در حضور یک پروسه ی  عفونی است. </a:t>
            </a:r>
          </a:p>
          <a:p>
            <a:pPr marL="0" marR="0" algn="just" rtl="1">
              <a:lnSpc>
                <a:spcPct val="115000"/>
              </a:lnSpc>
              <a:spcBef>
                <a:spcPts val="0"/>
              </a:spcBef>
              <a:spcAft>
                <a:spcPts val="1000"/>
              </a:spcAft>
            </a:pPr>
            <a:r>
              <a:rPr lang="fa-IR" sz="1800" dirty="0">
                <a:effectLst/>
                <a:latin typeface="Calibri" panose="020F0502020204030204" pitchFamily="34" charset="0"/>
                <a:ea typeface="Calibri" panose="020F0502020204030204" pitchFamily="34" charset="0"/>
                <a:cs typeface="B Nazanin" panose="00000400000000000000" pitchFamily="2" charset="-78"/>
              </a:rPr>
              <a:t>- بنابراین جداسازی برخی گونه های قارچی (از قبیل گونه های </a:t>
            </a:r>
            <a:r>
              <a:rPr lang="fa-IR" sz="1800" i="1" dirty="0">
                <a:effectLst/>
                <a:latin typeface="Calibri" panose="020F0502020204030204" pitchFamily="34" charset="0"/>
                <a:ea typeface="Calibri" panose="020F0502020204030204" pitchFamily="34" charset="0"/>
                <a:cs typeface="B Nazanin" panose="00000400000000000000" pitchFamily="2" charset="-78"/>
              </a:rPr>
              <a:t>فوزاریوم،</a:t>
            </a:r>
            <a:r>
              <a:rPr lang="fa-IR" sz="1800" dirty="0">
                <a:effectLst/>
                <a:latin typeface="Calibri" panose="020F0502020204030204" pitchFamily="34" charset="0"/>
                <a:ea typeface="Calibri" panose="020F0502020204030204" pitchFamily="34" charset="0"/>
                <a:cs typeface="B Nazanin" panose="00000400000000000000" pitchFamily="2" charset="-78"/>
              </a:rPr>
              <a:t> </a:t>
            </a:r>
            <a:r>
              <a:rPr lang="fa-IR" sz="1800" i="1" dirty="0">
                <a:effectLst/>
                <a:latin typeface="Calibri" panose="020F0502020204030204" pitchFamily="34" charset="0"/>
                <a:ea typeface="Calibri" panose="020F0502020204030204" pitchFamily="34" charset="0"/>
                <a:cs typeface="B Nazanin" panose="00000400000000000000" pitchFamily="2" charset="-78"/>
              </a:rPr>
              <a:t>کاندیدا، کریپتوکوکوس، پسیلومایسس،  آکرمونیم</a:t>
            </a:r>
            <a:r>
              <a:rPr lang="fa-IR" sz="1800" dirty="0">
                <a:effectLst/>
                <a:latin typeface="Calibri" panose="020F0502020204030204" pitchFamily="34" charset="0"/>
                <a:ea typeface="Calibri" panose="020F0502020204030204" pitchFamily="34" charset="0"/>
                <a:cs typeface="B Nazanin" panose="00000400000000000000" pitchFamily="2" charset="-78"/>
              </a:rPr>
              <a:t>، یا </a:t>
            </a:r>
            <a:r>
              <a:rPr lang="fa-IR" sz="1800" i="1" dirty="0">
                <a:effectLst/>
                <a:latin typeface="Calibri" panose="020F0502020204030204" pitchFamily="34" charset="0"/>
                <a:ea typeface="Calibri" panose="020F0502020204030204" pitchFamily="34" charset="0"/>
                <a:cs typeface="B Nazanin" panose="00000400000000000000" pitchFamily="2" charset="-78"/>
              </a:rPr>
              <a:t>تریکوسپورون</a:t>
            </a:r>
            <a:r>
              <a:rPr lang="fa-IR" sz="1800" dirty="0">
                <a:effectLst/>
                <a:latin typeface="Calibri" panose="020F0502020204030204" pitchFamily="34" charset="0"/>
                <a:ea typeface="Calibri" panose="020F0502020204030204" pitchFamily="34" charset="0"/>
                <a:cs typeface="B Nazanin" panose="00000400000000000000" pitchFamily="2" charset="-78"/>
              </a:rPr>
              <a:t>) از خون با وضعیت کلینیکالِ منطبق، پیشگوئی کننده ی اهمیت آنها است.</a:t>
            </a:r>
          </a:p>
          <a:p>
            <a:pPr marL="0" marR="0" algn="just" rtl="1">
              <a:lnSpc>
                <a:spcPct val="115000"/>
              </a:lnSpc>
              <a:spcBef>
                <a:spcPts val="0"/>
              </a:spcBef>
              <a:spcAft>
                <a:spcPts val="1000"/>
              </a:spcAft>
            </a:pPr>
            <a:r>
              <a:rPr lang="fa-IR" sz="1800" dirty="0">
                <a:effectLst/>
                <a:latin typeface="Calibri" panose="020F0502020204030204" pitchFamily="34" charset="0"/>
                <a:ea typeface="Calibri" panose="020F0502020204030204" pitchFamily="34" charset="0"/>
                <a:cs typeface="B Nazanin" panose="00000400000000000000" pitchFamily="2" charset="-78"/>
              </a:rPr>
              <a:t> </a:t>
            </a:r>
            <a:endParaRPr lang="en-US" sz="1400" dirty="0">
              <a:effectLst/>
              <a:latin typeface="Calibri" panose="020F0502020204030204" pitchFamily="34" charset="0"/>
              <a:ea typeface="Calibri" panose="020F050202020403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8C664F1B-1C07-4043-A33B-2D6E2780A667}"/>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23752" y="2720931"/>
            <a:ext cx="4667250" cy="3500120"/>
          </a:xfrm>
          <a:prstGeom prst="rect">
            <a:avLst/>
          </a:prstGeom>
          <a:noFill/>
          <a:ln>
            <a:noFill/>
          </a:ln>
        </p:spPr>
      </p:pic>
      <p:sp>
        <p:nvSpPr>
          <p:cNvPr id="5" name="TextBox 4">
            <a:extLst>
              <a:ext uri="{FF2B5EF4-FFF2-40B4-BE49-F238E27FC236}">
                <a16:creationId xmlns:a16="http://schemas.microsoft.com/office/drawing/2014/main" id="{CA287BFD-F633-4FC4-A9C5-61BF4C50A3E5}"/>
              </a:ext>
            </a:extLst>
          </p:cNvPr>
          <p:cNvSpPr txBox="1"/>
          <p:nvPr/>
        </p:nvSpPr>
        <p:spPr>
          <a:xfrm>
            <a:off x="1581593" y="5700946"/>
            <a:ext cx="2671430" cy="410882"/>
          </a:xfrm>
          <a:prstGeom prst="rect">
            <a:avLst/>
          </a:prstGeom>
          <a:noFill/>
        </p:spPr>
        <p:txBody>
          <a:bodyPr wrap="square">
            <a:spAutoFit/>
          </a:bodyPr>
          <a:lstStyle/>
          <a:p>
            <a:pPr marL="0" marR="0" algn="ctr" rtl="1">
              <a:lnSpc>
                <a:spcPct val="115000"/>
              </a:lnSpc>
              <a:spcBef>
                <a:spcPts val="0"/>
              </a:spcBef>
              <a:spcAft>
                <a:spcPts val="1000"/>
              </a:spcAft>
            </a:pPr>
            <a:r>
              <a:rPr lang="fa-IR" sz="1800" dirty="0">
                <a:effectLst/>
                <a:latin typeface="Calibri" panose="020F0502020204030204" pitchFamily="34" charset="0"/>
                <a:ea typeface="Calibri" panose="020F0502020204030204" pitchFamily="34" charset="0"/>
                <a:cs typeface="B Nazanin" panose="00000400000000000000" pitchFamily="2" charset="-78"/>
              </a:rPr>
              <a:t>کاندیدا در کبد، رنگ آمیزی نقره</a:t>
            </a:r>
            <a:endParaRPr lang="en-US" sz="14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605988754"/>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5E3E5C3-6BC3-44F0-895D-3CC3ABC88650}"/>
              </a:ext>
            </a:extLst>
          </p:cNvPr>
          <p:cNvSpPr txBox="1"/>
          <p:nvPr/>
        </p:nvSpPr>
        <p:spPr>
          <a:xfrm>
            <a:off x="255181" y="314939"/>
            <a:ext cx="11313041" cy="6135526"/>
          </a:xfrm>
          <a:prstGeom prst="rect">
            <a:avLst/>
          </a:prstGeom>
          <a:noFill/>
        </p:spPr>
        <p:txBody>
          <a:bodyPr wrap="square">
            <a:spAutoFit/>
          </a:bodyPr>
          <a:lstStyle/>
          <a:p>
            <a:pPr marL="0" marR="0" algn="just" rtl="1">
              <a:lnSpc>
                <a:spcPct val="115000"/>
              </a:lnSpc>
              <a:spcBef>
                <a:spcPts val="0"/>
              </a:spcBef>
              <a:spcAft>
                <a:spcPts val="1000"/>
              </a:spcAft>
            </a:pPr>
            <a:r>
              <a:rPr lang="fa-IR" sz="1800" dirty="0">
                <a:effectLst/>
                <a:latin typeface="Calibri" panose="020F0502020204030204" pitchFamily="34" charset="0"/>
                <a:ea typeface="Calibri" panose="020F0502020204030204" pitchFamily="34" charset="0"/>
                <a:cs typeface="B Nazanin" panose="00000400000000000000" pitchFamily="2" charset="-78"/>
              </a:rPr>
              <a:t>هویت سویه ی ایزوله شده و جداسازی آن از </a:t>
            </a:r>
            <a:r>
              <a:rPr lang="fa-IR" sz="1800" dirty="0">
                <a:solidFill>
                  <a:srgbClr val="C00000"/>
                </a:solidFill>
                <a:effectLst/>
                <a:latin typeface="Calibri" panose="020F0502020204030204" pitchFamily="34" charset="0"/>
                <a:ea typeface="Calibri" panose="020F0502020204030204" pitchFamily="34" charset="0"/>
                <a:cs typeface="B Nazanin" panose="00000400000000000000" pitchFamily="2" charset="-78"/>
              </a:rPr>
              <a:t>نمونه های متعدد یا حضور برروی محیط های کشت متعدد </a:t>
            </a:r>
            <a:r>
              <a:rPr lang="fa-IR" sz="1800" dirty="0">
                <a:effectLst/>
                <a:latin typeface="Calibri" panose="020F0502020204030204" pitchFamily="34" charset="0"/>
                <a:ea typeface="Calibri" panose="020F0502020204030204" pitchFamily="34" charset="0"/>
                <a:cs typeface="B Nazanin" panose="00000400000000000000" pitchFamily="2" charset="-78"/>
              </a:rPr>
              <a:t>(بعوض یک کلنی منفرد) می تواند تردید بر روی اهمیت آن را هنگامیکه سایر معیارها و ملاک ها آشکار نیستند افزایش دهد. </a:t>
            </a:r>
          </a:p>
          <a:p>
            <a:pPr marL="0" marR="0" algn="just" rtl="1">
              <a:lnSpc>
                <a:spcPct val="115000"/>
              </a:lnSpc>
              <a:spcBef>
                <a:spcPts val="0"/>
              </a:spcBef>
              <a:spcAft>
                <a:spcPts val="1000"/>
              </a:spcAft>
            </a:pPr>
            <a:r>
              <a:rPr lang="fa-IR" sz="1800" dirty="0">
                <a:effectLst/>
                <a:latin typeface="Calibri" panose="020F0502020204030204" pitchFamily="34" charset="0"/>
                <a:ea typeface="Calibri" panose="020F0502020204030204" pitchFamily="34" charset="0"/>
                <a:cs typeface="B Nazanin" panose="00000400000000000000" pitchFamily="2" charset="-78"/>
              </a:rPr>
              <a:t>هرچند که در بیماران مستعد از نظر آسیب ایمنی حتی یک کشت خون مثبت ممکن است نشان دهنده ی پروسه ی عفونت قارچی مهاجم در شرائط کلینیکی مربوطه باشد. اگر کیفیت کلینیکال برای کارشناسان آزمایشگاه ناشناخته باشد و این امکان مطرح باشد که یک کلنی منفرد از یک کپک ممکن است نشان دهنده ی یک پاتوژن حقیقی باشد باید کلینیسین را آگاه کرد و توجه داد. در اینصورت می توان  یک یادداشت به گزارش آزمایشگاه اضافه کرد و اهمیت احتمالی یا بی اهمیت بودن کلنی (بعنوان مثال کلنی هائی که روی محل های تلقیح رشد نکرده اند) را خاطر نشان ساخت و علاوه بر این از کلینیسین خواسته شود که چنانچه باید کارهای دیگری انجام شود با آزمایشگاه تماس بگیرد. اگر مسئول آزمایشگاه یک کلنی منفرد را بعنوان آلودگی تفسیر می کند (بطور مثال یک گونه ی ساپروفیتیک از </a:t>
            </a:r>
            <a:r>
              <a:rPr lang="fa-IR" sz="1800" i="1" dirty="0">
                <a:effectLst/>
                <a:latin typeface="Calibri" panose="020F0502020204030204" pitchFamily="34" charset="0"/>
                <a:ea typeface="Calibri" panose="020F0502020204030204" pitchFamily="34" charset="0"/>
                <a:cs typeface="B Nazanin" panose="00000400000000000000" pitchFamily="2" charset="-78"/>
              </a:rPr>
              <a:t>پنی سیلیوم </a:t>
            </a:r>
            <a:r>
              <a:rPr lang="fa-IR" sz="1800" dirty="0">
                <a:effectLst/>
                <a:latin typeface="Calibri" panose="020F0502020204030204" pitchFamily="34" charset="0"/>
                <a:ea typeface="Calibri" panose="020F0502020204030204" pitchFamily="34" charset="0"/>
                <a:cs typeface="B Nazanin" panose="00000400000000000000" pitchFamily="2" charset="-78"/>
              </a:rPr>
              <a:t>که خارج از محل تلقیح رشد کرده است)، در اینصورت عدم گزارش چنین نمونه هائی تحت حوزه ی مسئولیت وی است.</a:t>
            </a:r>
          </a:p>
          <a:p>
            <a:pPr algn="ctr" rtl="1">
              <a:lnSpc>
                <a:spcPct val="115000"/>
              </a:lnSpc>
              <a:spcAft>
                <a:spcPts val="1000"/>
              </a:spcAft>
            </a:pPr>
            <a:r>
              <a:rPr lang="fa-IR" sz="1400" b="1" dirty="0">
                <a:solidFill>
                  <a:srgbClr val="C00000"/>
                </a:solidFill>
                <a:latin typeface="Calibri" panose="020F0502020204030204" pitchFamily="34" charset="0"/>
                <a:ea typeface="Calibri" panose="020F0502020204030204" pitchFamily="34" charset="0"/>
                <a:cs typeface="B Nazanin" panose="00000400000000000000" pitchFamily="2" charset="-78"/>
              </a:rPr>
              <a:t> نمونه های بدست آمده از نواحی استریل ممکن است بطور ناخواسته بوسیله ی فلور پوست در طول جمع آوری نمونه یا انتقال آن و یا در حین آماده سازی برای کشت آلوده شوند.</a:t>
            </a:r>
            <a:endParaRPr lang="en-US" sz="1100" b="1" dirty="0">
              <a:solidFill>
                <a:srgbClr val="C00000"/>
              </a:solidFill>
              <a:latin typeface="Calibri" panose="020F0502020204030204" pitchFamily="34" charset="0"/>
              <a:ea typeface="Calibri" panose="020F0502020204030204" pitchFamily="34" charset="0"/>
              <a:cs typeface="Arial" panose="020B0604020202020204" pitchFamily="34" charset="0"/>
            </a:endParaRPr>
          </a:p>
          <a:p>
            <a:pPr marL="0" marR="0" algn="just" rtl="1">
              <a:lnSpc>
                <a:spcPct val="115000"/>
              </a:lnSpc>
              <a:spcBef>
                <a:spcPts val="0"/>
              </a:spcBef>
              <a:spcAft>
                <a:spcPts val="1000"/>
              </a:spcAft>
            </a:pPr>
            <a:r>
              <a:rPr lang="fa-IR" sz="1800" dirty="0">
                <a:effectLst/>
                <a:latin typeface="Calibri" panose="020F0502020204030204" pitchFamily="34" charset="0"/>
                <a:ea typeface="Calibri" panose="020F0502020204030204" pitchFamily="34" charset="0"/>
                <a:cs typeface="B Nazanin" panose="00000400000000000000" pitchFamily="2" charset="-78"/>
              </a:rPr>
              <a:t>جداسازی قارچ های ساپروفیت یا کلونیزه کننده حتی از محل های استریل بدون دیگر شواهد و مدارک علیتی آنها مطرح کننده ی احتمال آلودگی است، بنابراین ایزوله های </a:t>
            </a:r>
            <a:r>
              <a:rPr lang="fa-IR" sz="1800" i="1" dirty="0">
                <a:effectLst/>
                <a:latin typeface="Calibri" panose="020F0502020204030204" pitchFamily="34" charset="0"/>
                <a:ea typeface="Calibri" panose="020F0502020204030204" pitchFamily="34" charset="0"/>
                <a:cs typeface="B Nazanin" panose="00000400000000000000" pitchFamily="2" charset="-78"/>
              </a:rPr>
              <a:t>پنی سیلیوم </a:t>
            </a:r>
            <a:r>
              <a:rPr lang="fa-IR" sz="1800" dirty="0">
                <a:effectLst/>
                <a:latin typeface="Calibri" panose="020F0502020204030204" pitchFamily="34" charset="0"/>
                <a:ea typeface="Calibri" panose="020F0502020204030204" pitchFamily="34" charset="0"/>
                <a:cs typeface="B Nazanin" panose="00000400000000000000" pitchFamily="2" charset="-78"/>
              </a:rPr>
              <a:t>(به استثنای </a:t>
            </a:r>
            <a:r>
              <a:rPr lang="fa-IR" sz="1800" i="1" dirty="0">
                <a:effectLst/>
                <a:latin typeface="Calibri" panose="020F0502020204030204" pitchFamily="34" charset="0"/>
                <a:ea typeface="Calibri" panose="020F0502020204030204" pitchFamily="34" charset="0"/>
                <a:cs typeface="B Nazanin" panose="00000400000000000000" pitchFamily="2" charset="-78"/>
              </a:rPr>
              <a:t>پنی سیلیوم مارنفئی </a:t>
            </a:r>
            <a:r>
              <a:rPr lang="fa-IR" sz="1800" dirty="0">
                <a:effectLst/>
                <a:latin typeface="Calibri" panose="020F0502020204030204" pitchFamily="34" charset="0"/>
                <a:ea typeface="Calibri" panose="020F0502020204030204" pitchFamily="34" charset="0"/>
                <a:cs typeface="B Nazanin" panose="00000400000000000000" pitchFamily="2" charset="-78"/>
              </a:rPr>
              <a:t>که از خون یا بافت های بیماران </a:t>
            </a:r>
            <a:r>
              <a:rPr lang="en-US" sz="1800" dirty="0">
                <a:effectLst/>
                <a:latin typeface="Calibri" panose="020F0502020204030204" pitchFamily="34" charset="0"/>
                <a:ea typeface="Calibri" panose="020F0502020204030204" pitchFamily="34" charset="0"/>
                <a:cs typeface="B Nazanin" panose="00000400000000000000" pitchFamily="2" charset="-78"/>
              </a:rPr>
              <a:t>HIV</a:t>
            </a:r>
            <a:r>
              <a:rPr lang="fa-IR" sz="1800" dirty="0">
                <a:effectLst/>
                <a:latin typeface="Calibri" panose="020F0502020204030204" pitchFamily="34" charset="0"/>
                <a:ea typeface="Calibri" panose="020F0502020204030204" pitchFamily="34" charset="0"/>
                <a:cs typeface="B Nazanin" panose="00000400000000000000" pitchFamily="2" charset="-78"/>
              </a:rPr>
              <a:t> جدا شده است)، </a:t>
            </a:r>
            <a:r>
              <a:rPr lang="fa-IR" sz="1800" i="1" dirty="0">
                <a:effectLst/>
                <a:latin typeface="Calibri" panose="020F0502020204030204" pitchFamily="34" charset="0"/>
                <a:ea typeface="Calibri" panose="020F0502020204030204" pitchFamily="34" charset="0"/>
                <a:cs typeface="B Nazanin" panose="00000400000000000000" pitchFamily="2" charset="-78"/>
              </a:rPr>
              <a:t>کلادوسپوریوم، اگزوفیالا</a:t>
            </a:r>
            <a:r>
              <a:rPr lang="fa-IR" sz="1800" dirty="0">
                <a:effectLst/>
                <a:latin typeface="Calibri" panose="020F0502020204030204" pitchFamily="34" charset="0"/>
                <a:ea typeface="Calibri" panose="020F0502020204030204" pitchFamily="34" charset="0"/>
                <a:cs typeface="B Nazanin" panose="00000400000000000000" pitchFamily="2" charset="-78"/>
              </a:rPr>
              <a:t>، و </a:t>
            </a:r>
            <a:r>
              <a:rPr lang="fa-IR" sz="1800" i="1" dirty="0">
                <a:effectLst/>
                <a:latin typeface="Calibri" panose="020F0502020204030204" pitchFamily="34" charset="0"/>
                <a:ea typeface="Calibri" panose="020F0502020204030204" pitchFamily="34" charset="0"/>
                <a:cs typeface="B Nazanin" panose="00000400000000000000" pitchFamily="2" charset="-78"/>
              </a:rPr>
              <a:t>آسپرجیلوس</a:t>
            </a:r>
            <a:r>
              <a:rPr lang="fa-IR" sz="1800" dirty="0">
                <a:effectLst/>
                <a:latin typeface="Calibri" panose="020F0502020204030204" pitchFamily="34" charset="0"/>
                <a:ea typeface="Calibri" panose="020F0502020204030204" pitchFamily="34" charset="0"/>
                <a:cs typeface="B Nazanin" panose="00000400000000000000" pitchFamily="2" charset="-78"/>
              </a:rPr>
              <a:t> از خون ممکن است بعنوان آلوده کننده در نظر گرفته شوند حتی در بیمارانی که نقص سیستم ایمنی دارند. </a:t>
            </a:r>
          </a:p>
          <a:p>
            <a:pPr marL="0" marR="0" algn="just" rtl="1">
              <a:lnSpc>
                <a:spcPct val="115000"/>
              </a:lnSpc>
              <a:spcBef>
                <a:spcPts val="0"/>
              </a:spcBef>
              <a:spcAft>
                <a:spcPts val="1000"/>
              </a:spcAft>
            </a:pPr>
            <a:r>
              <a:rPr lang="fa-IR" sz="1800" dirty="0">
                <a:effectLst/>
                <a:latin typeface="Calibri" panose="020F0502020204030204" pitchFamily="34" charset="0"/>
                <a:ea typeface="Calibri" panose="020F0502020204030204" pitchFamily="34" charset="0"/>
                <a:cs typeface="B Nazanin" panose="00000400000000000000" pitchFamily="2" charset="-78"/>
              </a:rPr>
              <a:t> اگر سایر معیارها نقش آنها را بعنوان عوامل عفونی پشتیبانی نکند، آلوده کننده در نظر گرفته می شوند.</a:t>
            </a:r>
          </a:p>
          <a:p>
            <a:pPr marL="0" marR="0" algn="just" rtl="1">
              <a:lnSpc>
                <a:spcPct val="115000"/>
              </a:lnSpc>
              <a:spcBef>
                <a:spcPts val="0"/>
              </a:spcBef>
              <a:spcAft>
                <a:spcPts val="1000"/>
              </a:spcAft>
            </a:pPr>
            <a:endParaRPr lang="en-US" sz="1400" dirty="0">
              <a:effectLst/>
              <a:latin typeface="Calibri" panose="020F0502020204030204" pitchFamily="34" charset="0"/>
              <a:ea typeface="Calibri" panose="020F0502020204030204" pitchFamily="34" charset="0"/>
              <a:cs typeface="Arial" panose="020B0604020202020204" pitchFamily="34" charset="0"/>
            </a:endParaRPr>
          </a:p>
          <a:p>
            <a:pPr marL="0" marR="0" algn="just" rtl="1">
              <a:lnSpc>
                <a:spcPct val="115000"/>
              </a:lnSpc>
              <a:spcBef>
                <a:spcPts val="0"/>
              </a:spcBef>
              <a:spcAft>
                <a:spcPts val="1000"/>
              </a:spcAft>
            </a:pPr>
            <a:r>
              <a:rPr lang="fa-IR" sz="1800" dirty="0">
                <a:solidFill>
                  <a:srgbClr val="C00000"/>
                </a:solidFill>
                <a:effectLst/>
                <a:latin typeface="Calibri" panose="020F0502020204030204" pitchFamily="34" charset="0"/>
                <a:ea typeface="Calibri" panose="020F0502020204030204" pitchFamily="34" charset="0"/>
                <a:cs typeface="B Nazanin" panose="00000400000000000000" pitchFamily="2" charset="-78"/>
              </a:rPr>
              <a:t>ارزیابی حضور کپک های ساپروفیتیک در ترشحات تنفسی </a:t>
            </a:r>
            <a:r>
              <a:rPr lang="fa-IR" sz="1800" dirty="0">
                <a:effectLst/>
                <a:latin typeface="Calibri" panose="020F0502020204030204" pitchFamily="34" charset="0"/>
                <a:ea typeface="Calibri" panose="020F0502020204030204" pitchFamily="34" charset="0"/>
                <a:cs typeface="B Nazanin" panose="00000400000000000000" pitchFamily="2" charset="-78"/>
              </a:rPr>
              <a:t>(مانند خلط، مایع </a:t>
            </a:r>
            <a:r>
              <a:rPr lang="en-US" sz="1800" dirty="0">
                <a:effectLst/>
                <a:latin typeface="Calibri" panose="020F0502020204030204" pitchFamily="34" charset="0"/>
                <a:ea typeface="Calibri" panose="020F0502020204030204" pitchFamily="34" charset="0"/>
                <a:cs typeface="B Nazanin" panose="00000400000000000000" pitchFamily="2" charset="-78"/>
              </a:rPr>
              <a:t>BAL</a:t>
            </a:r>
            <a:r>
              <a:rPr lang="fa-IR" sz="1800" dirty="0">
                <a:effectLst/>
                <a:latin typeface="Calibri" panose="020F0502020204030204" pitchFamily="34" charset="0"/>
                <a:ea typeface="Calibri" panose="020F0502020204030204" pitchFamily="34" charset="0"/>
                <a:cs typeface="B Nazanin" panose="00000400000000000000" pitchFamily="2" charset="-78"/>
              </a:rPr>
              <a:t>) اغلب مشکل می باشد و ارزیابی آن بستگی دارد به معیارهائی که در بالا ذکر شد. اینکه یافتن این ایزوله ها چقدر با اهمیت و با ارزش تلقی شود معمولا بطور مستقیم به </a:t>
            </a:r>
            <a:r>
              <a:rPr lang="fa-IR" sz="1800" b="1" dirty="0">
                <a:effectLst/>
                <a:latin typeface="Calibri" panose="020F0502020204030204" pitchFamily="34" charset="0"/>
                <a:ea typeface="Calibri" panose="020F0502020204030204" pitchFamily="34" charset="0"/>
                <a:cs typeface="B Nazanin" panose="00000400000000000000" pitchFamily="2" charset="-78"/>
              </a:rPr>
              <a:t>وضعیت ایمنی بیمار </a:t>
            </a:r>
            <a:r>
              <a:rPr lang="fa-IR" sz="1800" dirty="0">
                <a:effectLst/>
                <a:latin typeface="Calibri" panose="020F0502020204030204" pitchFamily="34" charset="0"/>
                <a:ea typeface="Calibri" panose="020F0502020204030204" pitchFamily="34" charset="0"/>
                <a:cs typeface="B Nazanin" panose="00000400000000000000" pitchFamily="2" charset="-78"/>
              </a:rPr>
              <a:t>مربوط است و اهمیت ایزوله ها هریک بطور جداگانه باید در نظر گرفته شوند.</a:t>
            </a:r>
            <a:endParaRPr lang="en-US" sz="14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56914829"/>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07435" y="273051"/>
            <a:ext cx="10574965" cy="5853113"/>
          </a:xfrm>
        </p:spPr>
        <p:txBody>
          <a:bodyPr>
            <a:normAutofit/>
          </a:bodyPr>
          <a:lstStyle/>
          <a:p>
            <a:pPr algn="just" rtl="1">
              <a:lnSpc>
                <a:spcPct val="200000"/>
              </a:lnSpc>
            </a:pPr>
            <a:r>
              <a:rPr lang="fa-IR" sz="2000" dirty="0">
                <a:latin typeface="0 Nazanin"/>
                <a:cs typeface="B Nazanin" pitchFamily="2" charset="-78"/>
              </a:rPr>
              <a:t>تمام قارچ هائی که از نواحی استریل بدن جدا می شوند باید در سطح گونه شناسائی شوند.</a:t>
            </a:r>
          </a:p>
          <a:p>
            <a:pPr algn="just" rtl="1">
              <a:lnSpc>
                <a:spcPct val="200000"/>
              </a:lnSpc>
            </a:pPr>
            <a:r>
              <a:rPr lang="fa-IR" sz="2000" dirty="0">
                <a:latin typeface="0 Nazanin"/>
                <a:cs typeface="B Nazanin" pitchFamily="2" charset="-78"/>
              </a:rPr>
              <a:t>تمام مایعات برونکوسکپی که از بیماران مشکوک به عفونت بدست می آیند باید برای حضورهیف آزمایش شوند و در محیط های کشت اختصاصی کشت شوند.</a:t>
            </a:r>
          </a:p>
          <a:p>
            <a:pPr algn="just" rtl="1">
              <a:lnSpc>
                <a:spcPct val="200000"/>
              </a:lnSpc>
            </a:pPr>
            <a:r>
              <a:rPr lang="fa-IR" sz="2000" dirty="0">
                <a:latin typeface="0 Nazanin"/>
                <a:cs typeface="B Nazanin" pitchFamily="2" charset="-78"/>
              </a:rPr>
              <a:t>تمام  ایزوله های کلینیکی </a:t>
            </a:r>
            <a:r>
              <a:rPr lang="fa-IR" sz="2000" i="1" dirty="0">
                <a:latin typeface="0 Nazanin"/>
                <a:cs typeface="B Nazanin" pitchFamily="2" charset="-78"/>
              </a:rPr>
              <a:t>آسپرجیلوس</a:t>
            </a:r>
            <a:r>
              <a:rPr lang="fa-IR" sz="2000" dirty="0">
                <a:latin typeface="0 Nazanin"/>
                <a:cs typeface="B Nazanin" pitchFamily="2" charset="-78"/>
              </a:rPr>
              <a:t> باید در سطح گونه شناسائی شوند.</a:t>
            </a:r>
            <a:endParaRPr lang="en-US" sz="2000" dirty="0">
              <a:latin typeface="0 Nazanin"/>
              <a:cs typeface="B Nazanin" pitchFamily="2" charset="-78"/>
            </a:endParaRPr>
          </a:p>
        </p:txBody>
      </p:sp>
    </p:spTree>
    <p:extLst>
      <p:ext uri="{BB962C8B-B14F-4D97-AF65-F5344CB8AC3E}">
        <p14:creationId xmlns:p14="http://schemas.microsoft.com/office/powerpoint/2010/main" val="1192526737"/>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30172B7-01B5-4E01-B65B-07717F25E146}"/>
              </a:ext>
            </a:extLst>
          </p:cNvPr>
          <p:cNvSpPr txBox="1"/>
          <p:nvPr/>
        </p:nvSpPr>
        <p:spPr>
          <a:xfrm>
            <a:off x="649480" y="2783888"/>
            <a:ext cx="10477144" cy="878574"/>
          </a:xfrm>
          <a:prstGeom prst="rect">
            <a:avLst/>
          </a:prstGeom>
          <a:noFill/>
        </p:spPr>
        <p:txBody>
          <a:bodyPr wrap="square">
            <a:spAutoFit/>
          </a:bodyPr>
          <a:lstStyle/>
          <a:p>
            <a:pPr marL="0" marR="0" algn="just" rtl="1">
              <a:lnSpc>
                <a:spcPct val="150000"/>
              </a:lnSpc>
              <a:spcBef>
                <a:spcPts val="0"/>
              </a:spcBef>
              <a:spcAft>
                <a:spcPts val="1000"/>
              </a:spcAft>
            </a:pPr>
            <a:r>
              <a:rPr lang="fa-IR" sz="1800" dirty="0">
                <a:effectLst/>
                <a:latin typeface="Calibri" panose="020F0502020204030204" pitchFamily="34" charset="0"/>
                <a:ea typeface="Calibri" panose="020F0502020204030204" pitchFamily="34" charset="0"/>
                <a:cs typeface="0 Nazanin"/>
              </a:rPr>
              <a:t>آموزش و افزایش مهارت های تشخیصی در پزشکان و میکروبیولوژیست ها موجب جلوگیری از تاخیرهای دراماتیک در تشخیص و درمان  عفونتهای حاد قارچی می گردد.</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9748243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CDA27A-9AC7-2E3A-C73B-3E6719DF3277}"/>
              </a:ext>
            </a:extLst>
          </p:cNvPr>
          <p:cNvSpPr>
            <a:spLocks noGrp="1"/>
          </p:cNvSpPr>
          <p:nvPr>
            <p:ph type="title"/>
          </p:nvPr>
        </p:nvSpPr>
        <p:spPr>
          <a:xfrm>
            <a:off x="838200" y="265815"/>
            <a:ext cx="10515600" cy="691115"/>
          </a:xfrm>
        </p:spPr>
        <p:txBody>
          <a:bodyPr>
            <a:normAutofit/>
          </a:bodyPr>
          <a:lstStyle/>
          <a:p>
            <a:pPr algn="ctr"/>
            <a:r>
              <a:rPr lang="fa-IR" sz="2400" dirty="0">
                <a:cs typeface="B Traffic" panose="00000400000000000000" pitchFamily="2" charset="-78"/>
              </a:rPr>
              <a:t>کشت خون برای کاندیدا</a:t>
            </a:r>
            <a:endParaRPr lang="en-US" sz="2400" dirty="0">
              <a:cs typeface="B Traffic" panose="00000400000000000000" pitchFamily="2" charset="-78"/>
            </a:endParaRPr>
          </a:p>
        </p:txBody>
      </p:sp>
      <p:sp>
        <p:nvSpPr>
          <p:cNvPr id="3" name="Content Placeholder 2">
            <a:extLst>
              <a:ext uri="{FF2B5EF4-FFF2-40B4-BE49-F238E27FC236}">
                <a16:creationId xmlns:a16="http://schemas.microsoft.com/office/drawing/2014/main" id="{8F5C8770-26AF-4CF7-663A-80B8051837FB}"/>
              </a:ext>
            </a:extLst>
          </p:cNvPr>
          <p:cNvSpPr>
            <a:spLocks noGrp="1"/>
          </p:cNvSpPr>
          <p:nvPr>
            <p:ph idx="1"/>
          </p:nvPr>
        </p:nvSpPr>
        <p:spPr>
          <a:xfrm>
            <a:off x="401652" y="1179320"/>
            <a:ext cx="10952148" cy="5412865"/>
          </a:xfrm>
        </p:spPr>
        <p:txBody>
          <a:bodyPr>
            <a:normAutofit/>
          </a:bodyPr>
          <a:lstStyle/>
          <a:p>
            <a:pPr marL="0" marR="0" algn="justLow" rtl="1">
              <a:lnSpc>
                <a:spcPct val="150000"/>
              </a:lnSpc>
              <a:spcBef>
                <a:spcPts val="0"/>
              </a:spcBef>
              <a:spcAft>
                <a:spcPts val="0"/>
              </a:spcAft>
            </a:pPr>
            <a:r>
              <a:rPr lang="fa-IR" sz="2000" dirty="0">
                <a:effectLst/>
                <a:latin typeface="Times New Roman" panose="02020603050405020304" pitchFamily="18" charset="0"/>
                <a:ea typeface="Times New Roman" panose="02020603050405020304" pitchFamily="18" charset="0"/>
                <a:cs typeface="B Nazanin" panose="00000400000000000000" pitchFamily="2" charset="-78"/>
              </a:rPr>
              <a:t>بهتر است از رسوب 10 میلی لیترخون لیز شده کشت شود. این روش موثرتر از کشت مستقیم خون برروی محیط </a:t>
            </a:r>
            <a:r>
              <a:rPr lang="en-US" sz="2000" dirty="0">
                <a:effectLst/>
                <a:latin typeface="Times New Roman" panose="02020603050405020304" pitchFamily="18" charset="0"/>
                <a:ea typeface="Times New Roman" panose="02020603050405020304" pitchFamily="18" charset="0"/>
                <a:cs typeface="B Nazanin" panose="00000400000000000000" pitchFamily="2" charset="-78"/>
              </a:rPr>
              <a:t>BHI</a:t>
            </a:r>
            <a:r>
              <a:rPr lang="fa-IR" sz="2000" dirty="0">
                <a:effectLst/>
                <a:latin typeface="Times New Roman" panose="02020603050405020304" pitchFamily="18" charset="0"/>
                <a:ea typeface="Times New Roman" panose="02020603050405020304" pitchFamily="18" charset="0"/>
                <a:cs typeface="B Nazanin" panose="00000400000000000000" pitchFamily="2" charset="-78"/>
              </a:rPr>
              <a:t> بیفازیک می باشد. </a:t>
            </a:r>
            <a:r>
              <a:rPr lang="fa-IR" sz="1800" dirty="0">
                <a:effectLst/>
                <a:latin typeface="Times New Roman" panose="02020603050405020304" pitchFamily="18" charset="0"/>
                <a:ea typeface="Times New Roman" panose="02020603050405020304" pitchFamily="18" charset="0"/>
                <a:cs typeface="B Nazanin" panose="00000400000000000000" pitchFamily="2" charset="-78"/>
              </a:rPr>
              <a:t>(روش</a:t>
            </a:r>
            <a:r>
              <a:rPr lang="en-US" sz="1800" dirty="0">
                <a:effectLst/>
                <a:latin typeface="Times New Roman" panose="02020603050405020304" pitchFamily="18" charset="0"/>
                <a:ea typeface="Times New Roman" panose="02020603050405020304" pitchFamily="18" charset="0"/>
                <a:cs typeface="B Nazanin" panose="00000400000000000000" pitchFamily="2" charset="-78"/>
              </a:rPr>
              <a:t>Lyse Centrifugation </a:t>
            </a:r>
            <a:r>
              <a:rPr lang="fa-IR" sz="1800" dirty="0">
                <a:effectLst/>
                <a:latin typeface="Times New Roman" panose="02020603050405020304" pitchFamily="18" charset="0"/>
                <a:ea typeface="Times New Roman" panose="02020603050405020304" pitchFamily="18" charset="0"/>
                <a:cs typeface="B Nazanin" panose="00000400000000000000" pitchFamily="2" charset="-78"/>
              </a:rPr>
              <a:t>).</a:t>
            </a:r>
          </a:p>
          <a:p>
            <a:pPr marL="0" marR="0" algn="justLow" rtl="1">
              <a:spcBef>
                <a:spcPts val="0"/>
              </a:spcBef>
              <a:spcAft>
                <a:spcPts val="0"/>
              </a:spcAft>
            </a:pPr>
            <a:endParaRPr lang="fa-IR" sz="1800" dirty="0">
              <a:latin typeface="Times New Roman" panose="02020603050405020304" pitchFamily="18" charset="0"/>
              <a:ea typeface="Times New Roman" panose="02020603050405020304" pitchFamily="18" charset="0"/>
              <a:cs typeface="B Nazanin" panose="00000400000000000000" pitchFamily="2" charset="-78"/>
            </a:endParaRPr>
          </a:p>
          <a:p>
            <a:pPr marL="0" marR="0" algn="justLow" rtl="1">
              <a:spcBef>
                <a:spcPts val="0"/>
              </a:spcBef>
              <a:spcAft>
                <a:spcPts val="0"/>
              </a:spcAft>
            </a:pPr>
            <a:endParaRPr lang="fa-IR" sz="1800" dirty="0">
              <a:effectLst/>
              <a:latin typeface="Times New Roman" panose="02020603050405020304" pitchFamily="18" charset="0"/>
              <a:ea typeface="Times New Roman" panose="02020603050405020304" pitchFamily="18" charset="0"/>
              <a:cs typeface="B Nazanin" panose="00000400000000000000" pitchFamily="2" charset="-78"/>
            </a:endParaRPr>
          </a:p>
          <a:p>
            <a:pPr marL="0" marR="0" algn="justLow" rtl="1">
              <a:spcBef>
                <a:spcPts val="0"/>
              </a:spcBef>
              <a:spcAft>
                <a:spcPts val="0"/>
              </a:spcAft>
            </a:pPr>
            <a:endParaRPr lang="fa-IR" sz="1800" dirty="0">
              <a:effectLst/>
              <a:latin typeface="Times New Roman" panose="02020603050405020304" pitchFamily="18" charset="0"/>
              <a:ea typeface="Times New Roman" panose="02020603050405020304" pitchFamily="18" charset="0"/>
              <a:cs typeface="B Nazanin" panose="00000400000000000000" pitchFamily="2" charset="-78"/>
            </a:endParaRPr>
          </a:p>
          <a:p>
            <a:pPr marL="0" marR="0" algn="justLow" rtl="1">
              <a:spcBef>
                <a:spcPts val="0"/>
              </a:spcBef>
              <a:spcAft>
                <a:spcPts val="0"/>
              </a:spcAft>
            </a:pPr>
            <a:endParaRPr lang="fa-IR" sz="1800" dirty="0">
              <a:latin typeface="Times New Roman" panose="02020603050405020304" pitchFamily="18" charset="0"/>
              <a:ea typeface="Times New Roman" panose="02020603050405020304" pitchFamily="18" charset="0"/>
              <a:cs typeface="B Nazanin" panose="00000400000000000000" pitchFamily="2" charset="-78"/>
            </a:endParaRPr>
          </a:p>
          <a:p>
            <a:pPr marL="0" marR="0" algn="justLow" rtl="1">
              <a:spcBef>
                <a:spcPts val="0"/>
              </a:spcBef>
              <a:spcAft>
                <a:spcPts val="0"/>
              </a:spcAft>
            </a:pPr>
            <a:endParaRPr lang="fa-IR" sz="1800" dirty="0">
              <a:effectLst/>
              <a:latin typeface="Times New Roman" panose="02020603050405020304" pitchFamily="18" charset="0"/>
              <a:ea typeface="Times New Roman" panose="02020603050405020304" pitchFamily="18" charset="0"/>
              <a:cs typeface="B Nazanin" panose="00000400000000000000" pitchFamily="2" charset="-78"/>
            </a:endParaRPr>
          </a:p>
          <a:p>
            <a:pPr algn="just" rtl="1"/>
            <a:endParaRPr lang="en-US" dirty="0"/>
          </a:p>
        </p:txBody>
      </p:sp>
      <p:pic>
        <p:nvPicPr>
          <p:cNvPr id="30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9588" y="2498118"/>
            <a:ext cx="6096000" cy="3676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6887577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1267</TotalTime>
  <Words>7711</Words>
  <Application>Microsoft Office PowerPoint</Application>
  <PresentationFormat>Widescreen</PresentationFormat>
  <Paragraphs>352</Paragraphs>
  <Slides>85</Slides>
  <Notes>0</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85</vt:i4>
      </vt:variant>
    </vt:vector>
  </HeadingPairs>
  <TitlesOfParts>
    <vt:vector size="96" baseType="lpstr">
      <vt:lpstr>0 Nazanin</vt:lpstr>
      <vt:lpstr>2  Nazanin</vt:lpstr>
      <vt:lpstr>Arial</vt:lpstr>
      <vt:lpstr>B Nazanin</vt:lpstr>
      <vt:lpstr>Calibri</vt:lpstr>
      <vt:lpstr>Calibri Light</vt:lpstr>
      <vt:lpstr>IRAN</vt:lpstr>
      <vt:lpstr>Linux Libertine</vt:lpstr>
      <vt:lpstr>Roboto</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کشت خون برای کاندیدا</vt:lpstr>
      <vt:lpstr>PowerPoint Presentation</vt:lpstr>
      <vt:lpstr>PowerPoint Presentation</vt:lpstr>
      <vt:lpstr>PowerPoint Presentation</vt:lpstr>
      <vt:lpstr>PowerPoint Presentation</vt:lpstr>
      <vt:lpstr>PowerPoint Presentation</vt:lpstr>
      <vt:lpstr>  آزمايش مايع مغزي نخاعي براي جدا كردن و شناسائي كريپتوكوكوس نئوفرمنس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شناسائی و افتراق کپک ها در آزمایش مستقیم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گونه های کاندیدا </vt:lpstr>
      <vt:lpstr>PowerPoint Presentation</vt:lpstr>
      <vt:lpstr>PowerPoint Presentation</vt:lpstr>
      <vt:lpstr>PowerPoint Presentation</vt:lpstr>
      <vt:lpstr>PowerPoint Presentation</vt:lpstr>
      <vt:lpstr>مرفولوژی عناصر قارچی (گونه های ژئوتریکوم به قطر 4 تا 12 میکرون)</vt:lpstr>
      <vt:lpstr>PowerPoint Presentation</vt:lpstr>
      <vt:lpstr>PowerPoint Presentation</vt:lpstr>
      <vt:lpstr>PowerPoint Presentation</vt:lpstr>
      <vt:lpstr>PowerPoint Presentation</vt:lpstr>
      <vt:lpstr>گونه های تریکوسپورون به قطر 2 تا 4 در 8 میکرون</vt:lpstr>
      <vt:lpstr>PowerPoint Presentation</vt:lpstr>
      <vt:lpstr>PowerPoint Presentation</vt:lpstr>
      <vt:lpstr>(گونه های آسپرجیلوس) هایفی های تیغه دار شفاف (هیالین) به قطر 3 تا 12 میکرون</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(زیگومیستها: گونه های موکور، رایزوپوس و ...)  هایفی های پهن و بدون تیغه میانی به قطر 10 تا 30 میکرون</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کشت نمونه ها در پلیت و انکوبه کردن آنها </vt:lpstr>
      <vt:lpstr>  تلقیح نمونه ها در محیط کشت </vt:lpstr>
      <vt:lpstr>  شرائط نگهداری محیط های کشت </vt:lpstr>
      <vt:lpstr>PowerPoint Presentation</vt:lpstr>
      <vt:lpstr>PowerPoint Presentation</vt:lpstr>
      <vt:lpstr>PowerPoint Presentation</vt:lpstr>
      <vt:lpstr>PowerPoint Presentation</vt:lpstr>
      <vt:lpstr>  مدت زمان انکوباسیون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ghahri14@gmail.com</dc:creator>
  <cp:lastModifiedBy>amodavem</cp:lastModifiedBy>
  <cp:revision>79</cp:revision>
  <dcterms:created xsi:type="dcterms:W3CDTF">2022-01-04T18:03:51Z</dcterms:created>
  <dcterms:modified xsi:type="dcterms:W3CDTF">2023-05-06T12:02:00Z</dcterms:modified>
</cp:coreProperties>
</file>