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media/image7.jpg" ContentType="image/png"/>
  <Override PartName="/ppt/media/image8.jpg" ContentType="image/png"/>
  <Override PartName="/ppt/media/image20.jpg" ContentType="image/png"/>
  <Override PartName="/ppt/media/image43.jpg" ContentType="image/png"/>
  <Override PartName="/ppt/media/image59.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57"/>
  </p:notesMasterIdLst>
  <p:sldIdLst>
    <p:sldId id="256" r:id="rId2"/>
    <p:sldId id="259" r:id="rId3"/>
    <p:sldId id="267" r:id="rId4"/>
    <p:sldId id="293" r:id="rId5"/>
    <p:sldId id="263" r:id="rId6"/>
    <p:sldId id="294" r:id="rId7"/>
    <p:sldId id="265" r:id="rId8"/>
    <p:sldId id="297" r:id="rId9"/>
    <p:sldId id="296" r:id="rId10"/>
    <p:sldId id="316" r:id="rId11"/>
    <p:sldId id="298" r:id="rId12"/>
    <p:sldId id="272" r:id="rId13"/>
    <p:sldId id="295" r:id="rId14"/>
    <p:sldId id="268" r:id="rId15"/>
    <p:sldId id="301" r:id="rId16"/>
    <p:sldId id="302" r:id="rId17"/>
    <p:sldId id="269" r:id="rId18"/>
    <p:sldId id="270" r:id="rId19"/>
    <p:sldId id="271" r:id="rId20"/>
    <p:sldId id="273" r:id="rId21"/>
    <p:sldId id="275" r:id="rId22"/>
    <p:sldId id="276" r:id="rId23"/>
    <p:sldId id="318" r:id="rId24"/>
    <p:sldId id="277" r:id="rId25"/>
    <p:sldId id="278" r:id="rId26"/>
    <p:sldId id="324" r:id="rId27"/>
    <p:sldId id="319" r:id="rId28"/>
    <p:sldId id="323" r:id="rId29"/>
    <p:sldId id="311" r:id="rId30"/>
    <p:sldId id="280" r:id="rId31"/>
    <p:sldId id="320" r:id="rId32"/>
    <p:sldId id="303" r:id="rId33"/>
    <p:sldId id="312" r:id="rId34"/>
    <p:sldId id="322" r:id="rId35"/>
    <p:sldId id="321" r:id="rId36"/>
    <p:sldId id="314" r:id="rId37"/>
    <p:sldId id="304" r:id="rId38"/>
    <p:sldId id="286" r:id="rId39"/>
    <p:sldId id="307" r:id="rId40"/>
    <p:sldId id="313" r:id="rId41"/>
    <p:sldId id="305" r:id="rId42"/>
    <p:sldId id="306" r:id="rId43"/>
    <p:sldId id="283" r:id="rId44"/>
    <p:sldId id="325" r:id="rId45"/>
    <p:sldId id="309" r:id="rId46"/>
    <p:sldId id="310" r:id="rId47"/>
    <p:sldId id="274" r:id="rId48"/>
    <p:sldId id="326" r:id="rId49"/>
    <p:sldId id="327" r:id="rId50"/>
    <p:sldId id="329" r:id="rId51"/>
    <p:sldId id="330" r:id="rId52"/>
    <p:sldId id="328" r:id="rId53"/>
    <p:sldId id="299" r:id="rId54"/>
    <p:sldId id="292" r:id="rId55"/>
    <p:sldId id="315" r:id="rId56"/>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D97"/>
    <a:srgbClr val="5DD5FF"/>
    <a:srgbClr val="FF8225"/>
    <a:srgbClr val="FF2549"/>
    <a:srgbClr val="0000CC"/>
    <a:srgbClr val="003635"/>
    <a:srgbClr val="9EFF29"/>
    <a:srgbClr val="C80064"/>
    <a:srgbClr val="C33A1F"/>
    <a:srgbClr val="007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snapToGrid="0">
      <p:cViewPr varScale="1">
        <p:scale>
          <a:sx n="108" d="100"/>
          <a:sy n="108" d="100"/>
        </p:scale>
        <p:origin x="730" y="62"/>
      </p:cViewPr>
      <p:guideLst>
        <p:guide orient="horz" pos="1620"/>
        <p:guide pos="2880"/>
      </p:guideLst>
    </p:cSldViewPr>
  </p:slideViewPr>
  <p:notesTextViewPr>
    <p:cViewPr>
      <p:scale>
        <a:sx n="1" d="1"/>
        <a:sy n="1" d="1"/>
      </p:scale>
      <p:origin x="0" y="0"/>
    </p:cViewPr>
  </p:notesTextViewPr>
  <p:gridSpacing cx="152705" cy="1527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D18E60-4300-4729-A0D7-6AB984C3922D}" type="datetimeFigureOut">
              <a:rPr lang="en-US" smtClean="0"/>
              <a:t>5/6/2023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533E96-F078-4B3D-A8F4-F1AF21EBC357}" type="slidenum">
              <a:rPr lang="en-US" smtClean="0"/>
              <a:t>‹#›</a:t>
            </a:fld>
            <a:endParaRPr lang="en-US"/>
          </a:p>
        </p:txBody>
      </p:sp>
    </p:spTree>
    <p:extLst>
      <p:ext uri="{BB962C8B-B14F-4D97-AF65-F5344CB8AC3E}">
        <p14:creationId xmlns:p14="http://schemas.microsoft.com/office/powerpoint/2010/main" val="2844300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89937" y="1799304"/>
            <a:ext cx="8015750" cy="1836174"/>
          </a:xfrm>
          <a:noFill/>
          <a:effectLst>
            <a:outerShdw blurRad="50800" dist="38100" dir="2700000" algn="tl" rotWithShape="0">
              <a:prstClr val="black">
                <a:alpha val="40000"/>
              </a:prstClr>
            </a:outerShdw>
          </a:effectLst>
        </p:spPr>
        <p:txBody>
          <a:bodyPr>
            <a:normAutofit/>
          </a:bodyPr>
          <a:lstStyle>
            <a:lvl1pPr algn="r">
              <a:defRPr sz="36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12060" y="3694469"/>
            <a:ext cx="8001000" cy="678426"/>
          </a:xfrm>
        </p:spPr>
        <p:txBody>
          <a:bodyPr>
            <a:normAutofit/>
          </a:bodyPr>
          <a:lstStyle>
            <a:lvl1pPr marL="0" indent="0" algn="r">
              <a:buNone/>
              <a:defRPr sz="2800" b="0" i="0">
                <a:solidFill>
                  <a:srgbClr val="00B0F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5/6/2023</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5/6/2023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5/6/2023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5/6/2023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a:extLst>
              <a:ext uri="{FF2B5EF4-FFF2-40B4-BE49-F238E27FC236}">
                <a16:creationId xmlns:a16="http://schemas.microsoft.com/office/drawing/2014/main" id="{08B89D22-1D6E-450B-881F-4D2A4C527F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808475" y="2326213"/>
            <a:ext cx="1463784" cy="52696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1442" y="268583"/>
            <a:ext cx="8259098" cy="763526"/>
          </a:xfrm>
        </p:spPr>
        <p:txBody>
          <a:bodyPr>
            <a:normAutofit/>
          </a:bodyPr>
          <a:lstStyle>
            <a:lvl1pPr algn="r">
              <a:defRPr sz="36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1747683" y="1128252"/>
            <a:ext cx="7034981" cy="3650224"/>
          </a:xfrm>
        </p:spPr>
        <p:txBody>
          <a:bodyPr/>
          <a:lstStyle>
            <a:lvl1pPr algn="l">
              <a:defRPr sz="2800">
                <a:solidFill>
                  <a:schemeClr val="bg1"/>
                </a:solidFill>
              </a:defRPr>
            </a:lvl1pPr>
            <a:lvl2pPr algn="l">
              <a:defRPr>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5/6/2023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384732" y="539273"/>
            <a:ext cx="6283782" cy="725349"/>
          </a:xfrm>
        </p:spPr>
        <p:txBody>
          <a:bodyPr>
            <a:normAutofit/>
          </a:bodyPr>
          <a:lstStyle>
            <a:lvl1pPr algn="r">
              <a:defRPr sz="360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1932039" y="1312606"/>
            <a:ext cx="6769509" cy="3508626"/>
          </a:xfrm>
        </p:spPr>
        <p:txBody>
          <a:bodyPr/>
          <a:lstStyle>
            <a:lvl1pPr>
              <a:defRPr sz="28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5/6/2023</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5/6/2023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5/6/2023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0067" y="249521"/>
            <a:ext cx="8093365" cy="763525"/>
          </a:xfrm>
        </p:spPr>
        <p:txBody>
          <a:bodyPr>
            <a:normAutofit/>
          </a:bodyPr>
          <a:lstStyle>
            <a:lvl1pPr algn="r">
              <a:defRPr sz="36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22131" y="1611271"/>
            <a:ext cx="4040188" cy="479822"/>
          </a:xfrm>
        </p:spPr>
        <p:txBody>
          <a:bodyPr anchor="b"/>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22131" y="2083668"/>
            <a:ext cx="4040188" cy="2276294"/>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57252" y="1611271"/>
            <a:ext cx="4041775" cy="479822"/>
          </a:xfrm>
        </p:spPr>
        <p:txBody>
          <a:bodyPr anchor="b"/>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57252" y="2083668"/>
            <a:ext cx="4041775" cy="2276294"/>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5/6/2023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5/6/2023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5/6/2023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5/6/2023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5/6/2023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
        <p:nvSpPr>
          <p:cNvPr id="7" name="TextBox 6">
            <a:extLst>
              <a:ext uri="{FF2B5EF4-FFF2-40B4-BE49-F238E27FC236}">
                <a16:creationId xmlns:a16="http://schemas.microsoft.com/office/drawing/2014/main" id="{11E867DF-3DCA-4725-94F0-F2B6BD747A82}"/>
              </a:ext>
            </a:extLst>
          </p:cNvPr>
          <p:cNvSpPr txBox="1"/>
          <p:nvPr userDrawn="1"/>
        </p:nvSpPr>
        <p:spPr>
          <a:xfrm>
            <a:off x="-9150" y="5213747"/>
            <a:ext cx="8389625" cy="523220"/>
          </a:xfrm>
          <a:prstGeom prst="rect">
            <a:avLst/>
          </a:prstGeom>
          <a:noFill/>
        </p:spPr>
        <p:txBody>
          <a:bodyPr wrap="square" rtlCol="0">
            <a:spAutoFit/>
          </a:bodyPr>
          <a:lstStyle/>
          <a:p>
            <a:r>
              <a:rPr lang="en-US" sz="1400" dirty="0">
                <a:solidFill>
                  <a:schemeClr val="bg1">
                    <a:lumMod val="65000"/>
                  </a:schemeClr>
                </a:solidFill>
              </a:rPr>
              <a:t>This presentation uses a free template provided by FPPT.com</a:t>
            </a:r>
          </a:p>
          <a:p>
            <a:r>
              <a:rPr lang="en-US" sz="1400" dirty="0">
                <a:solidFill>
                  <a:schemeClr val="bg1">
                    <a:lumMod val="65000"/>
                  </a:schemeClr>
                </a:solidFill>
              </a:rPr>
              <a:t>www.free-power-point-templates.com</a:t>
            </a:r>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3.xml"/><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3.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g"/><Relationship Id="rId1" Type="http://schemas.openxmlformats.org/officeDocument/2006/relationships/slideLayout" Target="../slideLayouts/slideLayout3.xml"/><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jpeg"/><Relationship Id="rId1" Type="http://schemas.openxmlformats.org/officeDocument/2006/relationships/slideLayout" Target="../slideLayouts/slideLayout3.xml"/><Relationship Id="rId5" Type="http://schemas.openxmlformats.org/officeDocument/2006/relationships/image" Target="../media/image61.jpeg"/><Relationship Id="rId4" Type="http://schemas.openxmlformats.org/officeDocument/2006/relationships/image" Target="../media/image60.jpeg"/></Relationships>
</file>

<file path=ppt/slides/_rels/slide3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jpg"/><Relationship Id="rId1" Type="http://schemas.openxmlformats.org/officeDocument/2006/relationships/slideLayout" Target="../slideLayouts/slideLayout3.xml"/><Relationship Id="rId5" Type="http://schemas.openxmlformats.org/officeDocument/2006/relationships/image" Target="../media/image65.jpeg"/><Relationship Id="rId4" Type="http://schemas.openxmlformats.org/officeDocument/2006/relationships/image" Target="../media/image64.jpg"/></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eg"/><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40.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image" Target="../media/image66.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image" Target="../media/image69.jp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71.jpeg"/><Relationship Id="rId1" Type="http://schemas.openxmlformats.org/officeDocument/2006/relationships/slideLayout" Target="../slideLayouts/slideLayout3.xml"/><Relationship Id="rId4" Type="http://schemas.openxmlformats.org/officeDocument/2006/relationships/image" Target="../media/image73.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3.xml"/><Relationship Id="rId4" Type="http://schemas.openxmlformats.org/officeDocument/2006/relationships/image" Target="../media/image76.jpeg"/></Relationships>
</file>

<file path=ppt/slides/_rels/slide4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3.xml"/><Relationship Id="rId5" Type="http://schemas.openxmlformats.org/officeDocument/2006/relationships/image" Target="../media/image80.jpeg"/><Relationship Id="rId4" Type="http://schemas.openxmlformats.org/officeDocument/2006/relationships/image" Target="../media/image7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47690" y="1600200"/>
            <a:ext cx="7193440" cy="2194191"/>
          </a:xfrm>
        </p:spPr>
        <p:txBody>
          <a:bodyPr>
            <a:normAutofit/>
          </a:bodyPr>
          <a:lstStyle/>
          <a:p>
            <a:r>
              <a:rPr lang="fa-IR" sz="2000" b="1" dirty="0">
                <a:effectLst>
                  <a:outerShdw blurRad="38100" dist="38100" dir="2700000" algn="tl">
                    <a:srgbClr val="000000">
                      <a:alpha val="43137"/>
                    </a:srgbClr>
                  </a:outerShdw>
                </a:effectLst>
                <a:cs typeface="B Titr" panose="00000700000000000000" pitchFamily="2" charset="-78"/>
              </a:rPr>
              <a:t>روش های نمونه برداری و تشخیص آزمایشگاهی بیماری های قارچی</a:t>
            </a:r>
            <a:endParaRPr lang="en-US" sz="2000" b="1" dirty="0">
              <a:effectLst>
                <a:outerShdw blurRad="38100" dist="38100" dir="2700000" algn="tl">
                  <a:srgbClr val="000000">
                    <a:alpha val="43137"/>
                  </a:srgbClr>
                </a:outerShdw>
              </a:effectLst>
              <a:cs typeface="B Titr" panose="00000700000000000000" pitchFamily="2" charset="-78"/>
            </a:endParaRPr>
          </a:p>
        </p:txBody>
      </p:sp>
      <p:sp>
        <p:nvSpPr>
          <p:cNvPr id="3" name="Subtitle 2"/>
          <p:cNvSpPr>
            <a:spLocks noGrp="1"/>
          </p:cNvSpPr>
          <p:nvPr>
            <p:ph type="subTitle" idx="1"/>
          </p:nvPr>
        </p:nvSpPr>
        <p:spPr>
          <a:xfrm>
            <a:off x="685800" y="3369924"/>
            <a:ext cx="8355330" cy="929223"/>
          </a:xfrm>
        </p:spPr>
        <p:txBody>
          <a:bodyPr>
            <a:noAutofit/>
          </a:bodyPr>
          <a:lstStyle/>
          <a:p>
            <a:pPr rtl="1"/>
            <a:r>
              <a:rPr lang="fa-IR" sz="1800" b="1" dirty="0">
                <a:solidFill>
                  <a:srgbClr val="FFFF00"/>
                </a:solidFill>
                <a:cs typeface="B Titr" panose="00000700000000000000" pitchFamily="2" charset="-78"/>
              </a:rPr>
              <a:t>دکتر سولماز بصیری – دکترای تخصصی قارچ شناسی پزشکی</a:t>
            </a:r>
          </a:p>
        </p:txBody>
      </p:sp>
    </p:spTree>
    <p:extLst>
      <p:ext uri="{BB962C8B-B14F-4D97-AF65-F5344CB8AC3E}">
        <p14:creationId xmlns:p14="http://schemas.microsoft.com/office/powerpoint/2010/main" val="363920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solidFill>
                  <a:srgbClr val="FFFF00"/>
                </a:solidFill>
              </a:rPr>
              <a:t>Clinical manifestations</a:t>
            </a:r>
            <a:endParaRPr lang="en-US" dirty="0"/>
          </a:p>
        </p:txBody>
      </p:sp>
      <p:sp>
        <p:nvSpPr>
          <p:cNvPr id="3" name="Content Placeholder 2"/>
          <p:cNvSpPr>
            <a:spLocks noGrp="1"/>
          </p:cNvSpPr>
          <p:nvPr>
            <p:ph idx="1"/>
          </p:nvPr>
        </p:nvSpPr>
        <p:spPr>
          <a:xfrm>
            <a:off x="1314450" y="1428750"/>
            <a:ext cx="7726680" cy="3392482"/>
          </a:xfrm>
        </p:spPr>
        <p:txBody>
          <a:bodyPr>
            <a:normAutofit/>
          </a:bodyPr>
          <a:lstStyle/>
          <a:p>
            <a:pPr algn="justLow"/>
            <a:r>
              <a:rPr lang="en-US" sz="2600" b="1" dirty="0"/>
              <a:t>The common symptoms of </a:t>
            </a:r>
            <a:r>
              <a:rPr lang="en-US" sz="2600" b="1" dirty="0" err="1"/>
              <a:t>dermatophytes</a:t>
            </a:r>
            <a:r>
              <a:rPr lang="en-US" sz="2600" b="1" dirty="0"/>
              <a:t> are </a:t>
            </a:r>
            <a:r>
              <a:rPr lang="en-US" sz="2600" b="1" i="1" dirty="0">
                <a:solidFill>
                  <a:srgbClr val="FFFF00"/>
                </a:solidFill>
              </a:rPr>
              <a:t>irritation</a:t>
            </a:r>
            <a:r>
              <a:rPr lang="en-US" sz="2600" b="1" dirty="0"/>
              <a:t>, </a:t>
            </a:r>
            <a:r>
              <a:rPr lang="en-US" sz="2600" b="1" i="1" dirty="0">
                <a:solidFill>
                  <a:srgbClr val="FFFF00"/>
                </a:solidFill>
              </a:rPr>
              <a:t>erythema</a:t>
            </a:r>
            <a:r>
              <a:rPr lang="en-US" sz="2600" b="1" dirty="0"/>
              <a:t> (redness of the skin), </a:t>
            </a:r>
            <a:r>
              <a:rPr lang="en-US" sz="2600" b="1" i="1" dirty="0">
                <a:solidFill>
                  <a:srgbClr val="FFFF00"/>
                </a:solidFill>
              </a:rPr>
              <a:t>edema</a:t>
            </a:r>
            <a:r>
              <a:rPr lang="en-US" sz="2600" b="1" dirty="0"/>
              <a:t> (swelling), and </a:t>
            </a:r>
            <a:r>
              <a:rPr lang="en-US" sz="2600" b="1" i="1" dirty="0">
                <a:solidFill>
                  <a:srgbClr val="FFFF00"/>
                </a:solidFill>
              </a:rPr>
              <a:t>vesiculation </a:t>
            </a:r>
            <a:r>
              <a:rPr lang="en-US" sz="2600" b="1" dirty="0"/>
              <a:t>(formation of the vesicle or cyst).</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82241" y="3072314"/>
            <a:ext cx="2804160" cy="210312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2503" y="3071264"/>
            <a:ext cx="3095203" cy="22860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17863" y="3072314"/>
            <a:ext cx="2834640" cy="2125980"/>
          </a:xfrm>
          <a:prstGeom prst="rect">
            <a:avLst/>
          </a:prstGeom>
        </p:spPr>
      </p:pic>
    </p:spTree>
    <p:extLst>
      <p:ext uri="{BB962C8B-B14F-4D97-AF65-F5344CB8AC3E}">
        <p14:creationId xmlns:p14="http://schemas.microsoft.com/office/powerpoint/2010/main" val="10272139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7767" y="1"/>
            <a:ext cx="6283782" cy="934948"/>
          </a:xfrm>
        </p:spPr>
        <p:txBody>
          <a:bodyPr/>
          <a:lstStyle/>
          <a:p>
            <a:pPr algn="ctr"/>
            <a:r>
              <a:rPr lang="en-US" b="1" i="1" dirty="0">
                <a:solidFill>
                  <a:srgbClr val="FFFF00"/>
                </a:solidFill>
              </a:rPr>
              <a:t>   Transmission </a:t>
            </a:r>
          </a:p>
        </p:txBody>
      </p:sp>
      <p:sp>
        <p:nvSpPr>
          <p:cNvPr id="3" name="Content Placeholder 2"/>
          <p:cNvSpPr>
            <a:spLocks noGrp="1"/>
          </p:cNvSpPr>
          <p:nvPr>
            <p:ph idx="1"/>
          </p:nvPr>
        </p:nvSpPr>
        <p:spPr>
          <a:xfrm>
            <a:off x="1501124" y="934949"/>
            <a:ext cx="7642876" cy="3886284"/>
          </a:xfrm>
        </p:spPr>
        <p:txBody>
          <a:bodyPr>
            <a:normAutofit/>
          </a:bodyPr>
          <a:lstStyle/>
          <a:p>
            <a:pPr marL="0" indent="0" algn="ctr">
              <a:buNone/>
            </a:pPr>
            <a:r>
              <a:rPr lang="en-US" b="1" i="1" dirty="0">
                <a:solidFill>
                  <a:srgbClr val="FFFF00"/>
                </a:solidFill>
              </a:rPr>
              <a:t>direct </a:t>
            </a:r>
            <a:r>
              <a:rPr lang="en-US" b="1" i="1" dirty="0"/>
              <a:t>or</a:t>
            </a:r>
            <a:r>
              <a:rPr lang="en-US" b="1" i="1" dirty="0">
                <a:solidFill>
                  <a:srgbClr val="FFFF00"/>
                </a:solidFill>
              </a:rPr>
              <a:t> indirect contact</a:t>
            </a:r>
          </a:p>
          <a:p>
            <a:pPr>
              <a:buFont typeface="Wingdings" panose="05000000000000000000" pitchFamily="2" charset="2"/>
              <a:buChar char="Ø"/>
            </a:pPr>
            <a:r>
              <a:rPr lang="en-US" b="1" i="1" dirty="0"/>
              <a:t>Indirect contact: </a:t>
            </a:r>
            <a:r>
              <a:rPr lang="en-US" sz="2400" b="1" dirty="0"/>
              <a:t>Sharing </a:t>
            </a:r>
            <a:r>
              <a:rPr lang="en-US" sz="2400" b="1" dirty="0">
                <a:solidFill>
                  <a:srgbClr val="FFFF00"/>
                </a:solidFill>
              </a:rPr>
              <a:t>c</a:t>
            </a:r>
            <a:r>
              <a:rPr lang="en-US" sz="2400" b="1" i="1" dirty="0">
                <a:solidFill>
                  <a:srgbClr val="FFFF00"/>
                </a:solidFill>
              </a:rPr>
              <a:t>lothes</a:t>
            </a:r>
            <a:r>
              <a:rPr lang="en-US" sz="2400" b="1" dirty="0"/>
              <a:t>, </a:t>
            </a:r>
            <a:r>
              <a:rPr lang="en-US" sz="2400" b="1" i="1" dirty="0">
                <a:solidFill>
                  <a:srgbClr val="FFFF00"/>
                </a:solidFill>
              </a:rPr>
              <a:t>combs</a:t>
            </a:r>
            <a:r>
              <a:rPr lang="en-US" sz="2400" b="1" dirty="0"/>
              <a:t>, </a:t>
            </a:r>
            <a:r>
              <a:rPr lang="en-US" sz="2400" b="1" i="1" dirty="0">
                <a:solidFill>
                  <a:srgbClr val="FFFF00"/>
                </a:solidFill>
              </a:rPr>
              <a:t>brushes</a:t>
            </a:r>
            <a:r>
              <a:rPr lang="en-US" sz="2400" b="1" dirty="0"/>
              <a:t>,</a:t>
            </a:r>
            <a:r>
              <a:rPr lang="en-US" sz="2400" b="1" i="1" dirty="0">
                <a:solidFill>
                  <a:srgbClr val="FFFF00"/>
                </a:solidFill>
              </a:rPr>
              <a:t> towels</a:t>
            </a:r>
            <a:r>
              <a:rPr lang="en-US" sz="2400" b="1" dirty="0"/>
              <a:t>,</a:t>
            </a:r>
            <a:r>
              <a:rPr lang="en-US" sz="2400" b="1" i="1" dirty="0">
                <a:solidFill>
                  <a:srgbClr val="FFFF00"/>
                </a:solidFill>
              </a:rPr>
              <a:t> </a:t>
            </a:r>
            <a:r>
              <a:rPr lang="en-US" sz="2400" b="1" i="1" dirty="0" err="1">
                <a:solidFill>
                  <a:srgbClr val="FFFF00"/>
                </a:solidFill>
              </a:rPr>
              <a:t>bedsheets</a:t>
            </a:r>
            <a:r>
              <a:rPr lang="en-US" sz="2400" b="1" dirty="0"/>
              <a:t>, </a:t>
            </a:r>
            <a:r>
              <a:rPr lang="en-US" sz="2400" b="1" i="1" dirty="0">
                <a:solidFill>
                  <a:srgbClr val="FFFF00"/>
                </a:solidFill>
              </a:rPr>
              <a:t>swimming pool</a:t>
            </a:r>
            <a:r>
              <a:rPr lang="en-US" sz="2400" b="1" i="1" dirty="0"/>
              <a:t>, </a:t>
            </a:r>
            <a:r>
              <a:rPr lang="en-US" sz="2400" b="1" i="1" dirty="0">
                <a:solidFill>
                  <a:srgbClr val="FFFF00"/>
                </a:solidFill>
              </a:rPr>
              <a:t>floor</a:t>
            </a:r>
            <a:r>
              <a:rPr lang="en-US" sz="2400" b="1" dirty="0"/>
              <a:t>... </a:t>
            </a:r>
          </a:p>
          <a:p>
            <a:pPr>
              <a:buFont typeface="Wingdings" panose="05000000000000000000" pitchFamily="2" charset="2"/>
              <a:buChar char="Ø"/>
            </a:pPr>
            <a:r>
              <a:rPr lang="en-US" b="1" i="1" dirty="0"/>
              <a:t>Direct: </a:t>
            </a:r>
            <a:r>
              <a:rPr lang="en-US" sz="2400" b="1" dirty="0"/>
              <a:t>Close human contact </a:t>
            </a:r>
          </a:p>
          <a:p>
            <a:pPr>
              <a:buFont typeface="Wingdings" panose="05000000000000000000" pitchFamily="2" charset="2"/>
              <a:buChar char="Ø"/>
            </a:pPr>
            <a:r>
              <a:rPr lang="en-US" sz="2400" b="1" dirty="0"/>
              <a:t>Animal-to-human (Zoophilic)</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8581" y="3452208"/>
            <a:ext cx="2834640" cy="1691292"/>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7960" y="3452208"/>
            <a:ext cx="2606040" cy="1737360"/>
          </a:xfrm>
          <a:prstGeom prst="rect">
            <a:avLst/>
          </a:prstGeom>
        </p:spPr>
      </p:pic>
    </p:spTree>
    <p:extLst>
      <p:ext uri="{BB962C8B-B14F-4D97-AF65-F5344CB8AC3E}">
        <p14:creationId xmlns:p14="http://schemas.microsoft.com/office/powerpoint/2010/main" val="1345773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54730" y="982980"/>
            <a:ext cx="5925314" cy="1322329"/>
          </a:xfrm>
        </p:spPr>
        <p:txBody>
          <a:bodyPr>
            <a:noAutofit/>
          </a:bodyPr>
          <a:lstStyle/>
          <a:p>
            <a:pPr algn="l"/>
            <a:r>
              <a:rPr lang="en-US" b="1" i="1" dirty="0">
                <a:solidFill>
                  <a:srgbClr val="FFFF00"/>
                </a:solidFill>
                <a:effectLst/>
              </a:rPr>
              <a:t>1.Tinea </a:t>
            </a:r>
            <a:r>
              <a:rPr lang="en-US" b="1" i="1" dirty="0" err="1">
                <a:solidFill>
                  <a:srgbClr val="FFFF00"/>
                </a:solidFill>
                <a:effectLst/>
              </a:rPr>
              <a:t>corporis</a:t>
            </a:r>
            <a:br>
              <a:rPr lang="en-US" b="1" i="1" dirty="0">
                <a:solidFill>
                  <a:srgbClr val="FFFF00"/>
                </a:solidFill>
                <a:effectLst/>
              </a:rPr>
            </a:br>
            <a:r>
              <a:rPr lang="fa-IR" b="1" i="1" dirty="0">
                <a:solidFill>
                  <a:srgbClr val="FFFF00"/>
                </a:solidFill>
                <a:effectLst/>
              </a:rPr>
              <a:t>کچلی بدن)</a:t>
            </a:r>
            <a:r>
              <a:rPr lang="en-US" b="1" i="1" dirty="0">
                <a:solidFill>
                  <a:srgbClr val="FFFF00"/>
                </a:solidFill>
                <a:effectLst/>
              </a:rPr>
              <a:t>)</a:t>
            </a:r>
            <a:br>
              <a:rPr lang="en-US" b="1" dirty="0">
                <a:effectLst/>
              </a:rPr>
            </a:br>
            <a:endParaRPr lang="en-US" dirty="0"/>
          </a:p>
        </p:txBody>
      </p:sp>
      <p:sp>
        <p:nvSpPr>
          <p:cNvPr id="3" name="Content Placeholder 2"/>
          <p:cNvSpPr>
            <a:spLocks noGrp="1"/>
          </p:cNvSpPr>
          <p:nvPr>
            <p:ph idx="1"/>
          </p:nvPr>
        </p:nvSpPr>
        <p:spPr>
          <a:xfrm>
            <a:off x="1383030" y="2617470"/>
            <a:ext cx="7760970" cy="2526030"/>
          </a:xfrm>
        </p:spPr>
        <p:txBody>
          <a:bodyPr>
            <a:normAutofit/>
          </a:bodyPr>
          <a:lstStyle/>
          <a:p>
            <a:pPr algn="just">
              <a:buFont typeface="Wingdings" panose="05000000000000000000" pitchFamily="2" charset="2"/>
              <a:buChar char="Ø"/>
            </a:pPr>
            <a:r>
              <a:rPr lang="en-US" sz="2400" b="1" dirty="0"/>
              <a:t>It is the infection of the body’s glabrous (non-hairy) skin.</a:t>
            </a:r>
          </a:p>
          <a:p>
            <a:pPr marL="0" indent="0" algn="just">
              <a:buNone/>
            </a:pPr>
            <a:endParaRPr lang="en-US" sz="2400" b="1" dirty="0"/>
          </a:p>
          <a:p>
            <a:pPr algn="just">
              <a:buFont typeface="Wingdings" panose="05000000000000000000" pitchFamily="2" charset="2"/>
              <a:buChar char="Ø"/>
            </a:pPr>
            <a:r>
              <a:rPr lang="en-US" sz="2400" b="1" dirty="0"/>
              <a:t>characterized by </a:t>
            </a:r>
            <a:r>
              <a:rPr lang="en-US" sz="2400" b="1" i="1" dirty="0">
                <a:solidFill>
                  <a:srgbClr val="FFFF00"/>
                </a:solidFill>
              </a:rPr>
              <a:t>erythematous</a:t>
            </a:r>
            <a:r>
              <a:rPr lang="en-US" sz="2400" b="1" dirty="0"/>
              <a:t>, </a:t>
            </a:r>
            <a:r>
              <a:rPr lang="en-US" sz="2400" b="1" i="1" dirty="0">
                <a:solidFill>
                  <a:srgbClr val="FFFF00"/>
                </a:solidFill>
              </a:rPr>
              <a:t>scaly</a:t>
            </a:r>
            <a:r>
              <a:rPr lang="en-US" sz="2400" b="1" dirty="0"/>
              <a:t>, </a:t>
            </a:r>
            <a:r>
              <a:rPr lang="en-US" sz="2400" b="1" i="1" dirty="0">
                <a:solidFill>
                  <a:srgbClr val="FFFF00"/>
                </a:solidFill>
              </a:rPr>
              <a:t>lesions</a:t>
            </a:r>
            <a:r>
              <a:rPr lang="en-US" sz="2400" b="1" dirty="0"/>
              <a:t> and </a:t>
            </a:r>
            <a:r>
              <a:rPr lang="en-US" sz="2400" b="1" i="1" dirty="0">
                <a:solidFill>
                  <a:srgbClr val="FFFF00"/>
                </a:solidFill>
              </a:rPr>
              <a:t>annular</a:t>
            </a:r>
            <a:r>
              <a:rPr lang="en-US" sz="2400" b="1" dirty="0"/>
              <a:t>, </a:t>
            </a:r>
            <a:r>
              <a:rPr lang="en-US" sz="2400" b="1" i="1" dirty="0">
                <a:solidFill>
                  <a:srgbClr val="FFFF00"/>
                </a:solidFill>
              </a:rPr>
              <a:t>sharply </a:t>
            </a:r>
            <a:r>
              <a:rPr lang="en-US" sz="2400" b="1" i="1" dirty="0" err="1">
                <a:solidFill>
                  <a:srgbClr val="FFFF00"/>
                </a:solidFill>
              </a:rPr>
              <a:t>marginated</a:t>
            </a:r>
            <a:r>
              <a:rPr lang="en-US" sz="2400" b="1" i="1" dirty="0">
                <a:solidFill>
                  <a:srgbClr val="FFFF00"/>
                </a:solidFill>
              </a:rPr>
              <a:t> plaques </a:t>
            </a:r>
            <a:r>
              <a:rPr lang="en-US" sz="2400" b="1" dirty="0"/>
              <a:t>with a raised border that may be </a:t>
            </a:r>
            <a:r>
              <a:rPr lang="en-US" sz="2400" b="1" i="1" dirty="0">
                <a:solidFill>
                  <a:srgbClr val="FFFF00"/>
                </a:solidFill>
              </a:rPr>
              <a:t>single</a:t>
            </a:r>
            <a:r>
              <a:rPr lang="en-US" sz="2400" b="1" dirty="0"/>
              <a:t>, </a:t>
            </a:r>
            <a:r>
              <a:rPr lang="en-US" sz="2400" b="1" i="1" dirty="0">
                <a:solidFill>
                  <a:srgbClr val="FFFF00"/>
                </a:solidFill>
              </a:rPr>
              <a:t>multiple</a:t>
            </a:r>
            <a:r>
              <a:rPr lang="en-US" sz="2400" b="1" dirty="0"/>
              <a:t>, or </a:t>
            </a:r>
            <a:r>
              <a:rPr lang="en-US" sz="2400" b="1" i="1" dirty="0">
                <a:solidFill>
                  <a:srgbClr val="FFFF00"/>
                </a:solidFill>
              </a:rPr>
              <a:t>confluent</a:t>
            </a:r>
            <a:r>
              <a:rPr lang="en-US" sz="2400" b="1" dirty="0"/>
              <a:t>.</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58120" y="0"/>
            <a:ext cx="1985880" cy="2651760"/>
          </a:xfrm>
          <a:prstGeom prst="rect">
            <a:avLst/>
          </a:prstGeom>
        </p:spPr>
      </p:pic>
    </p:spTree>
    <p:extLst>
      <p:ext uri="{BB962C8B-B14F-4D97-AF65-F5344CB8AC3E}">
        <p14:creationId xmlns:p14="http://schemas.microsoft.com/office/powerpoint/2010/main" val="2410191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Clinical Manifestations</a:t>
            </a:r>
          </a:p>
        </p:txBody>
      </p:sp>
      <p:sp>
        <p:nvSpPr>
          <p:cNvPr id="3" name="Content Placeholder 2"/>
          <p:cNvSpPr>
            <a:spLocks noGrp="1"/>
          </p:cNvSpPr>
          <p:nvPr>
            <p:ph idx="1"/>
          </p:nvPr>
        </p:nvSpPr>
        <p:spPr>
          <a:xfrm>
            <a:off x="1479479" y="1714500"/>
            <a:ext cx="7222069" cy="3106732"/>
          </a:xfrm>
        </p:spPr>
        <p:txBody>
          <a:bodyPr/>
          <a:lstStyle/>
          <a:p>
            <a:pPr>
              <a:buFont typeface="Wingdings" panose="05000000000000000000" pitchFamily="2" charset="2"/>
              <a:buChar char="Ø"/>
            </a:pPr>
            <a:r>
              <a:rPr lang="en-US" sz="2400" b="1" dirty="0"/>
              <a:t>Concentric or </a:t>
            </a:r>
            <a:r>
              <a:rPr lang="en-US" sz="2400" b="1" i="1" dirty="0">
                <a:solidFill>
                  <a:srgbClr val="FFFF00"/>
                </a:solidFill>
              </a:rPr>
              <a:t>ring-like</a:t>
            </a:r>
            <a:r>
              <a:rPr lang="en-US" sz="2400" b="1" dirty="0"/>
              <a:t> lesions on skin</a:t>
            </a:r>
          </a:p>
          <a:p>
            <a:pPr>
              <a:buFont typeface="Wingdings" panose="05000000000000000000" pitchFamily="2" charset="2"/>
              <a:buChar char="Ø"/>
            </a:pPr>
            <a:r>
              <a:rPr lang="en-US" sz="2400" b="1" i="1" dirty="0">
                <a:solidFill>
                  <a:srgbClr val="FFFF00"/>
                </a:solidFill>
              </a:rPr>
              <a:t>circular</a:t>
            </a:r>
            <a:r>
              <a:rPr lang="en-US" sz="2400" b="1" dirty="0"/>
              <a:t> rash</a:t>
            </a:r>
          </a:p>
          <a:p>
            <a:pPr>
              <a:buFont typeface="Wingdings" panose="05000000000000000000" pitchFamily="2" charset="2"/>
              <a:buChar char="Ø"/>
            </a:pPr>
            <a:r>
              <a:rPr lang="en-US" sz="2400" b="1" dirty="0"/>
              <a:t>generally restricted to </a:t>
            </a:r>
            <a:r>
              <a:rPr lang="en-US" sz="2400" b="1" i="1" dirty="0">
                <a:solidFill>
                  <a:srgbClr val="FFFF00"/>
                </a:solidFill>
              </a:rPr>
              <a:t>stratum </a:t>
            </a:r>
            <a:r>
              <a:rPr lang="en-US" sz="2400" b="1" i="1" dirty="0" err="1">
                <a:solidFill>
                  <a:srgbClr val="FFFF00"/>
                </a:solidFill>
              </a:rPr>
              <a:t>corneum</a:t>
            </a:r>
            <a:endParaRPr lang="en-US" sz="2400" b="1" i="1" dirty="0">
              <a:solidFill>
                <a:srgbClr val="FFFF00"/>
              </a:solidFill>
            </a:endParaRPr>
          </a:p>
          <a:p>
            <a:pPr marL="0" indent="0">
              <a:buNone/>
            </a:pP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8205" y="2400300"/>
            <a:ext cx="2055795" cy="2743200"/>
          </a:xfrm>
          <a:prstGeom prst="rect">
            <a:avLst/>
          </a:prstGeom>
        </p:spPr>
      </p:pic>
    </p:spTree>
    <p:extLst>
      <p:ext uri="{BB962C8B-B14F-4D97-AF65-F5344CB8AC3E}">
        <p14:creationId xmlns:p14="http://schemas.microsoft.com/office/powerpoint/2010/main" val="5029373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b="1" i="1" dirty="0">
                <a:solidFill>
                  <a:srgbClr val="FFFF00"/>
                </a:solidFill>
                <a:effectLst/>
              </a:rPr>
              <a:t>2. Tinea </a:t>
            </a:r>
            <a:r>
              <a:rPr lang="en-US" b="1" i="1" dirty="0" err="1">
                <a:solidFill>
                  <a:srgbClr val="FFFF00"/>
                </a:solidFill>
                <a:effectLst/>
              </a:rPr>
              <a:t>capitis</a:t>
            </a:r>
            <a:br>
              <a:rPr lang="en-US" b="1" i="1" dirty="0">
                <a:solidFill>
                  <a:srgbClr val="FFFF00"/>
                </a:solidFill>
                <a:effectLst/>
              </a:rPr>
            </a:br>
            <a:r>
              <a:rPr lang="fa-IR" b="1" i="1" dirty="0">
                <a:solidFill>
                  <a:srgbClr val="FFFF00"/>
                </a:solidFill>
                <a:effectLst/>
              </a:rPr>
              <a:t>(کچلی سر )</a:t>
            </a:r>
            <a:endParaRPr lang="en-US" b="1" i="1" dirty="0">
              <a:solidFill>
                <a:srgbClr val="FFFF00"/>
              </a:solidFill>
            </a:endParaRPr>
          </a:p>
        </p:txBody>
      </p:sp>
      <p:sp>
        <p:nvSpPr>
          <p:cNvPr id="3" name="Content Placeholder 2"/>
          <p:cNvSpPr>
            <a:spLocks noGrp="1"/>
          </p:cNvSpPr>
          <p:nvPr>
            <p:ph idx="1"/>
          </p:nvPr>
        </p:nvSpPr>
        <p:spPr>
          <a:xfrm>
            <a:off x="1453388" y="1748790"/>
            <a:ext cx="7976361" cy="3360420"/>
          </a:xfrm>
        </p:spPr>
        <p:txBody>
          <a:bodyPr>
            <a:normAutofit/>
          </a:bodyPr>
          <a:lstStyle/>
          <a:p>
            <a:pPr>
              <a:buFont typeface="Wingdings" panose="05000000000000000000" pitchFamily="2" charset="2"/>
              <a:buChar char="Ø"/>
            </a:pPr>
            <a:r>
              <a:rPr lang="en-US" b="1" dirty="0"/>
              <a:t>Ringworm of the </a:t>
            </a:r>
            <a:r>
              <a:rPr lang="en-US" b="1" i="1" dirty="0">
                <a:solidFill>
                  <a:srgbClr val="FFFF00"/>
                </a:solidFill>
              </a:rPr>
              <a:t>scalp</a:t>
            </a:r>
            <a:r>
              <a:rPr lang="en-US" b="1" dirty="0"/>
              <a:t>, </a:t>
            </a:r>
            <a:r>
              <a:rPr lang="en-US" b="1" i="1" dirty="0">
                <a:solidFill>
                  <a:srgbClr val="FFFF00"/>
                </a:solidFill>
              </a:rPr>
              <a:t>eyebrows</a:t>
            </a:r>
            <a:r>
              <a:rPr lang="en-US" b="1" dirty="0"/>
              <a:t> and </a:t>
            </a:r>
            <a:r>
              <a:rPr lang="en-US" b="1" i="1" dirty="0">
                <a:solidFill>
                  <a:srgbClr val="FFFF00"/>
                </a:solidFill>
              </a:rPr>
              <a:t>eyelashes</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3388" y="3006090"/>
            <a:ext cx="2103120" cy="210312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99182" y="3006090"/>
            <a:ext cx="2618002" cy="210312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59858" y="3006090"/>
            <a:ext cx="3154680" cy="2103120"/>
          </a:xfrm>
          <a:prstGeom prst="rect">
            <a:avLst/>
          </a:prstGeom>
        </p:spPr>
      </p:pic>
    </p:spTree>
    <p:extLst>
      <p:ext uri="{BB962C8B-B14F-4D97-AF65-F5344CB8AC3E}">
        <p14:creationId xmlns:p14="http://schemas.microsoft.com/office/powerpoint/2010/main" val="31024381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6098" y="854982"/>
            <a:ext cx="6283782" cy="745217"/>
          </a:xfrm>
        </p:spPr>
        <p:txBody>
          <a:bodyPr>
            <a:normAutofit/>
          </a:bodyPr>
          <a:lstStyle/>
          <a:p>
            <a:r>
              <a:rPr lang="en-US" b="1" i="1" dirty="0"/>
              <a:t>Clinical manifestation</a:t>
            </a:r>
          </a:p>
        </p:txBody>
      </p:sp>
      <p:sp>
        <p:nvSpPr>
          <p:cNvPr id="3" name="Content Placeholder 2"/>
          <p:cNvSpPr>
            <a:spLocks noGrp="1"/>
          </p:cNvSpPr>
          <p:nvPr>
            <p:ph idx="1"/>
          </p:nvPr>
        </p:nvSpPr>
        <p:spPr>
          <a:xfrm>
            <a:off x="1474962" y="1954530"/>
            <a:ext cx="7566168" cy="3291840"/>
          </a:xfrm>
        </p:spPr>
        <p:txBody>
          <a:bodyPr>
            <a:normAutofit/>
          </a:bodyPr>
          <a:lstStyle/>
          <a:p>
            <a:pPr>
              <a:buFont typeface="Wingdings" panose="05000000000000000000" pitchFamily="2" charset="2"/>
              <a:buChar char="Ø"/>
            </a:pPr>
            <a:r>
              <a:rPr lang="en-US" sz="2400" b="1" dirty="0"/>
              <a:t>Starts on the </a:t>
            </a:r>
            <a:r>
              <a:rPr lang="en-US" sz="2400" b="1" i="1" dirty="0">
                <a:solidFill>
                  <a:srgbClr val="FFFF00"/>
                </a:solidFill>
              </a:rPr>
              <a:t>scalp</a:t>
            </a:r>
            <a:r>
              <a:rPr lang="en-US" sz="2400" b="1" dirty="0"/>
              <a:t>, </a:t>
            </a:r>
            <a:r>
              <a:rPr lang="en-US" sz="2400" b="1" i="1" dirty="0">
                <a:solidFill>
                  <a:srgbClr val="FFFF00"/>
                </a:solidFill>
              </a:rPr>
              <a:t>follicles</a:t>
            </a:r>
            <a:r>
              <a:rPr lang="en-US" sz="2400" b="1" dirty="0"/>
              <a:t> </a:t>
            </a:r>
          </a:p>
          <a:p>
            <a:pPr>
              <a:buFont typeface="Wingdings" panose="05000000000000000000" pitchFamily="2" charset="2"/>
              <a:buChar char="Ø"/>
            </a:pPr>
            <a:r>
              <a:rPr lang="en-US" sz="2400" b="1" i="1" dirty="0"/>
              <a:t>T. </a:t>
            </a:r>
            <a:r>
              <a:rPr lang="en-US" sz="2400" b="1" i="1" dirty="0" err="1"/>
              <a:t>capitis</a:t>
            </a:r>
            <a:r>
              <a:rPr lang="en-US" sz="2400" b="1" dirty="0"/>
              <a:t> presents two clinical forms: </a:t>
            </a:r>
            <a:r>
              <a:rPr lang="en-US" sz="2400" b="1" i="1" dirty="0">
                <a:solidFill>
                  <a:srgbClr val="FFFF00"/>
                </a:solidFill>
              </a:rPr>
              <a:t>inflammatory</a:t>
            </a:r>
            <a:r>
              <a:rPr lang="en-US" sz="2400" b="1" dirty="0"/>
              <a:t> and </a:t>
            </a:r>
            <a:r>
              <a:rPr lang="en-US" sz="2400" b="1" i="1" dirty="0">
                <a:solidFill>
                  <a:srgbClr val="FFFF00"/>
                </a:solidFill>
              </a:rPr>
              <a:t>non-inflammatory</a:t>
            </a:r>
            <a:endParaRPr lang="en-US" sz="2400" b="1" dirty="0"/>
          </a:p>
          <a:p>
            <a:pPr>
              <a:buFont typeface="Wingdings" panose="05000000000000000000" pitchFamily="2" charset="2"/>
              <a:buChar char="Ø"/>
            </a:pPr>
            <a:r>
              <a:rPr lang="en-US" sz="2400" b="1" dirty="0"/>
              <a:t>Inflammatory:</a:t>
            </a:r>
            <a:r>
              <a:rPr lang="en-US" sz="2400" b="1" i="1" dirty="0">
                <a:solidFill>
                  <a:srgbClr val="FFFF00"/>
                </a:solidFill>
              </a:rPr>
              <a:t> Kerion</a:t>
            </a:r>
            <a:r>
              <a:rPr lang="en-US" sz="2400" b="1" dirty="0"/>
              <a:t>, </a:t>
            </a:r>
            <a:r>
              <a:rPr lang="en-US" sz="2400" b="1" i="1" dirty="0" err="1">
                <a:solidFill>
                  <a:srgbClr val="FFFF00"/>
                </a:solidFill>
              </a:rPr>
              <a:t>favus</a:t>
            </a:r>
            <a:endParaRPr lang="en-US" sz="2400" b="1" dirty="0"/>
          </a:p>
          <a:p>
            <a:pPr>
              <a:buFont typeface="Wingdings" panose="05000000000000000000" pitchFamily="2" charset="2"/>
              <a:buChar char="Ø"/>
            </a:pPr>
            <a:r>
              <a:rPr lang="en-US" sz="2400" b="1" dirty="0"/>
              <a:t>Non-inflammatory: </a:t>
            </a:r>
            <a:r>
              <a:rPr lang="en-US" sz="2400" b="1" i="1" dirty="0">
                <a:solidFill>
                  <a:srgbClr val="FFFF00"/>
                </a:solidFill>
              </a:rPr>
              <a:t>Black dot (</a:t>
            </a:r>
            <a:r>
              <a:rPr lang="en-US" sz="2400" b="1" i="1" dirty="0" err="1">
                <a:solidFill>
                  <a:srgbClr val="FFFF00"/>
                </a:solidFill>
              </a:rPr>
              <a:t>endothrix</a:t>
            </a:r>
            <a:r>
              <a:rPr lang="en-US" sz="2400" b="1" i="1" dirty="0">
                <a:solidFill>
                  <a:srgbClr val="FFFF00"/>
                </a:solidFill>
              </a:rPr>
              <a:t>)</a:t>
            </a:r>
            <a:r>
              <a:rPr lang="en-US" sz="2400" b="1" dirty="0"/>
              <a:t>, </a:t>
            </a:r>
            <a:r>
              <a:rPr lang="en-US" sz="2400" b="1" i="1" dirty="0" err="1">
                <a:solidFill>
                  <a:srgbClr val="FFFF00"/>
                </a:solidFill>
              </a:rPr>
              <a:t>seborrheic</a:t>
            </a:r>
            <a:r>
              <a:rPr lang="en-US" sz="2400" b="1" i="1" dirty="0">
                <a:solidFill>
                  <a:srgbClr val="FFFF00"/>
                </a:solidFill>
              </a:rPr>
              <a:t> dermatitis-like</a:t>
            </a:r>
            <a:r>
              <a:rPr lang="en-US" sz="2400" b="1" dirty="0"/>
              <a:t>, and </a:t>
            </a:r>
            <a:r>
              <a:rPr lang="en-US" sz="2400" b="1" i="1" dirty="0">
                <a:solidFill>
                  <a:srgbClr val="FFFF00"/>
                </a:solidFill>
              </a:rPr>
              <a:t>grey patch (</a:t>
            </a:r>
            <a:r>
              <a:rPr lang="en-US" sz="2400" b="1" i="1" dirty="0" err="1">
                <a:solidFill>
                  <a:srgbClr val="FFFF00"/>
                </a:solidFill>
              </a:rPr>
              <a:t>ectothrix</a:t>
            </a:r>
            <a:r>
              <a:rPr lang="en-US" sz="2400" b="1" i="1" dirty="0">
                <a:solidFill>
                  <a:srgbClr val="FFFF00"/>
                </a:solidFill>
              </a:rPr>
              <a:t>)</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4180" y="0"/>
            <a:ext cx="2821113" cy="2011680"/>
          </a:xfrm>
          <a:prstGeom prst="rect">
            <a:avLst/>
          </a:prstGeom>
        </p:spPr>
      </p:pic>
    </p:spTree>
    <p:extLst>
      <p:ext uri="{BB962C8B-B14F-4D97-AF65-F5344CB8AC3E}">
        <p14:creationId xmlns:p14="http://schemas.microsoft.com/office/powerpoint/2010/main" val="20578729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600201" y="1312606"/>
            <a:ext cx="7395210" cy="3508626"/>
          </a:xfrm>
        </p:spPr>
        <p:txBody>
          <a:bodyPr>
            <a:normAutofit/>
          </a:bodyPr>
          <a:lstStyle/>
          <a:p>
            <a:pPr algn="just"/>
            <a:r>
              <a:rPr lang="en-US" sz="2400" b="1" dirty="0"/>
              <a:t>Very </a:t>
            </a:r>
            <a:r>
              <a:rPr lang="en-US" sz="2400" b="1" i="1" dirty="0">
                <a:solidFill>
                  <a:srgbClr val="FFFF00"/>
                </a:solidFill>
              </a:rPr>
              <a:t>contagious</a:t>
            </a:r>
            <a:r>
              <a:rPr lang="en-US" sz="2400" b="1" dirty="0"/>
              <a:t>, transmitted by</a:t>
            </a:r>
            <a:r>
              <a:rPr lang="en-US" sz="2400" b="1" i="1" dirty="0">
                <a:solidFill>
                  <a:srgbClr val="FFFF00"/>
                </a:solidFill>
              </a:rPr>
              <a:t> people</a:t>
            </a:r>
            <a:r>
              <a:rPr lang="en-US" sz="2400" b="1" dirty="0"/>
              <a:t>, </a:t>
            </a:r>
            <a:r>
              <a:rPr lang="en-US" sz="2400" b="1" i="1" dirty="0">
                <a:solidFill>
                  <a:srgbClr val="FFFF00"/>
                </a:solidFill>
              </a:rPr>
              <a:t>animal</a:t>
            </a:r>
            <a:r>
              <a:rPr lang="en-US" sz="2400" b="1" dirty="0"/>
              <a:t> and </a:t>
            </a:r>
            <a:r>
              <a:rPr lang="en-US" sz="2400" b="1" i="1" dirty="0">
                <a:solidFill>
                  <a:srgbClr val="FFFF00"/>
                </a:solidFill>
              </a:rPr>
              <a:t>objects</a:t>
            </a:r>
            <a:r>
              <a:rPr lang="en-US" sz="2400" b="1" dirty="0"/>
              <a:t> carrying the fungus</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85900" y="2583180"/>
            <a:ext cx="2560320" cy="256032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0566" y="2583180"/>
            <a:ext cx="3433434" cy="2560320"/>
          </a:xfrm>
          <a:prstGeom prst="rect">
            <a:avLst/>
          </a:prstGeom>
        </p:spPr>
      </p:pic>
    </p:spTree>
    <p:extLst>
      <p:ext uri="{BB962C8B-B14F-4D97-AF65-F5344CB8AC3E}">
        <p14:creationId xmlns:p14="http://schemas.microsoft.com/office/powerpoint/2010/main" val="17350972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Kerion</a:t>
            </a:r>
            <a:br>
              <a:rPr lang="en-US" b="1" dirty="0"/>
            </a:br>
            <a:endParaRPr lang="en-US" dirty="0"/>
          </a:p>
        </p:txBody>
      </p:sp>
      <p:sp>
        <p:nvSpPr>
          <p:cNvPr id="3" name="Content Placeholder 2"/>
          <p:cNvSpPr>
            <a:spLocks noGrp="1"/>
          </p:cNvSpPr>
          <p:nvPr>
            <p:ph idx="1"/>
          </p:nvPr>
        </p:nvSpPr>
        <p:spPr>
          <a:xfrm>
            <a:off x="1600569" y="1264622"/>
            <a:ext cx="7543431" cy="3680724"/>
          </a:xfrm>
        </p:spPr>
        <p:txBody>
          <a:bodyPr>
            <a:normAutofit fontScale="85000" lnSpcReduction="20000"/>
          </a:bodyPr>
          <a:lstStyle/>
          <a:p>
            <a:endParaRPr lang="en-US" b="1" dirty="0"/>
          </a:p>
          <a:p>
            <a:pPr marL="0" indent="0">
              <a:buNone/>
            </a:pPr>
            <a:r>
              <a:rPr lang="en-US" sz="4200" b="1" i="1" dirty="0">
                <a:solidFill>
                  <a:srgbClr val="FFFF00"/>
                </a:solidFill>
              </a:rPr>
              <a:t>Kerion</a:t>
            </a:r>
          </a:p>
          <a:p>
            <a:pPr marL="0" indent="0">
              <a:buNone/>
            </a:pPr>
            <a:endParaRPr lang="en-US" b="1" dirty="0"/>
          </a:p>
          <a:p>
            <a:pPr marL="0" indent="0">
              <a:buNone/>
            </a:pPr>
            <a:endParaRPr lang="en-US" dirty="0"/>
          </a:p>
          <a:p>
            <a:pPr>
              <a:buFont typeface="Wingdings" panose="05000000000000000000" pitchFamily="2" charset="2"/>
              <a:buChar char="Ø"/>
            </a:pPr>
            <a:r>
              <a:rPr lang="en-US" b="1" i="1" dirty="0">
                <a:solidFill>
                  <a:srgbClr val="FFFF00"/>
                </a:solidFill>
              </a:rPr>
              <a:t>severe form </a:t>
            </a:r>
            <a:r>
              <a:rPr lang="en-US" b="1" dirty="0"/>
              <a:t>of </a:t>
            </a:r>
            <a:r>
              <a:rPr lang="en-US" b="1" dirty="0" err="1"/>
              <a:t>dermatophytosis</a:t>
            </a:r>
            <a:r>
              <a:rPr lang="en-US" b="1" dirty="0"/>
              <a:t> which causes deep, </a:t>
            </a:r>
            <a:r>
              <a:rPr lang="en-US" b="1" dirty="0" err="1"/>
              <a:t>suppurative</a:t>
            </a:r>
            <a:r>
              <a:rPr lang="en-US" b="1" dirty="0"/>
              <a:t> lesions on the scalp.</a:t>
            </a:r>
          </a:p>
          <a:p>
            <a:pPr marL="0" indent="0">
              <a:buNone/>
            </a:pPr>
            <a:endParaRPr lang="en-US" b="1" dirty="0"/>
          </a:p>
          <a:p>
            <a:pPr>
              <a:buFont typeface="Wingdings" panose="05000000000000000000" pitchFamily="2" charset="2"/>
              <a:buChar char="Ø"/>
            </a:pPr>
            <a:r>
              <a:rPr lang="en-US" b="1" dirty="0"/>
              <a:t>In children, one of the </a:t>
            </a:r>
            <a:r>
              <a:rPr lang="en-US" b="1" i="1" dirty="0">
                <a:solidFill>
                  <a:srgbClr val="FFFF00"/>
                </a:solidFill>
              </a:rPr>
              <a:t>common clinical forms </a:t>
            </a:r>
            <a:r>
              <a:rPr lang="en-US" b="1" dirty="0"/>
              <a:t>of tinea infection is </a:t>
            </a:r>
            <a:r>
              <a:rPr lang="en-US" b="1" dirty="0" err="1"/>
              <a:t>kerion</a:t>
            </a:r>
            <a:r>
              <a:rPr lang="en-US" b="1" dirty="0"/>
              <a:t> </a:t>
            </a:r>
            <a:r>
              <a:rPr lang="en-US" b="1" dirty="0" err="1"/>
              <a:t>celsi</a:t>
            </a:r>
            <a:r>
              <a:rPr lang="en-US" b="1" dirty="0"/>
              <a:t>.</a:t>
            </a: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08320" y="0"/>
            <a:ext cx="3535680" cy="2651760"/>
          </a:xfrm>
          <a:prstGeom prst="rect">
            <a:avLst/>
          </a:prstGeom>
        </p:spPr>
      </p:pic>
    </p:spTree>
    <p:extLst>
      <p:ext uri="{BB962C8B-B14F-4D97-AF65-F5344CB8AC3E}">
        <p14:creationId xmlns:p14="http://schemas.microsoft.com/office/powerpoint/2010/main" val="26745538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474470" y="1792666"/>
            <a:ext cx="7863839" cy="3508626"/>
          </a:xfrm>
        </p:spPr>
        <p:txBody>
          <a:bodyPr>
            <a:normAutofit/>
          </a:bodyPr>
          <a:lstStyle/>
          <a:p>
            <a:pPr marL="0" indent="0">
              <a:buNone/>
            </a:pPr>
            <a:r>
              <a:rPr lang="en-US" sz="3600" b="1" i="1" dirty="0" err="1">
                <a:solidFill>
                  <a:srgbClr val="FFFF00"/>
                </a:solidFill>
              </a:rPr>
              <a:t>Favus</a:t>
            </a:r>
            <a:endParaRPr lang="en-US" sz="3600" b="1" i="1" dirty="0">
              <a:solidFill>
                <a:srgbClr val="FFFF00"/>
              </a:solidFill>
            </a:endParaRPr>
          </a:p>
          <a:p>
            <a:pPr marL="0" indent="0">
              <a:buNone/>
            </a:pPr>
            <a:endParaRPr lang="en-US" dirty="0"/>
          </a:p>
          <a:p>
            <a:pPr algn="just">
              <a:buFont typeface="Wingdings" panose="05000000000000000000" pitchFamily="2" charset="2"/>
              <a:buChar char="Ø"/>
            </a:pPr>
            <a:r>
              <a:rPr lang="en-US" sz="2400" b="1" dirty="0"/>
              <a:t> </a:t>
            </a:r>
            <a:r>
              <a:rPr lang="en-US" sz="2400" b="1" i="1" dirty="0">
                <a:solidFill>
                  <a:srgbClr val="FFFF00"/>
                </a:solidFill>
              </a:rPr>
              <a:t>honeycomb-like</a:t>
            </a:r>
            <a:r>
              <a:rPr lang="en-US" sz="2400" b="1" dirty="0"/>
              <a:t> appearance </a:t>
            </a:r>
          </a:p>
          <a:p>
            <a:pPr algn="just">
              <a:buFont typeface="Wingdings" panose="05000000000000000000" pitchFamily="2" charset="2"/>
              <a:buChar char="Ø"/>
            </a:pPr>
            <a:r>
              <a:rPr lang="en-US" sz="2400" b="1" dirty="0"/>
              <a:t> </a:t>
            </a:r>
            <a:r>
              <a:rPr lang="en-US" sz="2400" b="1" i="1" dirty="0">
                <a:solidFill>
                  <a:srgbClr val="FFFF00"/>
                </a:solidFill>
              </a:rPr>
              <a:t>cup-like</a:t>
            </a:r>
            <a:r>
              <a:rPr lang="en-US" sz="2400" b="1" dirty="0"/>
              <a:t> crusts around the infected follicles.</a:t>
            </a:r>
          </a:p>
          <a:p>
            <a:pPr algn="just">
              <a:buFont typeface="Wingdings" panose="05000000000000000000" pitchFamily="2" charset="2"/>
              <a:buChar char="Ø"/>
            </a:pPr>
            <a:r>
              <a:rPr lang="en-US" sz="2400" b="1" dirty="0"/>
              <a:t>It may lead to </a:t>
            </a:r>
            <a:r>
              <a:rPr lang="en-US" sz="2400" b="1" i="1" dirty="0">
                <a:solidFill>
                  <a:srgbClr val="FFFF00"/>
                </a:solidFill>
              </a:rPr>
              <a:t>alopecia</a:t>
            </a:r>
            <a:r>
              <a:rPr lang="en-US" sz="2400" b="1" dirty="0"/>
              <a:t> (loss of hair) and </a:t>
            </a:r>
            <a:r>
              <a:rPr lang="en-US" sz="2400" b="1" i="1" dirty="0">
                <a:solidFill>
                  <a:srgbClr val="FFFF00"/>
                </a:solidFill>
              </a:rPr>
              <a:t>scarring</a:t>
            </a:r>
            <a:endParaRPr lang="en-US" sz="2400" b="1" dirty="0"/>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5639" y="0"/>
            <a:ext cx="4278361" cy="2743200"/>
          </a:xfrm>
          <a:prstGeom prst="rect">
            <a:avLst/>
          </a:prstGeom>
        </p:spPr>
      </p:pic>
    </p:spTree>
    <p:extLst>
      <p:ext uri="{BB962C8B-B14F-4D97-AF65-F5344CB8AC3E}">
        <p14:creationId xmlns:p14="http://schemas.microsoft.com/office/powerpoint/2010/main" val="12279221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611630" y="1520190"/>
            <a:ext cx="7315199" cy="3301042"/>
          </a:xfrm>
        </p:spPr>
        <p:txBody>
          <a:bodyPr>
            <a:normAutofit/>
          </a:bodyPr>
          <a:lstStyle/>
          <a:p>
            <a:pPr marL="0" indent="0">
              <a:buNone/>
            </a:pPr>
            <a:r>
              <a:rPr lang="en-US" sz="3600" b="1" i="1" dirty="0">
                <a:solidFill>
                  <a:srgbClr val="FFFF00"/>
                </a:solidFill>
              </a:rPr>
              <a:t>Black dot</a:t>
            </a:r>
            <a:endParaRPr lang="en-US" sz="3600" b="1" dirty="0"/>
          </a:p>
          <a:p>
            <a:pPr>
              <a:buFont typeface="Wingdings" panose="05000000000000000000" pitchFamily="2" charset="2"/>
              <a:buChar char="Ø"/>
            </a:pPr>
            <a:endParaRPr lang="en-US" sz="2400" b="1" dirty="0"/>
          </a:p>
          <a:p>
            <a:pPr>
              <a:buFont typeface="Wingdings" panose="05000000000000000000" pitchFamily="2" charset="2"/>
              <a:buChar char="Ø"/>
            </a:pPr>
            <a:r>
              <a:rPr lang="en-US" sz="2400" b="1" dirty="0"/>
              <a:t>attacks the hair shaft by </a:t>
            </a:r>
            <a:r>
              <a:rPr lang="en-US" sz="2400" b="1" i="1" dirty="0" err="1">
                <a:solidFill>
                  <a:srgbClr val="FFFF00"/>
                </a:solidFill>
              </a:rPr>
              <a:t>endothrix</a:t>
            </a:r>
            <a:r>
              <a:rPr lang="en-US" sz="2400" b="1" i="1" dirty="0">
                <a:solidFill>
                  <a:srgbClr val="FFFF00"/>
                </a:solidFill>
              </a:rPr>
              <a:t> type </a:t>
            </a:r>
          </a:p>
          <a:p>
            <a:pPr>
              <a:buFont typeface="Wingdings" panose="05000000000000000000" pitchFamily="2" charset="2"/>
              <a:buChar char="Ø"/>
            </a:pPr>
            <a:r>
              <a:rPr lang="en-US" sz="2400" b="1" dirty="0"/>
              <a:t>sporulation </a:t>
            </a:r>
            <a:r>
              <a:rPr lang="en-US" sz="2400" b="1" i="1" dirty="0">
                <a:solidFill>
                  <a:srgbClr val="FFFF00"/>
                </a:solidFill>
              </a:rPr>
              <a:t>inside</a:t>
            </a:r>
            <a:r>
              <a:rPr lang="en-US" sz="2400" b="1" dirty="0"/>
              <a:t> the hair shaft</a:t>
            </a:r>
          </a:p>
          <a:p>
            <a:pPr>
              <a:buFont typeface="Wingdings" panose="05000000000000000000" pitchFamily="2" charset="2"/>
              <a:buChar char="Ø"/>
            </a:pPr>
            <a:r>
              <a:rPr lang="en-US" sz="2400" b="1" dirty="0"/>
              <a:t>breakage of the hair </a:t>
            </a:r>
            <a:r>
              <a:rPr lang="en-US" sz="2400" b="1" i="1" dirty="0">
                <a:solidFill>
                  <a:srgbClr val="FFFF00"/>
                </a:solidFill>
              </a:rPr>
              <a:t>near the surface </a:t>
            </a:r>
            <a:r>
              <a:rPr lang="en-US" sz="2400" b="1" dirty="0"/>
              <a:t>of the scalp</a:t>
            </a:r>
          </a:p>
          <a:p>
            <a:pPr>
              <a:buFont typeface="Wingdings" panose="05000000000000000000" pitchFamily="2" charset="2"/>
              <a:buChar char="Ø"/>
            </a:pPr>
            <a:r>
              <a:rPr lang="en-US" sz="2400" b="1" i="1" dirty="0">
                <a:solidFill>
                  <a:srgbClr val="FFFF00"/>
                </a:solidFill>
              </a:rPr>
              <a:t>black-dot</a:t>
            </a:r>
            <a:r>
              <a:rPr lang="en-US" sz="2400" b="1" dirty="0"/>
              <a:t> appearance</a:t>
            </a:r>
          </a:p>
          <a:p>
            <a:pPr>
              <a:buFont typeface="Wingdings" panose="05000000000000000000" pitchFamily="2" charset="2"/>
              <a:buChar char="Ø"/>
            </a:pPr>
            <a:endParaRPr lang="en-US" sz="2400"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2160" y="0"/>
            <a:ext cx="3291840" cy="2233491"/>
          </a:xfrm>
          <a:prstGeom prst="rect">
            <a:avLst/>
          </a:prstGeom>
        </p:spPr>
      </p:pic>
    </p:spTree>
    <p:extLst>
      <p:ext uri="{BB962C8B-B14F-4D97-AF65-F5344CB8AC3E}">
        <p14:creationId xmlns:p14="http://schemas.microsoft.com/office/powerpoint/2010/main" val="4517171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18338" y="274395"/>
            <a:ext cx="6195317" cy="947994"/>
          </a:xfrm>
          <a:solidFill>
            <a:schemeClr val="accent5"/>
          </a:solidFill>
        </p:spPr>
        <p:txBody>
          <a:bodyPr>
            <a:normAutofit/>
          </a:bodyPr>
          <a:lstStyle/>
          <a:p>
            <a:pPr algn="l"/>
            <a:r>
              <a:rPr lang="en-US" sz="2400" b="1" i="1" dirty="0">
                <a:solidFill>
                  <a:srgbClr val="FFFF00"/>
                </a:solidFill>
                <a:effectLst/>
                <a:latin typeface="+mn-lt"/>
              </a:rPr>
              <a:t> </a:t>
            </a:r>
            <a:r>
              <a:rPr lang="en-US" sz="2200" b="1" i="1" dirty="0">
                <a:solidFill>
                  <a:srgbClr val="FFFF00"/>
                </a:solidFill>
                <a:effectLst/>
                <a:latin typeface="+mn-lt"/>
              </a:rPr>
              <a:t>Common</a:t>
            </a:r>
            <a:r>
              <a:rPr lang="fa-IR" sz="2200" b="1" i="1" dirty="0">
                <a:solidFill>
                  <a:srgbClr val="FFFF00"/>
                </a:solidFill>
                <a:effectLst/>
                <a:latin typeface="+mn-lt"/>
              </a:rPr>
              <a:t> </a:t>
            </a:r>
            <a:r>
              <a:rPr lang="en-US" sz="2200" b="1" i="1" dirty="0">
                <a:solidFill>
                  <a:srgbClr val="FFFF00"/>
                </a:solidFill>
                <a:effectLst/>
                <a:latin typeface="+mn-lt"/>
              </a:rPr>
              <a:t>Cutaneous</a:t>
            </a:r>
            <a:r>
              <a:rPr lang="fa-IR" sz="2200" b="1" i="1" dirty="0">
                <a:solidFill>
                  <a:srgbClr val="FFFF00"/>
                </a:solidFill>
                <a:effectLst/>
                <a:latin typeface="+mn-lt"/>
              </a:rPr>
              <a:t> </a:t>
            </a:r>
            <a:r>
              <a:rPr lang="en-US" sz="2200" b="1" i="1" dirty="0" err="1">
                <a:solidFill>
                  <a:srgbClr val="FFFF00"/>
                </a:solidFill>
                <a:effectLst/>
                <a:latin typeface="+mn-lt"/>
              </a:rPr>
              <a:t>Mycose</a:t>
            </a:r>
            <a:r>
              <a:rPr lang="fa-IR" sz="2200" b="1" i="1" dirty="0">
                <a:solidFill>
                  <a:srgbClr val="FFFF00"/>
                </a:solidFill>
                <a:effectLst/>
                <a:latin typeface="+mn-lt"/>
              </a:rPr>
              <a:t> )</a:t>
            </a:r>
            <a:r>
              <a:rPr lang="en-US" sz="2200" b="1" i="1" dirty="0">
                <a:solidFill>
                  <a:srgbClr val="FFFF00"/>
                </a:solidFill>
                <a:effectLst/>
                <a:latin typeface="+mn-lt"/>
              </a:rPr>
              <a:t>Dermatophytosis</a:t>
            </a:r>
            <a:r>
              <a:rPr lang="fa-IR" sz="2200" b="1" i="1" dirty="0">
                <a:solidFill>
                  <a:srgbClr val="FFFF00"/>
                </a:solidFill>
                <a:effectLst/>
                <a:latin typeface="+mn-lt"/>
              </a:rPr>
              <a:t>(</a:t>
            </a:r>
            <a:endParaRPr lang="en-US" sz="2200" b="1" i="1" dirty="0">
              <a:solidFill>
                <a:srgbClr val="FFFF00"/>
              </a:solidFill>
              <a:effectLst/>
              <a:latin typeface="+mn-lt"/>
            </a:endParaRPr>
          </a:p>
        </p:txBody>
      </p:sp>
      <p:sp>
        <p:nvSpPr>
          <p:cNvPr id="5" name="Content Placeholder 4"/>
          <p:cNvSpPr>
            <a:spLocks noGrp="1"/>
          </p:cNvSpPr>
          <p:nvPr>
            <p:ph idx="1"/>
          </p:nvPr>
        </p:nvSpPr>
        <p:spPr>
          <a:xfrm>
            <a:off x="1554480" y="1222390"/>
            <a:ext cx="7359175" cy="3485302"/>
          </a:xfrm>
        </p:spPr>
        <p:txBody>
          <a:bodyPr>
            <a:normAutofit/>
          </a:bodyPr>
          <a:lstStyle/>
          <a:p>
            <a:pPr marL="0" indent="0" algn="ctr">
              <a:buNone/>
            </a:pPr>
            <a:r>
              <a:rPr lang="en-US" b="1" i="1" dirty="0">
                <a:solidFill>
                  <a:srgbClr val="FFFF00"/>
                </a:solidFill>
              </a:rPr>
              <a:t>       </a:t>
            </a:r>
            <a:r>
              <a:rPr lang="en-US" b="1" i="1" dirty="0" err="1">
                <a:solidFill>
                  <a:srgbClr val="FFFF00"/>
                </a:solidFill>
              </a:rPr>
              <a:t>dermatophytosis</a:t>
            </a:r>
            <a:r>
              <a:rPr lang="en-US" b="1" i="1" dirty="0"/>
              <a:t>, </a:t>
            </a:r>
            <a:r>
              <a:rPr lang="en-US" b="1" i="1" dirty="0">
                <a:solidFill>
                  <a:srgbClr val="FFFF00"/>
                </a:solidFill>
              </a:rPr>
              <a:t>tinea </a:t>
            </a:r>
            <a:r>
              <a:rPr lang="en-US" b="1" i="1" dirty="0"/>
              <a:t>or </a:t>
            </a:r>
            <a:r>
              <a:rPr lang="en-US" b="1" i="1" dirty="0">
                <a:solidFill>
                  <a:srgbClr val="FFFF00"/>
                </a:solidFill>
              </a:rPr>
              <a:t>ringworm </a:t>
            </a:r>
          </a:p>
          <a:p>
            <a:pPr marL="0" indent="0" algn="ctr">
              <a:buNone/>
            </a:pPr>
            <a:endParaRPr lang="en-US" sz="2600" b="1" i="1" dirty="0">
              <a:solidFill>
                <a:srgbClr val="FFFF00"/>
              </a:solidFill>
            </a:endParaRPr>
          </a:p>
          <a:p>
            <a:pPr marL="0" indent="0" algn="justLow">
              <a:buNone/>
            </a:pPr>
            <a:r>
              <a:rPr lang="en-US" sz="2600" b="1" dirty="0">
                <a:solidFill>
                  <a:schemeClr val="bg1">
                    <a:lumMod val="95000"/>
                  </a:schemeClr>
                </a:solidFill>
              </a:rPr>
              <a:t>Infection of the </a:t>
            </a:r>
            <a:r>
              <a:rPr lang="en-US" sz="2600" b="1" i="1" dirty="0">
                <a:solidFill>
                  <a:srgbClr val="FFFF00"/>
                </a:solidFill>
              </a:rPr>
              <a:t>skin</a:t>
            </a:r>
            <a:r>
              <a:rPr lang="en-US" sz="2600" b="1" dirty="0">
                <a:solidFill>
                  <a:schemeClr val="bg1">
                    <a:lumMod val="95000"/>
                  </a:schemeClr>
                </a:solidFill>
              </a:rPr>
              <a:t>, </a:t>
            </a:r>
            <a:r>
              <a:rPr lang="en-US" sz="2600" b="1" i="1" dirty="0">
                <a:solidFill>
                  <a:srgbClr val="FFFF00"/>
                </a:solidFill>
              </a:rPr>
              <a:t>hair</a:t>
            </a:r>
            <a:r>
              <a:rPr lang="en-US" sz="2600" b="1" dirty="0">
                <a:solidFill>
                  <a:schemeClr val="bg1">
                    <a:lumMod val="95000"/>
                  </a:schemeClr>
                </a:solidFill>
              </a:rPr>
              <a:t> or </a:t>
            </a:r>
            <a:r>
              <a:rPr lang="en-US" sz="2600" b="1" i="1" dirty="0">
                <a:solidFill>
                  <a:srgbClr val="FFFF00"/>
                </a:solidFill>
              </a:rPr>
              <a:t>nails</a:t>
            </a:r>
            <a:r>
              <a:rPr lang="en-US" sz="2600" b="1" dirty="0">
                <a:solidFill>
                  <a:schemeClr val="bg1">
                    <a:lumMod val="95000"/>
                  </a:schemeClr>
                </a:solidFill>
              </a:rPr>
              <a:t> caused by a group of </a:t>
            </a:r>
            <a:r>
              <a:rPr lang="en-US" sz="2600" b="1" dirty="0" err="1">
                <a:solidFill>
                  <a:schemeClr val="bg1">
                    <a:lumMod val="95000"/>
                  </a:schemeClr>
                </a:solidFill>
              </a:rPr>
              <a:t>keratinophilic</a:t>
            </a:r>
            <a:r>
              <a:rPr lang="fa-IR" sz="2600" b="1" dirty="0">
                <a:solidFill>
                  <a:schemeClr val="bg1">
                    <a:lumMod val="95000"/>
                  </a:schemeClr>
                </a:solidFill>
              </a:rPr>
              <a:t> </a:t>
            </a:r>
            <a:r>
              <a:rPr lang="en-US" sz="2600" b="1" dirty="0">
                <a:solidFill>
                  <a:schemeClr val="bg1">
                    <a:lumMod val="95000"/>
                  </a:schemeClr>
                </a:solidFill>
              </a:rPr>
              <a:t>fungi, called </a:t>
            </a:r>
            <a:r>
              <a:rPr lang="en-US" sz="2600" b="1" i="1" dirty="0">
                <a:solidFill>
                  <a:srgbClr val="FFFF00"/>
                </a:solidFill>
              </a:rPr>
              <a:t>dermatophytes</a:t>
            </a:r>
          </a:p>
          <a:p>
            <a:pPr marL="0" indent="0">
              <a:buNone/>
            </a:pPr>
            <a:endParaRPr lang="en-US" b="1" i="1" dirty="0"/>
          </a:p>
        </p:txBody>
      </p:sp>
      <p:sp>
        <p:nvSpPr>
          <p:cNvPr id="2" name="Rectangle 1"/>
          <p:cNvSpPr/>
          <p:nvPr/>
        </p:nvSpPr>
        <p:spPr>
          <a:xfrm>
            <a:off x="1500027" y="1408021"/>
            <a:ext cx="7520683" cy="523220"/>
          </a:xfrm>
          <a:prstGeom prst="rect">
            <a:avLst/>
          </a:prstGeom>
        </p:spPr>
        <p:txBody>
          <a:bodyPr wrap="square">
            <a:spAutoFit/>
          </a:bodyPr>
          <a:lstStyle/>
          <a:p>
            <a:endParaRPr lang="en-US" sz="2800" b="1" i="1" dirty="0">
              <a:solidFill>
                <a:srgbClr val="FFFF00"/>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15996" y="3312057"/>
            <a:ext cx="3017520" cy="1811289"/>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8528" y="3312057"/>
            <a:ext cx="3291840" cy="1851595"/>
          </a:xfrm>
          <a:prstGeom prst="rect">
            <a:avLst/>
          </a:prstGeom>
        </p:spPr>
      </p:pic>
    </p:spTree>
    <p:extLst>
      <p:ext uri="{BB962C8B-B14F-4D97-AF65-F5344CB8AC3E}">
        <p14:creationId xmlns:p14="http://schemas.microsoft.com/office/powerpoint/2010/main" val="11016338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8790" y="354330"/>
            <a:ext cx="6825778" cy="1223010"/>
          </a:xfrm>
        </p:spPr>
        <p:txBody>
          <a:bodyPr>
            <a:normAutofit/>
          </a:bodyPr>
          <a:lstStyle/>
          <a:p>
            <a:pPr algn="ctr"/>
            <a:r>
              <a:rPr lang="pt-BR" sz="2800" b="1" i="1" dirty="0">
                <a:solidFill>
                  <a:srgbClr val="FFFF00"/>
                </a:solidFill>
                <a:effectLst/>
                <a:latin typeface="+mn-lt"/>
              </a:rPr>
              <a:t>3. Tinea pedis (Athlete’s foot)</a:t>
            </a:r>
            <a:br>
              <a:rPr lang="pt-BR" sz="2800" b="1" dirty="0">
                <a:effectLst/>
                <a:latin typeface="+mn-lt"/>
              </a:rPr>
            </a:br>
            <a:r>
              <a:rPr lang="fa-IR" sz="2800" b="1" i="1" dirty="0">
                <a:solidFill>
                  <a:srgbClr val="FFFF00"/>
                </a:solidFill>
                <a:effectLst/>
                <a:latin typeface="+mn-lt"/>
              </a:rPr>
              <a:t>(کچلی پا)</a:t>
            </a:r>
            <a:endParaRPr lang="en-US" sz="2800" i="1" dirty="0">
              <a:solidFill>
                <a:srgbClr val="FFFF00"/>
              </a:solidFill>
              <a:latin typeface="+mn-lt"/>
            </a:endParaRPr>
          </a:p>
        </p:txBody>
      </p:sp>
      <p:sp>
        <p:nvSpPr>
          <p:cNvPr id="3" name="Content Placeholder 2"/>
          <p:cNvSpPr>
            <a:spLocks noGrp="1"/>
          </p:cNvSpPr>
          <p:nvPr>
            <p:ph idx="1"/>
          </p:nvPr>
        </p:nvSpPr>
        <p:spPr>
          <a:xfrm>
            <a:off x="1520190" y="2080260"/>
            <a:ext cx="7749540" cy="2657109"/>
          </a:xfrm>
        </p:spPr>
        <p:txBody>
          <a:bodyPr>
            <a:noAutofit/>
          </a:bodyPr>
          <a:lstStyle/>
          <a:p>
            <a:pPr>
              <a:buFont typeface="Wingdings" panose="05000000000000000000" pitchFamily="2" charset="2"/>
              <a:buChar char="Ø"/>
            </a:pPr>
            <a:r>
              <a:rPr lang="en-US" sz="2200" b="1" dirty="0"/>
              <a:t> individuals who </a:t>
            </a:r>
            <a:r>
              <a:rPr lang="en-US" sz="2200" b="1" i="1" dirty="0">
                <a:solidFill>
                  <a:srgbClr val="FFFF00"/>
                </a:solidFill>
              </a:rPr>
              <a:t>wear shoes for a long period</a:t>
            </a:r>
          </a:p>
          <a:p>
            <a:pPr>
              <a:buFont typeface="Wingdings" panose="05000000000000000000" pitchFamily="2" charset="2"/>
              <a:buChar char="Ø"/>
            </a:pPr>
            <a:r>
              <a:rPr lang="en-US" sz="2200" b="1" dirty="0"/>
              <a:t> The</a:t>
            </a:r>
            <a:r>
              <a:rPr lang="en-US" sz="2200" b="1" i="1" dirty="0">
                <a:solidFill>
                  <a:srgbClr val="FFFF00"/>
                </a:solidFill>
              </a:rPr>
              <a:t> warmth </a:t>
            </a:r>
            <a:r>
              <a:rPr lang="en-US" sz="2200" b="1" dirty="0"/>
              <a:t>and the </a:t>
            </a:r>
            <a:r>
              <a:rPr lang="en-US" sz="2200" b="1" i="1" dirty="0">
                <a:solidFill>
                  <a:srgbClr val="FFFF00"/>
                </a:solidFill>
              </a:rPr>
              <a:t>moisture </a:t>
            </a:r>
          </a:p>
          <a:p>
            <a:pPr>
              <a:buFont typeface="Wingdings" panose="05000000000000000000" pitchFamily="2" charset="2"/>
              <a:buChar char="Ø"/>
            </a:pPr>
            <a:r>
              <a:rPr lang="en-US" sz="2200" b="1" i="1" dirty="0">
                <a:solidFill>
                  <a:srgbClr val="FFFF00"/>
                </a:solidFill>
              </a:rPr>
              <a:t>foot</a:t>
            </a:r>
            <a:r>
              <a:rPr lang="en-US" sz="2200" b="1" dirty="0"/>
              <a:t>, </a:t>
            </a:r>
            <a:r>
              <a:rPr lang="en-US" sz="2200" b="1" i="1" dirty="0">
                <a:solidFill>
                  <a:srgbClr val="FFFF00"/>
                </a:solidFill>
              </a:rPr>
              <a:t>toes</a:t>
            </a:r>
            <a:r>
              <a:rPr lang="en-US" sz="2200" b="1" dirty="0"/>
              <a:t>, and </a:t>
            </a:r>
            <a:r>
              <a:rPr lang="en-US" sz="2200" b="1" i="1" dirty="0" err="1">
                <a:solidFill>
                  <a:srgbClr val="FFFF00"/>
                </a:solidFill>
              </a:rPr>
              <a:t>interdigital</a:t>
            </a:r>
            <a:r>
              <a:rPr lang="en-US" sz="2200" b="1" i="1" dirty="0">
                <a:solidFill>
                  <a:srgbClr val="FFFF00"/>
                </a:solidFill>
              </a:rPr>
              <a:t> web spaces</a:t>
            </a:r>
            <a:endParaRPr lang="en-US" sz="2200" b="1" dirty="0"/>
          </a:p>
          <a:p>
            <a:pPr>
              <a:buFont typeface="Wingdings" panose="05000000000000000000" pitchFamily="2" charset="2"/>
              <a:buChar char="Ø"/>
            </a:pPr>
            <a:r>
              <a:rPr lang="en-US" sz="2200" b="1" i="1" dirty="0">
                <a:solidFill>
                  <a:srgbClr val="FFFF00"/>
                </a:solidFill>
              </a:rPr>
              <a:t>4 </a:t>
            </a:r>
            <a:r>
              <a:rPr lang="en-US" sz="2200" b="1" i="1" dirty="0" err="1">
                <a:solidFill>
                  <a:srgbClr val="FFFF00"/>
                </a:solidFill>
              </a:rPr>
              <a:t>th</a:t>
            </a:r>
            <a:r>
              <a:rPr lang="en-US" sz="2200" b="1" i="1" dirty="0">
                <a:solidFill>
                  <a:srgbClr val="FFFF00"/>
                </a:solidFill>
              </a:rPr>
              <a:t> and 5 </a:t>
            </a:r>
            <a:r>
              <a:rPr lang="en-US" sz="2200" b="1" i="1" dirty="0" err="1">
                <a:solidFill>
                  <a:srgbClr val="FFFF00"/>
                </a:solidFill>
              </a:rPr>
              <a:t>th</a:t>
            </a:r>
            <a:r>
              <a:rPr lang="en-US" sz="2200" b="1" i="1" dirty="0">
                <a:solidFill>
                  <a:srgbClr val="FFFF00"/>
                </a:solidFill>
              </a:rPr>
              <a:t> toes </a:t>
            </a:r>
            <a:r>
              <a:rPr lang="en-US" sz="2200" b="1" dirty="0"/>
              <a:t>are common</a:t>
            </a:r>
          </a:p>
          <a:p>
            <a:pPr>
              <a:buFont typeface="Wingdings" panose="05000000000000000000" pitchFamily="2" charset="2"/>
              <a:buChar char="Ø"/>
            </a:pPr>
            <a:r>
              <a:rPr lang="en-US" sz="2200" b="1" dirty="0"/>
              <a:t> In the toe webs, </a:t>
            </a:r>
            <a:r>
              <a:rPr lang="en-US" sz="2200" b="1" i="1" dirty="0">
                <a:solidFill>
                  <a:srgbClr val="FFFF00"/>
                </a:solidFill>
              </a:rPr>
              <a:t>scaling</a:t>
            </a:r>
            <a:r>
              <a:rPr lang="en-US" sz="2200" b="1" dirty="0"/>
              <a:t>,</a:t>
            </a:r>
            <a:r>
              <a:rPr lang="en-US" sz="2200" b="1" i="1" dirty="0">
                <a:solidFill>
                  <a:srgbClr val="FFFF00"/>
                </a:solidFill>
              </a:rPr>
              <a:t> fissuring</a:t>
            </a:r>
            <a:r>
              <a:rPr lang="en-US" sz="2200" b="1" dirty="0"/>
              <a:t>, </a:t>
            </a:r>
            <a:r>
              <a:rPr lang="en-US" sz="2200" b="1" i="1" dirty="0">
                <a:solidFill>
                  <a:srgbClr val="FFFF00"/>
                </a:solidFill>
              </a:rPr>
              <a:t>maceration</a:t>
            </a:r>
            <a:r>
              <a:rPr lang="en-US" sz="2200" b="1" dirty="0"/>
              <a:t>, and </a:t>
            </a:r>
            <a:r>
              <a:rPr lang="en-US" sz="2200" b="1" i="1" dirty="0">
                <a:solidFill>
                  <a:srgbClr val="FFFF00"/>
                </a:solidFill>
              </a:rPr>
              <a:t>erythema</a:t>
            </a:r>
            <a:r>
              <a:rPr lang="en-US" sz="2200" b="1" dirty="0"/>
              <a:t> are associated with the </a:t>
            </a:r>
            <a:r>
              <a:rPr lang="en-US" sz="2200" b="1" i="1" dirty="0">
                <a:solidFill>
                  <a:srgbClr val="FFFF00"/>
                </a:solidFill>
              </a:rPr>
              <a:t>itching</a:t>
            </a:r>
            <a:r>
              <a:rPr lang="en-US" sz="2200" b="1" dirty="0"/>
              <a:t> and </a:t>
            </a:r>
            <a:r>
              <a:rPr lang="en-US" sz="2200" b="1" i="1" dirty="0">
                <a:solidFill>
                  <a:srgbClr val="FFFF00"/>
                </a:solidFill>
              </a:rPr>
              <a:t>burning</a:t>
            </a:r>
            <a:r>
              <a:rPr lang="en-US" sz="2200" b="1" dirty="0"/>
              <a:t> sensation</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43775" y="-148590"/>
            <a:ext cx="1800225" cy="2743200"/>
          </a:xfrm>
          <a:prstGeom prst="rect">
            <a:avLst/>
          </a:prstGeom>
        </p:spPr>
      </p:pic>
    </p:spTree>
    <p:extLst>
      <p:ext uri="{BB962C8B-B14F-4D97-AF65-F5344CB8AC3E}">
        <p14:creationId xmlns:p14="http://schemas.microsoft.com/office/powerpoint/2010/main" val="39183810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1503975" y="1440179"/>
            <a:ext cx="7898129" cy="3692933"/>
          </a:xfrm>
        </p:spPr>
        <p:txBody>
          <a:bodyPr>
            <a:noAutofit/>
          </a:bodyPr>
          <a:lstStyle/>
          <a:p>
            <a:pPr>
              <a:buFont typeface="Wingdings" panose="05000000000000000000" pitchFamily="2" charset="2"/>
              <a:buChar char="Ø"/>
            </a:pPr>
            <a:r>
              <a:rPr lang="en-US" sz="2200" b="1" dirty="0"/>
              <a:t>It is also known as the </a:t>
            </a:r>
            <a:r>
              <a:rPr lang="en-US" sz="2400" b="1" i="1" dirty="0">
                <a:solidFill>
                  <a:srgbClr val="FFFF00"/>
                </a:solidFill>
              </a:rPr>
              <a:t>one-hand-two feet </a:t>
            </a:r>
            <a:endParaRPr lang="en-US" sz="2200" b="1" i="1" dirty="0">
              <a:solidFill>
                <a:srgbClr val="FFFF00"/>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2230" y="2938553"/>
            <a:ext cx="3017520" cy="222434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37145" y="2938553"/>
            <a:ext cx="2783645" cy="219456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03975" y="2299516"/>
            <a:ext cx="1941730" cy="2834640"/>
          </a:xfrm>
          <a:prstGeom prst="rect">
            <a:avLst/>
          </a:prstGeom>
        </p:spPr>
      </p:pic>
    </p:spTree>
    <p:extLst>
      <p:ext uri="{BB962C8B-B14F-4D97-AF65-F5344CB8AC3E}">
        <p14:creationId xmlns:p14="http://schemas.microsoft.com/office/powerpoint/2010/main" val="31357134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7320" y="1074420"/>
            <a:ext cx="6645404" cy="178681"/>
          </a:xfrm>
        </p:spPr>
        <p:txBody>
          <a:bodyPr>
            <a:noAutofit/>
          </a:bodyPr>
          <a:lstStyle/>
          <a:p>
            <a:pPr algn="ctr"/>
            <a:r>
              <a:rPr lang="en-US" b="1" i="1" dirty="0">
                <a:solidFill>
                  <a:srgbClr val="FFFF00"/>
                </a:solidFill>
                <a:effectLst/>
              </a:rPr>
              <a:t>4. Tinea </a:t>
            </a:r>
            <a:r>
              <a:rPr lang="en-US" b="1" i="1" dirty="0" err="1">
                <a:solidFill>
                  <a:srgbClr val="FFFF00"/>
                </a:solidFill>
                <a:effectLst/>
              </a:rPr>
              <a:t>barbae</a:t>
            </a:r>
            <a:br>
              <a:rPr lang="en-US" b="1" i="1" dirty="0">
                <a:solidFill>
                  <a:srgbClr val="FFFF00"/>
                </a:solidFill>
                <a:effectLst/>
              </a:rPr>
            </a:br>
            <a:r>
              <a:rPr lang="fa-IR" b="1" i="1" dirty="0">
                <a:solidFill>
                  <a:srgbClr val="FFFF00"/>
                </a:solidFill>
                <a:effectLst/>
              </a:rPr>
              <a:t>(کچلی ریش)</a:t>
            </a:r>
            <a:r>
              <a:rPr lang="en-US" b="1" i="1" dirty="0">
                <a:solidFill>
                  <a:srgbClr val="FFFF00"/>
                </a:solidFill>
                <a:effectLst/>
              </a:rPr>
              <a:t>  </a:t>
            </a:r>
            <a:endParaRPr lang="en-US" i="1" dirty="0">
              <a:solidFill>
                <a:srgbClr val="FFFF00"/>
              </a:solidFill>
            </a:endParaRPr>
          </a:p>
        </p:txBody>
      </p:sp>
      <p:sp>
        <p:nvSpPr>
          <p:cNvPr id="3" name="Content Placeholder 2"/>
          <p:cNvSpPr>
            <a:spLocks noGrp="1"/>
          </p:cNvSpPr>
          <p:nvPr>
            <p:ph idx="1"/>
          </p:nvPr>
        </p:nvSpPr>
        <p:spPr>
          <a:xfrm>
            <a:off x="1417320" y="2354580"/>
            <a:ext cx="7646670" cy="3003862"/>
          </a:xfrm>
        </p:spPr>
        <p:txBody>
          <a:bodyPr>
            <a:normAutofit/>
          </a:bodyPr>
          <a:lstStyle/>
          <a:p>
            <a:pPr algn="just">
              <a:buFont typeface="Wingdings" panose="05000000000000000000" pitchFamily="2" charset="2"/>
              <a:buChar char="Ø"/>
            </a:pPr>
            <a:r>
              <a:rPr lang="en-US" sz="2200" b="1" dirty="0"/>
              <a:t>Tinea </a:t>
            </a:r>
            <a:r>
              <a:rPr lang="en-US" sz="2200" b="1" dirty="0" err="1"/>
              <a:t>barbae</a:t>
            </a:r>
            <a:r>
              <a:rPr lang="en-US" sz="2200" b="1" dirty="0"/>
              <a:t> is the ringworm infection of the </a:t>
            </a:r>
            <a:r>
              <a:rPr lang="en-US" sz="2200" b="1" i="1" dirty="0">
                <a:solidFill>
                  <a:srgbClr val="FFFF00"/>
                </a:solidFill>
              </a:rPr>
              <a:t>beard</a:t>
            </a:r>
            <a:r>
              <a:rPr lang="en-US" sz="2200" b="1" dirty="0"/>
              <a:t> and </a:t>
            </a:r>
            <a:r>
              <a:rPr lang="en-US" sz="2200" b="1" i="1" dirty="0">
                <a:solidFill>
                  <a:srgbClr val="FFFF00"/>
                </a:solidFill>
              </a:rPr>
              <a:t>mustache</a:t>
            </a:r>
            <a:r>
              <a:rPr lang="en-US" sz="2200" b="1" dirty="0"/>
              <a:t> area of the face</a:t>
            </a:r>
          </a:p>
          <a:p>
            <a:pPr marL="0" indent="0" algn="just">
              <a:buNone/>
            </a:pPr>
            <a:endParaRPr lang="en-US" sz="2200" b="1" dirty="0"/>
          </a:p>
          <a:p>
            <a:pPr algn="just">
              <a:buFont typeface="Wingdings" panose="05000000000000000000" pitchFamily="2" charset="2"/>
              <a:buChar char="Ø"/>
            </a:pPr>
            <a:r>
              <a:rPr lang="en-US" sz="2200" b="1" dirty="0"/>
              <a:t> It is also called </a:t>
            </a:r>
            <a:r>
              <a:rPr lang="en-US" sz="2200" b="1" i="1" dirty="0">
                <a:solidFill>
                  <a:srgbClr val="FFFF00"/>
                </a:solidFill>
              </a:rPr>
              <a:t>barber’s itch</a:t>
            </a:r>
            <a:r>
              <a:rPr lang="en-US" sz="2200" b="1" dirty="0"/>
              <a:t> or </a:t>
            </a:r>
            <a:r>
              <a:rPr lang="en-US" sz="2200" b="1" i="1" dirty="0">
                <a:solidFill>
                  <a:srgbClr val="FFFF00"/>
                </a:solidFill>
              </a:rPr>
              <a:t>tinea </a:t>
            </a:r>
            <a:r>
              <a:rPr lang="en-US" sz="2200" b="1" i="1" dirty="0" err="1">
                <a:solidFill>
                  <a:srgbClr val="FFFF00"/>
                </a:solidFill>
              </a:rPr>
              <a:t>sycosis</a:t>
            </a:r>
            <a:r>
              <a:rPr lang="en-US" sz="2200" b="1" dirty="0"/>
              <a:t>. In this condition, </a:t>
            </a:r>
            <a:r>
              <a:rPr lang="en-US" sz="2200" b="1" i="1" dirty="0">
                <a:solidFill>
                  <a:srgbClr val="FFFF00"/>
                </a:solidFill>
              </a:rPr>
              <a:t>erythematous patches </a:t>
            </a:r>
            <a:r>
              <a:rPr lang="en-US" sz="2200" b="1" dirty="0"/>
              <a:t>can be seen on the face, which shows </a:t>
            </a:r>
            <a:r>
              <a:rPr lang="en-US" sz="2200" b="1" i="1" dirty="0">
                <a:solidFill>
                  <a:srgbClr val="FFFF00"/>
                </a:solidFill>
              </a:rPr>
              <a:t>scaling</a:t>
            </a:r>
            <a:r>
              <a:rPr lang="en-US" sz="2200" b="1" dirty="0"/>
              <a:t>, </a:t>
            </a:r>
            <a:r>
              <a:rPr lang="en-US" sz="2200" b="1" i="1" dirty="0">
                <a:solidFill>
                  <a:srgbClr val="FFFF00"/>
                </a:solidFill>
              </a:rPr>
              <a:t>fragile</a:t>
            </a:r>
            <a:r>
              <a:rPr lang="en-US" sz="2200" b="1" dirty="0"/>
              <a:t>, </a:t>
            </a:r>
            <a:r>
              <a:rPr lang="en-US" sz="2200" b="1" i="1" dirty="0">
                <a:solidFill>
                  <a:srgbClr val="FFFF00"/>
                </a:solidFill>
              </a:rPr>
              <a:t>lusterless hairs</a:t>
            </a:r>
            <a:endParaRPr lang="en-US" sz="2200" b="1"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63640" y="0"/>
            <a:ext cx="2880360" cy="1920240"/>
          </a:xfrm>
          <a:prstGeom prst="rect">
            <a:avLst/>
          </a:prstGeom>
        </p:spPr>
      </p:pic>
    </p:spTree>
    <p:extLst>
      <p:ext uri="{BB962C8B-B14F-4D97-AF65-F5344CB8AC3E}">
        <p14:creationId xmlns:p14="http://schemas.microsoft.com/office/powerpoint/2010/main" val="33204533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600200" y="1531620"/>
            <a:ext cx="7543799" cy="3289612"/>
          </a:xfrm>
        </p:spPr>
        <p:txBody>
          <a:bodyPr>
            <a:normAutofit/>
          </a:bodyPr>
          <a:lstStyle/>
          <a:p>
            <a:pPr algn="just">
              <a:buFont typeface="Wingdings" panose="05000000000000000000" pitchFamily="2" charset="2"/>
              <a:buChar char="Ø"/>
            </a:pPr>
            <a:r>
              <a:rPr lang="en-US" sz="2400" b="1" dirty="0"/>
              <a:t>It has got a tendency to develop</a:t>
            </a:r>
            <a:r>
              <a:rPr lang="en-US" sz="2400" b="1" i="1" dirty="0">
                <a:solidFill>
                  <a:srgbClr val="FFFF00"/>
                </a:solidFill>
              </a:rPr>
              <a:t> folliculitis</a:t>
            </a:r>
            <a:r>
              <a:rPr lang="en-US" sz="2400" b="1" dirty="0"/>
              <a:t>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00800" y="2857500"/>
            <a:ext cx="2743200" cy="251554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9587" y="2857500"/>
            <a:ext cx="3535052" cy="2286000"/>
          </a:xfrm>
          <a:prstGeom prst="rect">
            <a:avLst/>
          </a:prstGeom>
        </p:spPr>
      </p:pic>
    </p:spTree>
    <p:extLst>
      <p:ext uri="{BB962C8B-B14F-4D97-AF65-F5344CB8AC3E}">
        <p14:creationId xmlns:p14="http://schemas.microsoft.com/office/powerpoint/2010/main" val="35214454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0016" y="731521"/>
            <a:ext cx="6667008" cy="807876"/>
          </a:xfrm>
        </p:spPr>
        <p:txBody>
          <a:bodyPr>
            <a:noAutofit/>
          </a:bodyPr>
          <a:lstStyle/>
          <a:p>
            <a:pPr algn="ctr"/>
            <a:r>
              <a:rPr lang="en-US" b="1" i="1" dirty="0">
                <a:solidFill>
                  <a:srgbClr val="FFFF00"/>
                </a:solidFill>
                <a:effectLst/>
              </a:rPr>
              <a:t>5. Tinea </a:t>
            </a:r>
            <a:r>
              <a:rPr lang="en-US" b="1" i="1" dirty="0" err="1">
                <a:solidFill>
                  <a:srgbClr val="FFFF00"/>
                </a:solidFill>
                <a:effectLst/>
              </a:rPr>
              <a:t>manuum</a:t>
            </a:r>
            <a:br>
              <a:rPr lang="en-US" b="1" i="1" dirty="0">
                <a:solidFill>
                  <a:srgbClr val="FFFF00"/>
                </a:solidFill>
                <a:effectLst/>
              </a:rPr>
            </a:br>
            <a:r>
              <a:rPr lang="fa-IR" b="1" i="1" dirty="0">
                <a:solidFill>
                  <a:srgbClr val="FFFF00"/>
                </a:solidFill>
                <a:effectLst/>
              </a:rPr>
              <a:t>(کچلی دست)</a:t>
            </a:r>
            <a:endParaRPr lang="en-US" i="1" dirty="0">
              <a:solidFill>
                <a:srgbClr val="FFFF00"/>
              </a:solidFill>
            </a:endParaRPr>
          </a:p>
        </p:txBody>
      </p:sp>
      <p:sp>
        <p:nvSpPr>
          <p:cNvPr id="3" name="Content Placeholder 2"/>
          <p:cNvSpPr>
            <a:spLocks noGrp="1"/>
          </p:cNvSpPr>
          <p:nvPr>
            <p:ph idx="1"/>
          </p:nvPr>
        </p:nvSpPr>
        <p:spPr>
          <a:xfrm>
            <a:off x="1510016" y="1946766"/>
            <a:ext cx="7531114" cy="3508626"/>
          </a:xfrm>
        </p:spPr>
        <p:txBody>
          <a:bodyPr>
            <a:normAutofit/>
          </a:bodyPr>
          <a:lstStyle/>
          <a:p>
            <a:pPr algn="just">
              <a:buFont typeface="Wingdings" panose="05000000000000000000" pitchFamily="2" charset="2"/>
              <a:buChar char="Ø"/>
            </a:pPr>
            <a:r>
              <a:rPr lang="en-US" sz="2300" b="1" dirty="0"/>
              <a:t>The </a:t>
            </a:r>
            <a:r>
              <a:rPr lang="en-US" sz="2300" b="1" i="1" dirty="0">
                <a:solidFill>
                  <a:srgbClr val="FFFF00"/>
                </a:solidFill>
              </a:rPr>
              <a:t>palm’s</a:t>
            </a:r>
            <a:r>
              <a:rPr lang="en-US" sz="2300" b="1" dirty="0"/>
              <a:t> ringworm infection</a:t>
            </a:r>
          </a:p>
          <a:p>
            <a:pPr algn="just" fontAlgn="base">
              <a:buFont typeface="Wingdings" panose="05000000000000000000" pitchFamily="2" charset="2"/>
              <a:buChar char="Ø"/>
            </a:pPr>
            <a:r>
              <a:rPr lang="en-US" sz="2300" b="1" dirty="0"/>
              <a:t>Contact with another </a:t>
            </a:r>
            <a:r>
              <a:rPr lang="en-US" sz="2300" b="1" i="1" dirty="0">
                <a:solidFill>
                  <a:srgbClr val="FFFF00"/>
                </a:solidFill>
              </a:rPr>
              <a:t>site of infection</a:t>
            </a:r>
            <a:r>
              <a:rPr lang="en-US" sz="2300" b="1" dirty="0"/>
              <a:t>, particularly the </a:t>
            </a:r>
            <a:r>
              <a:rPr lang="en-US" sz="2300" b="1" i="1" dirty="0">
                <a:solidFill>
                  <a:srgbClr val="FFFF00"/>
                </a:solidFill>
              </a:rPr>
              <a:t>feet</a:t>
            </a:r>
            <a:r>
              <a:rPr lang="en-US" sz="2300" b="1" dirty="0"/>
              <a:t> (</a:t>
            </a:r>
            <a:r>
              <a:rPr lang="en-US" sz="2300" b="1" dirty="0" err="1"/>
              <a:t>tinea</a:t>
            </a:r>
            <a:r>
              <a:rPr lang="en-US" sz="2300" b="1" dirty="0"/>
              <a:t> </a:t>
            </a:r>
            <a:r>
              <a:rPr lang="en-US" sz="2300" b="1" dirty="0" err="1"/>
              <a:t>pedis</a:t>
            </a:r>
            <a:r>
              <a:rPr lang="en-US" sz="2300" b="1" dirty="0"/>
              <a:t>) or </a:t>
            </a:r>
            <a:r>
              <a:rPr lang="en-US" sz="2300" b="1" i="1" dirty="0">
                <a:solidFill>
                  <a:srgbClr val="FFFF00"/>
                </a:solidFill>
              </a:rPr>
              <a:t>groin</a:t>
            </a:r>
            <a:r>
              <a:rPr lang="en-US" sz="2300" b="1" dirty="0"/>
              <a:t> (</a:t>
            </a:r>
            <a:r>
              <a:rPr lang="en-US" sz="2300" b="1" dirty="0" err="1"/>
              <a:t>tinea</a:t>
            </a:r>
            <a:r>
              <a:rPr lang="en-US" sz="2300" b="1" dirty="0"/>
              <a:t> </a:t>
            </a:r>
            <a:r>
              <a:rPr lang="en-US" sz="2300" b="1" dirty="0" err="1"/>
              <a:t>cruris</a:t>
            </a:r>
            <a:r>
              <a:rPr lang="en-US" sz="2300" b="1" dirty="0"/>
              <a:t>)</a:t>
            </a:r>
          </a:p>
          <a:p>
            <a:pPr algn="just" fontAlgn="base">
              <a:buFont typeface="Wingdings" panose="05000000000000000000" pitchFamily="2" charset="2"/>
              <a:buChar char="Ø"/>
            </a:pPr>
            <a:r>
              <a:rPr lang="en-US" sz="2300" b="1" dirty="0"/>
              <a:t>Contact with </a:t>
            </a:r>
            <a:r>
              <a:rPr lang="en-US" sz="2300" b="1" i="1" dirty="0">
                <a:solidFill>
                  <a:srgbClr val="FFFF00"/>
                </a:solidFill>
              </a:rPr>
              <a:t>another person </a:t>
            </a:r>
            <a:r>
              <a:rPr lang="en-US" sz="2300" b="1" dirty="0"/>
              <a:t>with </a:t>
            </a:r>
            <a:r>
              <a:rPr lang="en-US" sz="2300" b="1" dirty="0" err="1"/>
              <a:t>tinea</a:t>
            </a:r>
            <a:endParaRPr lang="en-US" sz="2300" b="1" dirty="0"/>
          </a:p>
          <a:p>
            <a:pPr algn="just" fontAlgn="base">
              <a:buFont typeface="Wingdings" panose="05000000000000000000" pitchFamily="2" charset="2"/>
              <a:buChar char="Ø"/>
            </a:pPr>
            <a:r>
              <a:rPr lang="en-US" sz="2300" b="1" dirty="0"/>
              <a:t>Direct contact with an </a:t>
            </a:r>
            <a:r>
              <a:rPr lang="en-US" sz="2300" b="1" i="1" dirty="0">
                <a:solidFill>
                  <a:srgbClr val="FFFF00"/>
                </a:solidFill>
              </a:rPr>
              <a:t>infected animal </a:t>
            </a:r>
            <a:r>
              <a:rPr lang="en-US" sz="2300" b="1" dirty="0"/>
              <a:t>or </a:t>
            </a:r>
            <a:r>
              <a:rPr lang="en-US" sz="2300" b="1" i="1" dirty="0">
                <a:solidFill>
                  <a:srgbClr val="FFFF00"/>
                </a:solidFill>
              </a:rPr>
              <a:t>soil</a:t>
            </a:r>
          </a:p>
          <a:p>
            <a:pPr algn="just" fontAlgn="base">
              <a:buFont typeface="Wingdings" panose="05000000000000000000" pitchFamily="2" charset="2"/>
              <a:buChar char="Ø"/>
            </a:pPr>
            <a:r>
              <a:rPr lang="en-US" sz="2300" b="1" dirty="0"/>
              <a:t>Contact with a </a:t>
            </a:r>
            <a:r>
              <a:rPr lang="en-US" sz="2300" b="1" i="1" dirty="0">
                <a:solidFill>
                  <a:srgbClr val="FFFF00"/>
                </a:solidFill>
              </a:rPr>
              <a:t>contaminated object</a:t>
            </a:r>
            <a:r>
              <a:rPr lang="en-US" sz="2300" b="1" dirty="0"/>
              <a:t> such as a </a:t>
            </a:r>
            <a:r>
              <a:rPr lang="en-US" sz="2300" b="1" i="1" dirty="0">
                <a:solidFill>
                  <a:srgbClr val="FFFF00"/>
                </a:solidFill>
              </a:rPr>
              <a:t>towel </a:t>
            </a:r>
            <a:r>
              <a:rPr lang="en-US" sz="2300" b="1" dirty="0"/>
              <a:t>or </a:t>
            </a:r>
            <a:r>
              <a:rPr lang="en-US" sz="2300" b="1" i="1" dirty="0">
                <a:solidFill>
                  <a:srgbClr val="FFFF00"/>
                </a:solidFill>
              </a:rPr>
              <a:t>gardening tool</a:t>
            </a:r>
            <a:endParaRPr lang="en-US" sz="2300" b="1" dirty="0"/>
          </a:p>
          <a:p>
            <a:pPr>
              <a:buFont typeface="Wingdings" panose="05000000000000000000" pitchFamily="2" charset="2"/>
              <a:buChar char="Ø"/>
            </a:pPr>
            <a:endParaRPr lang="en-US" sz="2400"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86550" y="0"/>
            <a:ext cx="2457450" cy="1857375"/>
          </a:xfrm>
          <a:prstGeom prst="rect">
            <a:avLst/>
          </a:prstGeom>
        </p:spPr>
      </p:pic>
    </p:spTree>
    <p:extLst>
      <p:ext uri="{BB962C8B-B14F-4D97-AF65-F5344CB8AC3E}">
        <p14:creationId xmlns:p14="http://schemas.microsoft.com/office/powerpoint/2010/main" val="40254926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7766" y="790733"/>
            <a:ext cx="6283782" cy="725349"/>
          </a:xfrm>
        </p:spPr>
        <p:txBody>
          <a:bodyPr>
            <a:normAutofit fontScale="90000"/>
          </a:bodyPr>
          <a:lstStyle/>
          <a:p>
            <a:pPr algn="ctr"/>
            <a:r>
              <a:rPr lang="en-US" sz="4000" b="1" i="1" dirty="0">
                <a:solidFill>
                  <a:srgbClr val="FFFF00"/>
                </a:solidFill>
                <a:effectLst/>
              </a:rPr>
              <a:t>6. </a:t>
            </a:r>
            <a:r>
              <a:rPr lang="en-US" sz="4000" b="1" i="1" dirty="0" err="1">
                <a:solidFill>
                  <a:srgbClr val="FFFF00"/>
                </a:solidFill>
                <a:effectLst/>
              </a:rPr>
              <a:t>Tinea</a:t>
            </a:r>
            <a:r>
              <a:rPr lang="en-US" sz="4000" b="1" i="1" dirty="0">
                <a:solidFill>
                  <a:srgbClr val="FFFF00"/>
                </a:solidFill>
                <a:effectLst/>
              </a:rPr>
              <a:t> </a:t>
            </a:r>
            <a:r>
              <a:rPr lang="en-US" sz="4000" b="1" i="1" dirty="0" err="1">
                <a:solidFill>
                  <a:srgbClr val="FFFF00"/>
                </a:solidFill>
                <a:effectLst/>
              </a:rPr>
              <a:t>unguium</a:t>
            </a:r>
            <a:br>
              <a:rPr lang="en-US" sz="4000" b="1" i="1" dirty="0">
                <a:solidFill>
                  <a:srgbClr val="FFFF00"/>
                </a:solidFill>
                <a:effectLst/>
              </a:rPr>
            </a:br>
            <a:r>
              <a:rPr lang="fa-IR" sz="4000" b="1" i="1" dirty="0">
                <a:solidFill>
                  <a:srgbClr val="FFFF00"/>
                </a:solidFill>
                <a:effectLst/>
              </a:rPr>
              <a:t>(کچلی ناخن)</a:t>
            </a:r>
            <a:br>
              <a:rPr lang="en-US" b="1" dirty="0">
                <a:effectLst/>
              </a:rPr>
            </a:br>
            <a:endParaRPr lang="en-US" dirty="0"/>
          </a:p>
        </p:txBody>
      </p:sp>
      <p:sp>
        <p:nvSpPr>
          <p:cNvPr id="3" name="Content Placeholder 2"/>
          <p:cNvSpPr>
            <a:spLocks noGrp="1"/>
          </p:cNvSpPr>
          <p:nvPr>
            <p:ph idx="1"/>
          </p:nvPr>
        </p:nvSpPr>
        <p:spPr>
          <a:xfrm>
            <a:off x="1490472" y="1610900"/>
            <a:ext cx="7527798" cy="3508626"/>
          </a:xfrm>
        </p:spPr>
        <p:txBody>
          <a:bodyPr>
            <a:normAutofit/>
          </a:bodyPr>
          <a:lstStyle/>
          <a:p>
            <a:pPr algn="just">
              <a:buFont typeface="Wingdings" panose="05000000000000000000" pitchFamily="2" charset="2"/>
              <a:buChar char="Ø"/>
            </a:pPr>
            <a:r>
              <a:rPr lang="en-US" sz="2400" b="1" dirty="0"/>
              <a:t>Tinea </a:t>
            </a:r>
            <a:r>
              <a:rPr lang="en-US" sz="2400" b="1" dirty="0" err="1"/>
              <a:t>unguium</a:t>
            </a:r>
            <a:r>
              <a:rPr lang="en-US" sz="2400" b="1" dirty="0"/>
              <a:t> is the </a:t>
            </a:r>
            <a:r>
              <a:rPr lang="en-US" sz="2400" b="1" dirty="0" err="1"/>
              <a:t>dermatophyte</a:t>
            </a:r>
            <a:r>
              <a:rPr lang="en-US" sz="2400" b="1" dirty="0"/>
              <a:t> infection of the </a:t>
            </a:r>
            <a:r>
              <a:rPr lang="en-US" sz="2400" b="1" i="1" dirty="0">
                <a:solidFill>
                  <a:srgbClr val="FFFF00"/>
                </a:solidFill>
              </a:rPr>
              <a:t>nail</a:t>
            </a:r>
            <a:endParaRPr lang="en-US" sz="2400" b="1"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0472" y="2650646"/>
            <a:ext cx="3291840" cy="246888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4950" y="2650646"/>
            <a:ext cx="3703320" cy="2468880"/>
          </a:xfrm>
          <a:prstGeom prst="rect">
            <a:avLst/>
          </a:prstGeom>
        </p:spPr>
      </p:pic>
    </p:spTree>
    <p:extLst>
      <p:ext uri="{BB962C8B-B14F-4D97-AF65-F5344CB8AC3E}">
        <p14:creationId xmlns:p14="http://schemas.microsoft.com/office/powerpoint/2010/main" val="19429811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553581" y="1731838"/>
            <a:ext cx="7034923" cy="3508626"/>
          </a:xfrm>
        </p:spPr>
        <p:txBody>
          <a:bodyPr>
            <a:normAutofit/>
          </a:bodyPr>
          <a:lstStyle/>
          <a:p>
            <a:pPr algn="just">
              <a:buFont typeface="Wingdings" panose="05000000000000000000" pitchFamily="2" charset="2"/>
              <a:buChar char="Ø"/>
            </a:pPr>
            <a:r>
              <a:rPr lang="en-US" sz="2400" b="1" dirty="0"/>
              <a:t>Can follow </a:t>
            </a:r>
            <a:r>
              <a:rPr lang="en-US" sz="2400" b="1" dirty="0" err="1"/>
              <a:t>tinea</a:t>
            </a:r>
            <a:r>
              <a:rPr lang="en-US" sz="2400" b="1" dirty="0"/>
              <a:t> </a:t>
            </a:r>
            <a:r>
              <a:rPr lang="en-US" sz="2400" b="1" dirty="0" err="1"/>
              <a:t>pedis</a:t>
            </a:r>
            <a:endParaRPr lang="en-US" sz="2400" b="1" dirty="0"/>
          </a:p>
          <a:p>
            <a:pPr algn="just">
              <a:buFont typeface="Wingdings" panose="05000000000000000000" pitchFamily="2" charset="2"/>
              <a:buChar char="Ø"/>
            </a:pPr>
            <a:r>
              <a:rPr lang="en-US" sz="2400" b="1" dirty="0"/>
              <a:t>Begins </a:t>
            </a:r>
            <a:r>
              <a:rPr lang="en-US" sz="2400" b="1" i="1" dirty="0">
                <a:solidFill>
                  <a:srgbClr val="FFFF00"/>
                </a:solidFill>
              </a:rPr>
              <a:t>distal to proximal </a:t>
            </a:r>
          </a:p>
          <a:p>
            <a:pPr algn="just">
              <a:buFont typeface="Wingdings" panose="05000000000000000000" pitchFamily="2" charset="2"/>
              <a:buChar char="Ø"/>
            </a:pPr>
            <a:r>
              <a:rPr lang="en-US" sz="2400" b="1" dirty="0"/>
              <a:t>Toes, fingers</a:t>
            </a:r>
          </a:p>
          <a:p>
            <a:pPr algn="just">
              <a:buFont typeface="Wingdings" panose="05000000000000000000" pitchFamily="2" charset="2"/>
              <a:buChar char="Ø"/>
            </a:pPr>
            <a:r>
              <a:rPr lang="en-US" sz="2400" b="1" dirty="0"/>
              <a:t>Associated </a:t>
            </a:r>
            <a:r>
              <a:rPr lang="en-US" sz="2400" b="1" i="1" dirty="0" err="1">
                <a:solidFill>
                  <a:srgbClr val="FFFF00"/>
                </a:solidFill>
              </a:rPr>
              <a:t>tinea</a:t>
            </a:r>
            <a:r>
              <a:rPr lang="en-US" sz="2400" b="1" i="1" dirty="0">
                <a:solidFill>
                  <a:srgbClr val="FFFF00"/>
                </a:solidFill>
              </a:rPr>
              <a:t> </a:t>
            </a:r>
            <a:r>
              <a:rPr lang="en-US" sz="2400" b="1" i="1" dirty="0" err="1">
                <a:solidFill>
                  <a:srgbClr val="FFFF00"/>
                </a:solidFill>
              </a:rPr>
              <a:t>pedis</a:t>
            </a:r>
            <a:endParaRPr lang="en-US" sz="2400" b="1" i="1" dirty="0">
              <a:solidFill>
                <a:srgbClr val="FFFF00"/>
              </a:solidFill>
            </a:endParaRPr>
          </a:p>
          <a:p>
            <a:pPr algn="just">
              <a:buFont typeface="Wingdings" panose="05000000000000000000" pitchFamily="2" charset="2"/>
              <a:buChar char="Ø"/>
            </a:pPr>
            <a:r>
              <a:rPr lang="en-US" sz="2400" b="1" i="1" dirty="0">
                <a:solidFill>
                  <a:srgbClr val="FFFF00"/>
                </a:solidFill>
              </a:rPr>
              <a:t>thickening</a:t>
            </a:r>
          </a:p>
          <a:p>
            <a:pPr algn="just">
              <a:buFont typeface="Wingdings" panose="05000000000000000000" pitchFamily="2" charset="2"/>
              <a:buChar char="Ø"/>
            </a:pPr>
            <a:r>
              <a:rPr lang="en-US" sz="2400" b="1" i="1" dirty="0">
                <a:solidFill>
                  <a:srgbClr val="FFFF00"/>
                </a:solidFill>
              </a:rPr>
              <a:t>Onycholysis</a:t>
            </a:r>
            <a:r>
              <a:rPr lang="en-US" sz="2400" b="1" dirty="0"/>
              <a:t>, crumbling</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9624" y="3161206"/>
            <a:ext cx="2926080" cy="234856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9624" y="-2124722"/>
            <a:ext cx="2926080" cy="5225147"/>
          </a:xfrm>
          <a:prstGeom prst="rect">
            <a:avLst/>
          </a:prstGeom>
        </p:spPr>
      </p:pic>
    </p:spTree>
    <p:extLst>
      <p:ext uri="{BB962C8B-B14F-4D97-AF65-F5344CB8AC3E}">
        <p14:creationId xmlns:p14="http://schemas.microsoft.com/office/powerpoint/2010/main" val="17323933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1862" y="459263"/>
            <a:ext cx="6283782" cy="725349"/>
          </a:xfrm>
        </p:spPr>
        <p:txBody>
          <a:bodyPr>
            <a:normAutofit fontScale="90000"/>
          </a:bodyPr>
          <a:lstStyle/>
          <a:p>
            <a:pPr algn="ctr"/>
            <a:r>
              <a:rPr lang="en-US" b="1" i="1" dirty="0">
                <a:solidFill>
                  <a:srgbClr val="FFFF00"/>
                </a:solidFill>
              </a:rPr>
              <a:t>7. </a:t>
            </a:r>
            <a:r>
              <a:rPr lang="en-US" b="1" i="1" dirty="0" err="1">
                <a:solidFill>
                  <a:srgbClr val="FFFF00"/>
                </a:solidFill>
              </a:rPr>
              <a:t>Tinea</a:t>
            </a:r>
            <a:r>
              <a:rPr lang="en-US" b="1" i="1" dirty="0">
                <a:solidFill>
                  <a:srgbClr val="FFFF00"/>
                </a:solidFill>
              </a:rPr>
              <a:t> </a:t>
            </a:r>
            <a:r>
              <a:rPr lang="en-US" b="1" i="1" dirty="0" err="1">
                <a:solidFill>
                  <a:srgbClr val="FFFF00"/>
                </a:solidFill>
              </a:rPr>
              <a:t>cruris</a:t>
            </a:r>
            <a:r>
              <a:rPr lang="en-US" b="1" i="1" dirty="0">
                <a:solidFill>
                  <a:srgbClr val="FFFF00"/>
                </a:solidFill>
              </a:rPr>
              <a:t> (Jock itch)</a:t>
            </a:r>
            <a:r>
              <a:rPr lang="fa-IR" b="1" i="1" dirty="0">
                <a:solidFill>
                  <a:srgbClr val="FFFF00"/>
                </a:solidFill>
              </a:rPr>
              <a:t> </a:t>
            </a:r>
            <a:br>
              <a:rPr lang="en-US" b="1" i="1" dirty="0">
                <a:solidFill>
                  <a:srgbClr val="FFFF00"/>
                </a:solidFill>
              </a:rPr>
            </a:br>
            <a:r>
              <a:rPr lang="fa-IR" b="1" i="1" dirty="0">
                <a:solidFill>
                  <a:srgbClr val="FFFF00"/>
                </a:solidFill>
              </a:rPr>
              <a:t>    (کچلی کشاله ران)</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97330" y="2751456"/>
            <a:ext cx="3566160" cy="267462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5120" y="2751456"/>
            <a:ext cx="2468880" cy="2468880"/>
          </a:xfrm>
          <a:prstGeom prst="rect">
            <a:avLst/>
          </a:prstGeom>
        </p:spPr>
      </p:pic>
      <p:sp>
        <p:nvSpPr>
          <p:cNvPr id="7" name="Rectangle 6"/>
          <p:cNvSpPr/>
          <p:nvPr/>
        </p:nvSpPr>
        <p:spPr>
          <a:xfrm>
            <a:off x="1497330" y="1566674"/>
            <a:ext cx="7486650" cy="1015663"/>
          </a:xfrm>
          <a:prstGeom prst="rect">
            <a:avLst/>
          </a:prstGeom>
        </p:spPr>
        <p:txBody>
          <a:bodyPr wrap="square">
            <a:spAutoFit/>
          </a:bodyPr>
          <a:lstStyle/>
          <a:p>
            <a:pPr marL="342900" indent="-342900" algn="justLow">
              <a:buFont typeface="Wingdings" panose="05000000000000000000" pitchFamily="2" charset="2"/>
              <a:buChar char="Ø"/>
            </a:pPr>
            <a:r>
              <a:rPr lang="en-US" sz="2000" b="1" dirty="0" err="1">
                <a:solidFill>
                  <a:schemeClr val="bg1"/>
                </a:solidFill>
              </a:rPr>
              <a:t>Tinea</a:t>
            </a:r>
            <a:r>
              <a:rPr lang="en-US" sz="2000" b="1" dirty="0">
                <a:solidFill>
                  <a:schemeClr val="bg1"/>
                </a:solidFill>
              </a:rPr>
              <a:t> </a:t>
            </a:r>
            <a:r>
              <a:rPr lang="en-US" sz="2000" b="1" dirty="0" err="1">
                <a:solidFill>
                  <a:schemeClr val="bg1"/>
                </a:solidFill>
              </a:rPr>
              <a:t>cruris</a:t>
            </a:r>
            <a:r>
              <a:rPr lang="en-US" sz="2000" b="1" dirty="0">
                <a:solidFill>
                  <a:schemeClr val="bg1"/>
                </a:solidFill>
              </a:rPr>
              <a:t>, also known as </a:t>
            </a:r>
            <a:r>
              <a:rPr lang="en-US" sz="2000" b="1" i="1" dirty="0">
                <a:solidFill>
                  <a:srgbClr val="FFFF00"/>
                </a:solidFill>
              </a:rPr>
              <a:t>‘jock itch</a:t>
            </a:r>
            <a:r>
              <a:rPr lang="en-US" sz="2000" b="1" dirty="0">
                <a:solidFill>
                  <a:srgbClr val="FFFF00"/>
                </a:solidFill>
              </a:rPr>
              <a:t>’</a:t>
            </a:r>
            <a:r>
              <a:rPr lang="en-US" sz="2000" b="1" dirty="0">
                <a:solidFill>
                  <a:schemeClr val="bg1"/>
                </a:solidFill>
              </a:rPr>
              <a:t>, is a specific form of </a:t>
            </a:r>
            <a:r>
              <a:rPr lang="en-US" sz="2000" b="1" dirty="0" err="1">
                <a:solidFill>
                  <a:schemeClr val="bg1"/>
                </a:solidFill>
              </a:rPr>
              <a:t>tinea</a:t>
            </a:r>
            <a:r>
              <a:rPr lang="en-US" sz="2000" b="1" dirty="0">
                <a:solidFill>
                  <a:schemeClr val="bg1"/>
                </a:solidFill>
              </a:rPr>
              <a:t> affecting the </a:t>
            </a:r>
            <a:r>
              <a:rPr lang="en-US" sz="2000" b="1" i="1" dirty="0">
                <a:solidFill>
                  <a:srgbClr val="FFFF00"/>
                </a:solidFill>
              </a:rPr>
              <a:t>groin</a:t>
            </a:r>
            <a:r>
              <a:rPr lang="en-US" sz="2000" b="1" dirty="0">
                <a:solidFill>
                  <a:schemeClr val="bg1"/>
                </a:solidFill>
              </a:rPr>
              <a:t>, </a:t>
            </a:r>
            <a:r>
              <a:rPr lang="en-US" sz="2000" b="1" i="1" dirty="0">
                <a:solidFill>
                  <a:srgbClr val="FFFF00"/>
                </a:solidFill>
              </a:rPr>
              <a:t>pubic region</a:t>
            </a:r>
            <a:r>
              <a:rPr lang="en-US" sz="2000" b="1" dirty="0">
                <a:solidFill>
                  <a:schemeClr val="bg1"/>
                </a:solidFill>
              </a:rPr>
              <a:t>, </a:t>
            </a:r>
            <a:r>
              <a:rPr lang="en-US" sz="2000" b="1" i="1" dirty="0">
                <a:solidFill>
                  <a:srgbClr val="FFFF00"/>
                </a:solidFill>
              </a:rPr>
              <a:t>inner tight</a:t>
            </a:r>
            <a:r>
              <a:rPr lang="en-US" sz="2000" b="1" dirty="0">
                <a:solidFill>
                  <a:schemeClr val="bg1"/>
                </a:solidFill>
              </a:rPr>
              <a:t> and </a:t>
            </a:r>
            <a:r>
              <a:rPr lang="en-US" sz="2000" b="1" i="1" dirty="0">
                <a:solidFill>
                  <a:srgbClr val="FFFF00"/>
                </a:solidFill>
              </a:rPr>
              <a:t>adjacent thigh</a:t>
            </a:r>
            <a:r>
              <a:rPr lang="en-US" sz="2000" b="1" dirty="0">
                <a:solidFill>
                  <a:schemeClr val="bg1"/>
                </a:solidFill>
              </a:rPr>
              <a:t>. It presents as an acute or chronic asymmetrical rash</a:t>
            </a:r>
          </a:p>
        </p:txBody>
      </p:sp>
    </p:spTree>
    <p:extLst>
      <p:ext uri="{BB962C8B-B14F-4D97-AF65-F5344CB8AC3E}">
        <p14:creationId xmlns:p14="http://schemas.microsoft.com/office/powerpoint/2010/main" val="17510314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4654" y="502920"/>
            <a:ext cx="6283782" cy="960121"/>
          </a:xfrm>
        </p:spPr>
        <p:txBody>
          <a:bodyPr>
            <a:normAutofit/>
          </a:bodyPr>
          <a:lstStyle/>
          <a:p>
            <a:pPr algn="ctr"/>
            <a:r>
              <a:rPr lang="en-US" sz="3200" b="1" i="1" dirty="0" err="1">
                <a:solidFill>
                  <a:srgbClr val="FFFF00"/>
                </a:solidFill>
              </a:rPr>
              <a:t>Clinica</a:t>
            </a:r>
            <a:r>
              <a:rPr lang="en-US" sz="3200" b="1" i="1" dirty="0">
                <a:solidFill>
                  <a:srgbClr val="FFFF00"/>
                </a:solidFill>
              </a:rPr>
              <a:t> manifestations</a:t>
            </a:r>
          </a:p>
        </p:txBody>
      </p:sp>
      <p:sp>
        <p:nvSpPr>
          <p:cNvPr id="3" name="Content Placeholder 2"/>
          <p:cNvSpPr>
            <a:spLocks noGrp="1"/>
          </p:cNvSpPr>
          <p:nvPr>
            <p:ph idx="1"/>
          </p:nvPr>
        </p:nvSpPr>
        <p:spPr>
          <a:xfrm>
            <a:off x="1447490" y="1463041"/>
            <a:ext cx="7738110" cy="3149030"/>
          </a:xfrm>
        </p:spPr>
        <p:txBody>
          <a:bodyPr/>
          <a:lstStyle/>
          <a:p>
            <a:pPr>
              <a:buFont typeface="Wingdings" panose="05000000000000000000" pitchFamily="2" charset="2"/>
              <a:buChar char="Ø"/>
            </a:pPr>
            <a:r>
              <a:rPr lang="en-US" sz="2400" b="1" dirty="0"/>
              <a:t>More common in</a:t>
            </a:r>
            <a:r>
              <a:rPr lang="en-US" sz="2400" b="1" i="1" dirty="0">
                <a:solidFill>
                  <a:srgbClr val="FFFF00"/>
                </a:solidFill>
              </a:rPr>
              <a:t> men </a:t>
            </a:r>
            <a:r>
              <a:rPr lang="en-US" sz="2400" b="1" dirty="0"/>
              <a:t>than women</a:t>
            </a:r>
          </a:p>
          <a:p>
            <a:pPr>
              <a:buFont typeface="Wingdings" panose="05000000000000000000" pitchFamily="2" charset="2"/>
              <a:buChar char="Ø"/>
            </a:pPr>
            <a:r>
              <a:rPr lang="en-US" sz="2400" b="1" dirty="0"/>
              <a:t>Predisposing factors include persistent </a:t>
            </a:r>
            <a:r>
              <a:rPr lang="en-US" sz="2400" b="1" i="1" dirty="0">
                <a:solidFill>
                  <a:srgbClr val="FFFF00"/>
                </a:solidFill>
              </a:rPr>
              <a:t>perspiration</a:t>
            </a:r>
            <a:r>
              <a:rPr lang="en-US" sz="2400" b="1" dirty="0"/>
              <a:t>, </a:t>
            </a:r>
            <a:r>
              <a:rPr lang="en-US" sz="2400" b="1" i="1" dirty="0">
                <a:solidFill>
                  <a:srgbClr val="FFFF00"/>
                </a:solidFill>
              </a:rPr>
              <a:t>high humidity</a:t>
            </a:r>
            <a:endParaRPr lang="en-US" sz="2400" b="1" dirty="0"/>
          </a:p>
          <a:p>
            <a:pPr>
              <a:buFont typeface="Wingdings" panose="05000000000000000000" pitchFamily="2" charset="2"/>
              <a:buChar char="Ø"/>
            </a:pPr>
            <a:r>
              <a:rPr lang="en-US" sz="2400" b="1" i="1" dirty="0">
                <a:solidFill>
                  <a:srgbClr val="FFFF00"/>
                </a:solidFill>
              </a:rPr>
              <a:t>tight fitting underwear</a:t>
            </a:r>
          </a:p>
          <a:p>
            <a:pPr>
              <a:buFont typeface="Wingdings" panose="05000000000000000000" pitchFamily="2" charset="2"/>
              <a:buChar char="Ø"/>
            </a:pPr>
            <a:r>
              <a:rPr lang="en-US" sz="2400" b="1" i="1" dirty="0">
                <a:solidFill>
                  <a:srgbClr val="FFFF00"/>
                </a:solidFill>
              </a:rPr>
              <a:t>Diabetes </a:t>
            </a:r>
          </a:p>
          <a:p>
            <a:pPr>
              <a:buFont typeface="Wingdings" panose="05000000000000000000" pitchFamily="2" charset="2"/>
              <a:buChar char="Ø"/>
            </a:pPr>
            <a:r>
              <a:rPr lang="en-US" sz="2400" b="1" i="1" dirty="0">
                <a:solidFill>
                  <a:srgbClr val="FFFF00"/>
                </a:solidFill>
              </a:rPr>
              <a:t>obesity</a:t>
            </a:r>
          </a:p>
          <a:p>
            <a:endParaRPr lang="en-US" dirty="0"/>
          </a:p>
          <a:p>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07829" y="3381034"/>
            <a:ext cx="3088640" cy="173736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5379" y="3381034"/>
            <a:ext cx="2606040" cy="1737360"/>
          </a:xfrm>
          <a:prstGeom prst="rect">
            <a:avLst/>
          </a:prstGeom>
        </p:spPr>
      </p:pic>
    </p:spTree>
    <p:extLst>
      <p:ext uri="{BB962C8B-B14F-4D97-AF65-F5344CB8AC3E}">
        <p14:creationId xmlns:p14="http://schemas.microsoft.com/office/powerpoint/2010/main" val="35505568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1805940" y="400050"/>
            <a:ext cx="7338059" cy="4423410"/>
          </a:xfrm>
        </p:spPr>
        <p:txBody>
          <a:bodyPr>
            <a:normAutofit fontScale="55000" lnSpcReduction="20000"/>
          </a:bodyPr>
          <a:lstStyle/>
          <a:p>
            <a:pPr marL="0" indent="0" algn="ctr" rtl="1">
              <a:buNone/>
            </a:pPr>
            <a:r>
              <a:rPr lang="en-US" dirty="0"/>
              <a:t> </a:t>
            </a:r>
            <a:r>
              <a:rPr lang="en-US" sz="3600" b="1" dirty="0"/>
              <a:t>Diagnosis             </a:t>
            </a:r>
            <a:endParaRPr lang="fa-IR" sz="3600" b="1" dirty="0"/>
          </a:p>
          <a:p>
            <a:pPr marL="0" indent="0" algn="ctr" rtl="1">
              <a:buNone/>
            </a:pPr>
            <a:endParaRPr lang="fa-IR" sz="3600" b="1" dirty="0"/>
          </a:p>
          <a:p>
            <a:pPr marL="0" indent="0" algn="ctr" rtl="1">
              <a:buNone/>
            </a:pPr>
            <a:endParaRPr lang="en-US" sz="3600" b="1" dirty="0"/>
          </a:p>
          <a:p>
            <a:pPr marL="0" indent="0" algn="ctr" rtl="1">
              <a:buNone/>
            </a:pPr>
            <a:r>
              <a:rPr lang="en-US" sz="3600" b="1" dirty="0"/>
              <a:t>Visual examination of the lesion       </a:t>
            </a:r>
            <a:endParaRPr lang="fa-IR" sz="3600" b="1" dirty="0"/>
          </a:p>
          <a:p>
            <a:pPr marL="0" indent="0" algn="ctr" rtl="1">
              <a:buNone/>
            </a:pPr>
            <a:endParaRPr lang="fa-IR" sz="3600" b="1" dirty="0"/>
          </a:p>
          <a:p>
            <a:pPr marL="0" indent="0" algn="ctr" rtl="1">
              <a:buNone/>
            </a:pPr>
            <a:endParaRPr lang="en-US" sz="3600" b="1" dirty="0"/>
          </a:p>
          <a:p>
            <a:pPr marL="0" indent="0" algn="ctr" rtl="1">
              <a:buNone/>
            </a:pPr>
            <a:r>
              <a:rPr lang="en-US" sz="3600" b="1" dirty="0"/>
              <a:t>Proper sample collection         </a:t>
            </a:r>
            <a:endParaRPr lang="fa-IR" sz="3600" b="1" dirty="0"/>
          </a:p>
          <a:p>
            <a:pPr marL="0" indent="0" algn="ctr" rtl="1">
              <a:buNone/>
            </a:pPr>
            <a:endParaRPr lang="fa-IR" sz="3600" b="1" dirty="0"/>
          </a:p>
          <a:p>
            <a:pPr marL="0" indent="0" algn="ctr" rtl="1">
              <a:buNone/>
            </a:pPr>
            <a:endParaRPr lang="en-US" sz="3600" b="1" dirty="0"/>
          </a:p>
          <a:p>
            <a:pPr marL="0" indent="0" algn="ctr" rtl="1">
              <a:buNone/>
            </a:pPr>
            <a:endParaRPr lang="en-US" sz="3600" b="1" dirty="0"/>
          </a:p>
          <a:p>
            <a:pPr marL="0" indent="0" algn="ctr" rtl="1">
              <a:buNone/>
            </a:pPr>
            <a:r>
              <a:rPr lang="en-US" sz="3600" b="1" dirty="0"/>
              <a:t>KOH microscopy           </a:t>
            </a:r>
            <a:endParaRPr lang="fa-IR" sz="3600" b="1" dirty="0"/>
          </a:p>
          <a:p>
            <a:pPr marL="0" indent="0" algn="ctr" rtl="1">
              <a:buNone/>
            </a:pPr>
            <a:endParaRPr lang="fa-IR" sz="3600" b="1" dirty="0"/>
          </a:p>
          <a:p>
            <a:pPr marL="0" indent="0" algn="ctr" rtl="1">
              <a:buNone/>
            </a:pPr>
            <a:endParaRPr lang="en-US" sz="3600" b="1" dirty="0"/>
          </a:p>
          <a:p>
            <a:pPr marL="0" indent="0" algn="ctr" rtl="1">
              <a:buNone/>
            </a:pPr>
            <a:r>
              <a:rPr lang="en-US" sz="3600" b="1" dirty="0"/>
              <a:t>Fungal culture (SDA +chloramphenicol + </a:t>
            </a:r>
            <a:r>
              <a:rPr lang="en-US" sz="3600" b="1" dirty="0" err="1"/>
              <a:t>cycloheximide</a:t>
            </a:r>
            <a:r>
              <a:rPr lang="en-US" sz="3600" b="1" dirty="0"/>
              <a:t>, …)</a:t>
            </a:r>
          </a:p>
        </p:txBody>
      </p:sp>
      <p:sp>
        <p:nvSpPr>
          <p:cNvPr id="4" name="Down Arrow 3"/>
          <p:cNvSpPr/>
          <p:nvPr/>
        </p:nvSpPr>
        <p:spPr>
          <a:xfrm>
            <a:off x="4926334" y="807422"/>
            <a:ext cx="484632" cy="457200"/>
          </a:xfrm>
          <a:prstGeom prst="downArrow">
            <a:avLst/>
          </a:prstGeom>
          <a:solidFill>
            <a:srgbClr val="FF0D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own Arrow 4"/>
          <p:cNvSpPr/>
          <p:nvPr/>
        </p:nvSpPr>
        <p:spPr>
          <a:xfrm>
            <a:off x="4926334" y="1688793"/>
            <a:ext cx="484632" cy="457200"/>
          </a:xfrm>
          <a:prstGeom prst="downArrow">
            <a:avLst/>
          </a:prstGeom>
          <a:solidFill>
            <a:srgbClr val="FF0D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5"/>
          <p:cNvSpPr/>
          <p:nvPr/>
        </p:nvSpPr>
        <p:spPr>
          <a:xfrm>
            <a:off x="4926334" y="2815440"/>
            <a:ext cx="484632" cy="457200"/>
          </a:xfrm>
          <a:prstGeom prst="downArrow">
            <a:avLst/>
          </a:prstGeom>
          <a:solidFill>
            <a:srgbClr val="FF0D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a:off x="4926334" y="3819450"/>
            <a:ext cx="484632" cy="457200"/>
          </a:xfrm>
          <a:prstGeom prst="downArrow">
            <a:avLst/>
          </a:prstGeom>
          <a:solidFill>
            <a:srgbClr val="FF0D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339602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4902" y="493553"/>
            <a:ext cx="6283782" cy="725349"/>
          </a:xfrm>
        </p:spPr>
        <p:txBody>
          <a:bodyPr/>
          <a:lstStyle/>
          <a:p>
            <a:endParaRPr lang="en-US"/>
          </a:p>
        </p:txBody>
      </p:sp>
      <p:sp>
        <p:nvSpPr>
          <p:cNvPr id="3" name="Content Placeholder 2"/>
          <p:cNvSpPr>
            <a:spLocks noGrp="1"/>
          </p:cNvSpPr>
          <p:nvPr>
            <p:ph idx="1"/>
          </p:nvPr>
        </p:nvSpPr>
        <p:spPr>
          <a:xfrm>
            <a:off x="1636333" y="1451610"/>
            <a:ext cx="7360919" cy="3552502"/>
          </a:xfrm>
        </p:spPr>
        <p:txBody>
          <a:bodyPr/>
          <a:lstStyle/>
          <a:p>
            <a:pPr marL="0" indent="0" algn="just">
              <a:buNone/>
            </a:pPr>
            <a:r>
              <a:rPr lang="en-US" b="1" dirty="0"/>
              <a:t>presentation of the infection depends on the </a:t>
            </a:r>
            <a:r>
              <a:rPr lang="en-US" b="1" i="1" dirty="0">
                <a:solidFill>
                  <a:srgbClr val="FFFF00"/>
                </a:solidFill>
              </a:rPr>
              <a:t>species</a:t>
            </a:r>
            <a:r>
              <a:rPr lang="en-US" b="1" dirty="0"/>
              <a:t>, </a:t>
            </a:r>
            <a:r>
              <a:rPr lang="en-US" b="1" i="1" dirty="0">
                <a:solidFill>
                  <a:srgbClr val="FFFF00"/>
                </a:solidFill>
              </a:rPr>
              <a:t>strain of fungus</a:t>
            </a:r>
            <a:r>
              <a:rPr lang="en-US" b="1" dirty="0"/>
              <a:t>,</a:t>
            </a:r>
            <a:r>
              <a:rPr lang="en-US" b="1" dirty="0">
                <a:solidFill>
                  <a:srgbClr val="FFFF00"/>
                </a:solidFill>
              </a:rPr>
              <a:t> size of the inoculum</a:t>
            </a:r>
            <a:r>
              <a:rPr lang="en-US" b="1" dirty="0"/>
              <a:t>, </a:t>
            </a:r>
            <a:r>
              <a:rPr lang="en-US" b="1" i="1" dirty="0">
                <a:solidFill>
                  <a:srgbClr val="FFFF00"/>
                </a:solidFill>
              </a:rPr>
              <a:t>anatomical site</a:t>
            </a:r>
            <a:r>
              <a:rPr lang="en-US" b="1" dirty="0"/>
              <a:t>, and </a:t>
            </a:r>
            <a:r>
              <a:rPr lang="en-US" b="1" i="1" dirty="0">
                <a:solidFill>
                  <a:srgbClr val="FFFF00"/>
                </a:solidFill>
              </a:rPr>
              <a:t>immune status </a:t>
            </a:r>
            <a:r>
              <a:rPr lang="en-US" b="1" dirty="0"/>
              <a:t>of the host.</a:t>
            </a:r>
          </a:p>
          <a:p>
            <a:pPr marL="0" indent="0" algn="just">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4933" y="3010691"/>
            <a:ext cx="2834640" cy="212598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6862" y="3010691"/>
            <a:ext cx="2804160" cy="2103120"/>
          </a:xfrm>
          <a:prstGeom prst="rect">
            <a:avLst/>
          </a:prstGeom>
        </p:spPr>
      </p:pic>
    </p:spTree>
    <p:extLst>
      <p:ext uri="{BB962C8B-B14F-4D97-AF65-F5344CB8AC3E}">
        <p14:creationId xmlns:p14="http://schemas.microsoft.com/office/powerpoint/2010/main" val="29077084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4732" y="342901"/>
            <a:ext cx="6283782" cy="921722"/>
          </a:xfrm>
        </p:spPr>
        <p:txBody>
          <a:bodyPr>
            <a:normAutofit/>
          </a:bodyPr>
          <a:lstStyle/>
          <a:p>
            <a:pPr algn="ctr"/>
            <a:r>
              <a:rPr lang="en-US" b="1" i="1" dirty="0">
                <a:solidFill>
                  <a:srgbClr val="FFFF00"/>
                </a:solidFill>
                <a:effectLst/>
              </a:rPr>
              <a:t>1.Collection of samples</a:t>
            </a:r>
            <a:endParaRPr lang="en-US" i="1" dirty="0">
              <a:solidFill>
                <a:srgbClr val="FFFF00"/>
              </a:solidFill>
            </a:endParaRPr>
          </a:p>
        </p:txBody>
      </p:sp>
      <p:sp>
        <p:nvSpPr>
          <p:cNvPr id="3" name="Content Placeholder 2"/>
          <p:cNvSpPr>
            <a:spLocks noGrp="1"/>
          </p:cNvSpPr>
          <p:nvPr>
            <p:ph idx="1"/>
          </p:nvPr>
        </p:nvSpPr>
        <p:spPr>
          <a:xfrm>
            <a:off x="1541417" y="1264623"/>
            <a:ext cx="7499713" cy="3669030"/>
          </a:xfrm>
        </p:spPr>
        <p:txBody>
          <a:bodyPr>
            <a:normAutofit/>
          </a:bodyPr>
          <a:lstStyle/>
          <a:p>
            <a:pPr marL="0" indent="0" algn="just">
              <a:buNone/>
            </a:pPr>
            <a:r>
              <a:rPr lang="en-US" sz="2000" b="1" dirty="0"/>
              <a:t>Hair, nail, and skin samples are taken in a </a:t>
            </a:r>
            <a:r>
              <a:rPr lang="en-US" sz="2400" b="1" i="1" dirty="0">
                <a:solidFill>
                  <a:srgbClr val="FFFF00"/>
                </a:solidFill>
              </a:rPr>
              <a:t>folded square of black paper</a:t>
            </a:r>
            <a:r>
              <a:rPr lang="en-US" sz="2000" b="1" dirty="0"/>
              <a:t> or the card. </a:t>
            </a:r>
          </a:p>
          <a:p>
            <a:pPr marL="0" indent="0" algn="just">
              <a:buNone/>
            </a:pPr>
            <a:r>
              <a:rPr lang="en-US" sz="2000" b="1" dirty="0"/>
              <a:t>When paper is used, it helps to dry out the specimens preventing them from bacterial contamination. It helps to store the fungus for </a:t>
            </a:r>
            <a:r>
              <a:rPr lang="en-US" sz="2400" b="1" i="1" dirty="0">
                <a:solidFill>
                  <a:srgbClr val="FFFF00"/>
                </a:solidFill>
              </a:rPr>
              <a:t>12 months </a:t>
            </a:r>
            <a:r>
              <a:rPr lang="en-US" sz="2000" b="1" dirty="0"/>
              <a:t>without losing its viability</a:t>
            </a:r>
          </a:p>
          <a:p>
            <a:pPr marL="0" indent="0" algn="just">
              <a:buNone/>
            </a:pPr>
            <a:endParaRPr lang="en-US" sz="2000" b="1"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1417" y="3314700"/>
            <a:ext cx="2468880" cy="1811612"/>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5455" y="3023192"/>
            <a:ext cx="2885675" cy="2103120"/>
          </a:xfrm>
          <a:prstGeom prst="rect">
            <a:avLst/>
          </a:prstGeom>
        </p:spPr>
      </p:pic>
    </p:spTree>
    <p:extLst>
      <p:ext uri="{BB962C8B-B14F-4D97-AF65-F5344CB8AC3E}">
        <p14:creationId xmlns:p14="http://schemas.microsoft.com/office/powerpoint/2010/main" val="31741318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3200" b="1" i="1" dirty="0">
                <a:solidFill>
                  <a:srgbClr val="FFFF00"/>
                </a:solidFill>
                <a:effectLst/>
              </a:rPr>
              <a:t>1.Collection of samples (coutinuing…)</a:t>
            </a:r>
            <a:endParaRPr lang="en-US" sz="3200" dirty="0"/>
          </a:p>
        </p:txBody>
      </p:sp>
      <p:sp>
        <p:nvSpPr>
          <p:cNvPr id="3" name="Content Placeholder 2"/>
          <p:cNvSpPr>
            <a:spLocks noGrp="1"/>
          </p:cNvSpPr>
          <p:nvPr>
            <p:ph idx="1"/>
          </p:nvPr>
        </p:nvSpPr>
        <p:spPr>
          <a:xfrm>
            <a:off x="1531620" y="1131570"/>
            <a:ext cx="7612379" cy="3641678"/>
          </a:xfrm>
        </p:spPr>
        <p:txBody>
          <a:bodyPr>
            <a:normAutofit/>
          </a:bodyPr>
          <a:lstStyle/>
          <a:p>
            <a:pPr marL="0" indent="0">
              <a:buNone/>
            </a:pPr>
            <a:r>
              <a:rPr lang="en-US" sz="3000" b="1" i="1" dirty="0">
                <a:solidFill>
                  <a:srgbClr val="FFFF00"/>
                </a:solidFill>
              </a:rPr>
              <a:t>  Skin</a:t>
            </a:r>
          </a:p>
          <a:p>
            <a:pPr algn="just">
              <a:buFont typeface="Wingdings" panose="05000000000000000000" pitchFamily="2" charset="2"/>
              <a:buChar char="Ø"/>
            </a:pPr>
            <a:r>
              <a:rPr lang="en-US" sz="2000" b="1" dirty="0"/>
              <a:t>scraped from the margin of the lesion </a:t>
            </a:r>
          </a:p>
          <a:p>
            <a:pPr algn="just">
              <a:buFont typeface="Wingdings" panose="05000000000000000000" pitchFamily="2" charset="2"/>
              <a:buChar char="Ø"/>
            </a:pPr>
            <a:r>
              <a:rPr lang="en-US" sz="2000" b="1" dirty="0"/>
              <a:t>3 days no washing</a:t>
            </a:r>
          </a:p>
          <a:p>
            <a:pPr algn="just">
              <a:buFont typeface="Wingdings" panose="05000000000000000000" pitchFamily="2" charset="2"/>
              <a:buChar char="Ø"/>
            </a:pPr>
            <a:r>
              <a:rPr lang="en-US" sz="2000" b="1" dirty="0"/>
              <a:t>No any treatment for 10 days (7-10)</a:t>
            </a:r>
          </a:p>
          <a:p>
            <a:pPr algn="just">
              <a:buFont typeface="Wingdings" panose="05000000000000000000" pitchFamily="2" charset="2"/>
              <a:buChar char="Ø"/>
            </a:pPr>
            <a:r>
              <a:rPr lang="en-US" sz="2000" b="1" dirty="0"/>
              <a:t>skin should be decontaminated with ethanol 70 %</a:t>
            </a:r>
            <a:r>
              <a:rPr lang="en-US" sz="2200" dirty="0"/>
              <a:t> </a:t>
            </a:r>
          </a:p>
          <a:p>
            <a:pPr marL="0" indent="0">
              <a:buNone/>
            </a:pPr>
            <a:endParaRPr lang="en-US" sz="2400" b="1"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32319" y="3131820"/>
            <a:ext cx="2011680" cy="2011680"/>
          </a:xfrm>
          <a:prstGeom prst="rect">
            <a:avLst/>
          </a:prstGeom>
        </p:spPr>
      </p:pic>
    </p:spTree>
    <p:extLst>
      <p:ext uri="{BB962C8B-B14F-4D97-AF65-F5344CB8AC3E}">
        <p14:creationId xmlns:p14="http://schemas.microsoft.com/office/powerpoint/2010/main" val="34083296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3100" y="539273"/>
            <a:ext cx="6725414" cy="725349"/>
          </a:xfrm>
        </p:spPr>
        <p:txBody>
          <a:bodyPr>
            <a:normAutofit fontScale="90000"/>
          </a:bodyPr>
          <a:lstStyle/>
          <a:p>
            <a:pPr algn="ctr"/>
            <a:r>
              <a:rPr lang="en-US" b="1" i="1" dirty="0">
                <a:solidFill>
                  <a:srgbClr val="FFFF00"/>
                </a:solidFill>
                <a:effectLst/>
              </a:rPr>
              <a:t>1.Collection of samples (coutinuing…)</a:t>
            </a:r>
            <a:endParaRPr lang="en-US" b="1" i="1" dirty="0">
              <a:solidFill>
                <a:srgbClr val="FFFF00"/>
              </a:solidFill>
            </a:endParaRPr>
          </a:p>
        </p:txBody>
      </p:sp>
      <p:sp>
        <p:nvSpPr>
          <p:cNvPr id="3" name="Content Placeholder 2"/>
          <p:cNvSpPr>
            <a:spLocks noGrp="1"/>
          </p:cNvSpPr>
          <p:nvPr>
            <p:ph idx="1"/>
          </p:nvPr>
        </p:nvSpPr>
        <p:spPr>
          <a:xfrm>
            <a:off x="1943100" y="1691640"/>
            <a:ext cx="7200899" cy="3129592"/>
          </a:xfrm>
        </p:spPr>
        <p:txBody>
          <a:bodyPr/>
          <a:lstStyle/>
          <a:p>
            <a:pPr marL="0" indent="0">
              <a:buNone/>
            </a:pPr>
            <a:endParaRPr lang="en-US" sz="2400" dirty="0"/>
          </a:p>
          <a:p>
            <a:pPr marL="0" indent="0">
              <a:buNone/>
            </a:pPr>
            <a:endParaRPr lang="en-US" dirty="0"/>
          </a:p>
        </p:txBody>
      </p:sp>
      <p:sp>
        <p:nvSpPr>
          <p:cNvPr id="4" name="AutoShape 2" descr="TMS | Approved, No Medication, Safe, Effective | Success TM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Rectangle 5"/>
          <p:cNvSpPr/>
          <p:nvPr/>
        </p:nvSpPr>
        <p:spPr>
          <a:xfrm>
            <a:off x="1562482" y="1514386"/>
            <a:ext cx="7486650" cy="1077218"/>
          </a:xfrm>
          <a:prstGeom prst="rect">
            <a:avLst/>
          </a:prstGeom>
        </p:spPr>
        <p:txBody>
          <a:bodyPr wrap="square">
            <a:spAutoFit/>
          </a:bodyPr>
          <a:lstStyle/>
          <a:p>
            <a:pPr algn="just">
              <a:buFont typeface="Wingdings" panose="05000000000000000000" pitchFamily="2" charset="2"/>
              <a:buChar char="Ø"/>
            </a:pPr>
            <a:r>
              <a:rPr lang="en-US" sz="2400" b="1" i="1" dirty="0">
                <a:solidFill>
                  <a:srgbClr val="FFFF00"/>
                </a:solidFill>
              </a:rPr>
              <a:t>Nail</a:t>
            </a:r>
            <a:endParaRPr lang="en-US" sz="2000" b="1" i="1" dirty="0">
              <a:solidFill>
                <a:srgbClr val="FFFF00"/>
              </a:solidFill>
            </a:endParaRPr>
          </a:p>
          <a:p>
            <a:pPr algn="just"/>
            <a:r>
              <a:rPr lang="en-US" sz="2000" b="1" dirty="0">
                <a:solidFill>
                  <a:schemeClr val="bg1"/>
                </a:solidFill>
              </a:rPr>
              <a:t>Nails scrapping is taken from the </a:t>
            </a:r>
            <a:r>
              <a:rPr lang="en-US" sz="2000" b="1" i="1" dirty="0">
                <a:solidFill>
                  <a:srgbClr val="FFFF00"/>
                </a:solidFill>
              </a:rPr>
              <a:t>nail bed </a:t>
            </a:r>
            <a:r>
              <a:rPr lang="en-US" sz="2000" b="1" dirty="0">
                <a:solidFill>
                  <a:schemeClr val="bg1"/>
                </a:solidFill>
              </a:rPr>
              <a:t>or </a:t>
            </a:r>
            <a:r>
              <a:rPr lang="en-US" sz="2000" b="1" i="1" dirty="0">
                <a:solidFill>
                  <a:srgbClr val="FFFF00"/>
                </a:solidFill>
              </a:rPr>
              <a:t>infected areas </a:t>
            </a:r>
            <a:r>
              <a:rPr lang="en-US" sz="2000" b="1" dirty="0">
                <a:solidFill>
                  <a:schemeClr val="bg1"/>
                </a:solidFill>
              </a:rPr>
              <a:t>after discarding the outer layers</a:t>
            </a:r>
            <a:r>
              <a:rPr lang="en-US" b="1" dirty="0">
                <a:solidFill>
                  <a:schemeClr val="bg1"/>
                </a:solidFill>
              </a:rPr>
              <a:t>.</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83933" y="2755640"/>
            <a:ext cx="2926080" cy="238786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2482" y="2755640"/>
            <a:ext cx="4587465" cy="2377440"/>
          </a:xfrm>
          <a:prstGeom prst="rect">
            <a:avLst/>
          </a:prstGeom>
        </p:spPr>
      </p:pic>
    </p:spTree>
    <p:extLst>
      <p:ext uri="{BB962C8B-B14F-4D97-AF65-F5344CB8AC3E}">
        <p14:creationId xmlns:p14="http://schemas.microsoft.com/office/powerpoint/2010/main" val="20497623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t>Skin</a:t>
            </a:r>
            <a:r>
              <a:rPr lang="fa-IR" b="1" i="1" dirty="0"/>
              <a:t> </a:t>
            </a:r>
            <a:r>
              <a:rPr lang="en-US" b="1" i="1" dirty="0"/>
              <a:t>sampling </a:t>
            </a:r>
          </a:p>
        </p:txBody>
      </p:sp>
      <p:sp>
        <p:nvSpPr>
          <p:cNvPr id="3" name="Content Placeholder 2"/>
          <p:cNvSpPr>
            <a:spLocks noGrp="1"/>
          </p:cNvSpPr>
          <p:nvPr>
            <p:ph idx="1"/>
          </p:nvPr>
        </p:nvSpPr>
        <p:spPr>
          <a:xfrm>
            <a:off x="1405890" y="1312606"/>
            <a:ext cx="7738110" cy="3508626"/>
          </a:xfrm>
        </p:spPr>
        <p:txBody>
          <a:bodyPr/>
          <a:lstStyle/>
          <a:p>
            <a:pPr marL="0" indent="0">
              <a:buNone/>
            </a:pPr>
            <a:r>
              <a:rPr lang="en-US" sz="3200" b="1" i="1" dirty="0">
                <a:solidFill>
                  <a:srgbClr val="FFFF00"/>
                </a:solidFill>
              </a:rPr>
              <a:t>                    scotch tape technique </a:t>
            </a:r>
          </a:p>
          <a:p>
            <a:pPr algn="justLow"/>
            <a:r>
              <a:rPr lang="en-US" sz="2200" dirty="0">
                <a:cs typeface="+mj-cs"/>
              </a:rPr>
              <a:t>pressed </a:t>
            </a:r>
            <a:r>
              <a:rPr lang="en-US" sz="2200" dirty="0" err="1">
                <a:cs typeface="+mj-cs"/>
              </a:rPr>
              <a:t>sellotape</a:t>
            </a:r>
            <a:r>
              <a:rPr lang="fa-IR" sz="2200" dirty="0">
                <a:cs typeface="+mj-cs"/>
              </a:rPr>
              <a:t> </a:t>
            </a:r>
            <a:r>
              <a:rPr lang="en-US" sz="2200" dirty="0">
                <a:cs typeface="+mj-cs"/>
              </a:rPr>
              <a:t>strip on  the edge of lesion then  peel off</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9200" y="2773372"/>
            <a:ext cx="4114800" cy="2370128"/>
          </a:xfrm>
          <a:prstGeom prst="rect">
            <a:avLst/>
          </a:prstGeom>
        </p:spPr>
      </p:pic>
    </p:spTree>
    <p:extLst>
      <p:ext uri="{BB962C8B-B14F-4D97-AF65-F5344CB8AC3E}">
        <p14:creationId xmlns:p14="http://schemas.microsoft.com/office/powerpoint/2010/main" val="20750000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81812" y="564013"/>
            <a:ext cx="7262188" cy="725349"/>
          </a:xfrm>
        </p:spPr>
        <p:txBody>
          <a:bodyPr>
            <a:normAutofit fontScale="90000"/>
          </a:bodyPr>
          <a:lstStyle/>
          <a:p>
            <a:r>
              <a:rPr lang="en-US" b="1" i="1" dirty="0">
                <a:solidFill>
                  <a:srgbClr val="FFFF00"/>
                </a:solidFill>
                <a:effectLst/>
              </a:rPr>
              <a:t>1.Collection of samples (coutinuing…)</a:t>
            </a:r>
            <a:endParaRPr lang="en-US" dirty="0"/>
          </a:p>
        </p:txBody>
      </p:sp>
      <p:sp>
        <p:nvSpPr>
          <p:cNvPr id="3" name="Content Placeholder 2"/>
          <p:cNvSpPr>
            <a:spLocks noGrp="1"/>
          </p:cNvSpPr>
          <p:nvPr>
            <p:ph idx="1"/>
          </p:nvPr>
        </p:nvSpPr>
        <p:spPr>
          <a:xfrm>
            <a:off x="1531620" y="1289362"/>
            <a:ext cx="7372349" cy="3531870"/>
          </a:xfrm>
        </p:spPr>
        <p:txBody>
          <a:bodyPr/>
          <a:lstStyle/>
          <a:p>
            <a:pPr marL="0" indent="0" algn="just">
              <a:buNone/>
            </a:pPr>
            <a:r>
              <a:rPr lang="en-US" b="1" i="1" dirty="0">
                <a:solidFill>
                  <a:srgbClr val="FFFF00"/>
                </a:solidFill>
              </a:rPr>
              <a:t>    Hairs</a:t>
            </a:r>
          </a:p>
          <a:p>
            <a:pPr algn="just">
              <a:buFont typeface="Wingdings" panose="05000000000000000000" pitchFamily="2" charset="2"/>
              <a:buChar char="Ø"/>
            </a:pPr>
            <a:r>
              <a:rPr lang="en-US" sz="2400" b="1" dirty="0"/>
              <a:t>For the hair sample collection, instead of cutting, hair is plucked from the </a:t>
            </a:r>
            <a:r>
              <a:rPr lang="en-US" sz="2400" b="1" i="1" dirty="0">
                <a:solidFill>
                  <a:srgbClr val="FFFF00"/>
                </a:solidFill>
              </a:rPr>
              <a:t>edge of the lesion.</a:t>
            </a:r>
            <a:endParaRPr lang="en-US" sz="2400" i="1" dirty="0">
              <a:solidFill>
                <a:srgbClr val="FFFF00"/>
              </a:soli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63665" y="2655473"/>
            <a:ext cx="2560320" cy="2488027"/>
          </a:xfrm>
          <a:prstGeom prst="rect">
            <a:avLst/>
          </a:prstGeom>
        </p:spPr>
      </p:pic>
    </p:spTree>
    <p:extLst>
      <p:ext uri="{BB962C8B-B14F-4D97-AF65-F5344CB8AC3E}">
        <p14:creationId xmlns:p14="http://schemas.microsoft.com/office/powerpoint/2010/main" val="26646269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5980" y="539273"/>
            <a:ext cx="6542534" cy="725349"/>
          </a:xfrm>
        </p:spPr>
        <p:txBody>
          <a:bodyPr>
            <a:normAutofit fontScale="90000"/>
          </a:bodyPr>
          <a:lstStyle/>
          <a:p>
            <a:pPr algn="ctr"/>
            <a:r>
              <a:rPr lang="en-US" b="1" i="1" dirty="0">
                <a:solidFill>
                  <a:srgbClr val="FFFF00"/>
                </a:solidFill>
                <a:effectLst/>
              </a:rPr>
              <a:t>1.Collection of samples (coutinuing…)</a:t>
            </a:r>
            <a:endParaRPr lang="en-US" dirty="0"/>
          </a:p>
        </p:txBody>
      </p:sp>
      <p:sp>
        <p:nvSpPr>
          <p:cNvPr id="3" name="Content Placeholder 2"/>
          <p:cNvSpPr>
            <a:spLocks noGrp="1"/>
          </p:cNvSpPr>
          <p:nvPr>
            <p:ph idx="1"/>
          </p:nvPr>
        </p:nvSpPr>
        <p:spPr>
          <a:xfrm>
            <a:off x="1554480" y="1312606"/>
            <a:ext cx="7589519" cy="3508626"/>
          </a:xfrm>
        </p:spPr>
        <p:txBody>
          <a:bodyPr>
            <a:normAutofit/>
          </a:bodyPr>
          <a:lstStyle/>
          <a:p>
            <a:pPr marL="0" indent="0">
              <a:buNone/>
            </a:pPr>
            <a:r>
              <a:rPr lang="en-US" b="1" i="1" dirty="0">
                <a:solidFill>
                  <a:srgbClr val="FFFF00"/>
                </a:solidFill>
              </a:rPr>
              <a:t>Hairbrush sampling</a:t>
            </a:r>
          </a:p>
          <a:p>
            <a:pPr algn="just"/>
            <a:r>
              <a:rPr lang="en-US" sz="2400" b="1" dirty="0"/>
              <a:t>Use the sterile plastic brush and brush it on the scalp.</a:t>
            </a:r>
          </a:p>
          <a:p>
            <a:pPr marL="0" indent="0" algn="just">
              <a:buNone/>
            </a:pPr>
            <a:r>
              <a:rPr lang="en-US" sz="2400" b="1" dirty="0"/>
              <a:t>Then inoculate the plastic brush by pressing it in the agar suitable culture media.</a:t>
            </a: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51879" y="3131820"/>
            <a:ext cx="3392120" cy="201168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4470" y="3131820"/>
            <a:ext cx="2011680" cy="2011680"/>
          </a:xfrm>
          <a:prstGeom prst="rect">
            <a:avLst/>
          </a:prstGeom>
        </p:spPr>
      </p:pic>
    </p:spTree>
    <p:extLst>
      <p:ext uri="{BB962C8B-B14F-4D97-AF65-F5344CB8AC3E}">
        <p14:creationId xmlns:p14="http://schemas.microsoft.com/office/powerpoint/2010/main" val="27457715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4732" y="171451"/>
            <a:ext cx="6283782" cy="1093172"/>
          </a:xfrm>
        </p:spPr>
        <p:txBody>
          <a:bodyPr/>
          <a:lstStyle/>
          <a:p>
            <a:pPr algn="ctr"/>
            <a:r>
              <a:rPr lang="en-US" b="1" i="1" dirty="0">
                <a:solidFill>
                  <a:srgbClr val="FFFF00"/>
                </a:solidFill>
                <a:effectLst/>
              </a:rPr>
              <a:t>direct smear</a:t>
            </a:r>
            <a:endParaRPr lang="en-US" dirty="0">
              <a:solidFill>
                <a:srgbClr val="FFFF00"/>
              </a:solidFill>
              <a:effectLst/>
            </a:endParaRPr>
          </a:p>
        </p:txBody>
      </p:sp>
      <p:sp>
        <p:nvSpPr>
          <p:cNvPr id="3" name="Content Placeholder 2"/>
          <p:cNvSpPr>
            <a:spLocks noGrp="1"/>
          </p:cNvSpPr>
          <p:nvPr>
            <p:ph idx="1"/>
          </p:nvPr>
        </p:nvSpPr>
        <p:spPr>
          <a:xfrm>
            <a:off x="1611631" y="1360170"/>
            <a:ext cx="7429500" cy="3783330"/>
          </a:xfrm>
        </p:spPr>
        <p:txBody>
          <a:bodyPr>
            <a:normAutofit fontScale="70000" lnSpcReduction="20000"/>
          </a:bodyPr>
          <a:lstStyle/>
          <a:p>
            <a:pPr marL="0" indent="0">
              <a:buNone/>
            </a:pPr>
            <a:r>
              <a:rPr lang="en-US" b="1" i="1" dirty="0">
                <a:solidFill>
                  <a:srgbClr val="FFFF00"/>
                </a:solidFill>
              </a:rPr>
              <a:t> </a:t>
            </a:r>
            <a:r>
              <a:rPr lang="en-US" sz="4400" b="1" i="1" dirty="0">
                <a:solidFill>
                  <a:srgbClr val="FFFF00"/>
                </a:solidFill>
              </a:rPr>
              <a:t>KOH Preparation</a:t>
            </a:r>
            <a:endParaRPr lang="en-US" sz="4400" b="1" i="1" dirty="0"/>
          </a:p>
          <a:p>
            <a:pPr algn="just">
              <a:buFont typeface="Wingdings" panose="05000000000000000000" pitchFamily="2" charset="2"/>
              <a:buChar char="Ø"/>
            </a:pPr>
            <a:r>
              <a:rPr lang="en-US" sz="3200" b="1" dirty="0"/>
              <a:t>Place the specimen on a clean, grease-free slide and add 10-20% KOH (10 gr KOH in 100 ml D.W) </a:t>
            </a:r>
          </a:p>
          <a:p>
            <a:pPr algn="just">
              <a:buFont typeface="Wingdings" panose="05000000000000000000" pitchFamily="2" charset="2"/>
              <a:buChar char="Ø"/>
            </a:pPr>
            <a:r>
              <a:rPr lang="en-US" sz="3200" b="1" dirty="0"/>
              <a:t>KOH is store at room temperature. The reagent is stable for up to 2 years.</a:t>
            </a:r>
          </a:p>
          <a:p>
            <a:pPr algn="just">
              <a:buFont typeface="Wingdings" panose="05000000000000000000" pitchFamily="2" charset="2"/>
              <a:buChar char="Ø"/>
            </a:pPr>
            <a:r>
              <a:rPr lang="en-US" sz="3200" b="1" dirty="0"/>
              <a:t>Cover it with the cover slip and examine it after 20 minutes.</a:t>
            </a:r>
          </a:p>
          <a:p>
            <a:pPr algn="just">
              <a:buFont typeface="Wingdings" panose="05000000000000000000" pitchFamily="2" charset="2"/>
              <a:buChar char="Ø"/>
            </a:pPr>
            <a:r>
              <a:rPr lang="en-US" sz="3200" b="1" dirty="0"/>
              <a:t>Place the slide in a petri dish, or another container with a lid, together with a damp piece of filter paper or cotton wool to prevent the preparation from drying. </a:t>
            </a:r>
          </a:p>
          <a:p>
            <a:pPr algn="just">
              <a:buFont typeface="Wingdings" panose="05000000000000000000" pitchFamily="2" charset="2"/>
              <a:buChar char="Ø"/>
            </a:pPr>
            <a:r>
              <a:rPr lang="en-US" sz="3200" b="1" dirty="0"/>
              <a:t>using the 10X and 40X objectives</a:t>
            </a:r>
          </a:p>
          <a:p>
            <a:endParaRPr lang="en-US" sz="3600" b="1" dirty="0"/>
          </a:p>
          <a:p>
            <a:endParaRPr lang="en-US" sz="3600" b="1" dirty="0"/>
          </a:p>
          <a:p>
            <a:endParaRPr lang="en-US" sz="3600" b="1" dirty="0"/>
          </a:p>
          <a:p>
            <a:endParaRPr lang="en-US" sz="3600" b="1" dirty="0"/>
          </a:p>
          <a:p>
            <a:endParaRPr lang="en-US" sz="3600" b="1" dirty="0"/>
          </a:p>
          <a:p>
            <a:endParaRPr lang="en-US" sz="3600" b="1" dirty="0"/>
          </a:p>
          <a:p>
            <a:endParaRPr lang="en-US" sz="3600" b="1" dirty="0"/>
          </a:p>
          <a:p>
            <a:endParaRPr lang="en-US" dirty="0"/>
          </a:p>
        </p:txBody>
      </p:sp>
    </p:spTree>
    <p:extLst>
      <p:ext uri="{BB962C8B-B14F-4D97-AF65-F5344CB8AC3E}">
        <p14:creationId xmlns:p14="http://schemas.microsoft.com/office/powerpoint/2010/main" val="33247967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i="1" dirty="0">
                <a:solidFill>
                  <a:srgbClr val="FFFF00"/>
                </a:solidFill>
              </a:rPr>
              <a:t>direct smear</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11263" y="2491740"/>
            <a:ext cx="4275963" cy="265176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0067" y="2491740"/>
            <a:ext cx="2693933" cy="2651760"/>
          </a:xfrm>
          <a:prstGeom prst="rect">
            <a:avLst/>
          </a:prstGeom>
        </p:spPr>
      </p:pic>
      <p:sp>
        <p:nvSpPr>
          <p:cNvPr id="3" name="Rectangle 2"/>
          <p:cNvSpPr/>
          <p:nvPr/>
        </p:nvSpPr>
        <p:spPr>
          <a:xfrm>
            <a:off x="1748790" y="1554480"/>
            <a:ext cx="3749650" cy="523220"/>
          </a:xfrm>
          <a:prstGeom prst="rect">
            <a:avLst/>
          </a:prstGeom>
        </p:spPr>
        <p:txBody>
          <a:bodyPr wrap="square">
            <a:spAutoFit/>
          </a:bodyPr>
          <a:lstStyle/>
          <a:p>
            <a:r>
              <a:rPr lang="en-US" sz="2800" b="1" i="1" dirty="0">
                <a:solidFill>
                  <a:srgbClr val="FFFF00"/>
                </a:solidFill>
              </a:rPr>
              <a:t> KOH Preparation</a:t>
            </a:r>
            <a:endParaRPr lang="en-US" sz="2800" b="1" i="1" dirty="0"/>
          </a:p>
        </p:txBody>
      </p:sp>
    </p:spTree>
    <p:extLst>
      <p:ext uri="{BB962C8B-B14F-4D97-AF65-F5344CB8AC3E}">
        <p14:creationId xmlns:p14="http://schemas.microsoft.com/office/powerpoint/2010/main" val="1423852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4731" y="331470"/>
            <a:ext cx="6283782" cy="933152"/>
          </a:xfrm>
        </p:spPr>
        <p:txBody>
          <a:bodyPr/>
          <a:lstStyle/>
          <a:p>
            <a:pPr algn="ctr"/>
            <a:r>
              <a:rPr lang="en-US" b="1" i="1" dirty="0">
                <a:solidFill>
                  <a:srgbClr val="FFFF00"/>
                </a:solidFill>
              </a:rPr>
              <a:t>common direct fungal stains</a:t>
            </a:r>
            <a:endParaRPr lang="en-US" i="1" dirty="0">
              <a:solidFill>
                <a:srgbClr val="FFFF00"/>
              </a:solidFill>
            </a:endParaRPr>
          </a:p>
        </p:txBody>
      </p:sp>
      <p:sp>
        <p:nvSpPr>
          <p:cNvPr id="3" name="Content Placeholder 2"/>
          <p:cNvSpPr>
            <a:spLocks noGrp="1"/>
          </p:cNvSpPr>
          <p:nvPr>
            <p:ph idx="1"/>
          </p:nvPr>
        </p:nvSpPr>
        <p:spPr>
          <a:xfrm>
            <a:off x="1497330" y="1264622"/>
            <a:ext cx="7818338" cy="3358192"/>
          </a:xfrm>
        </p:spPr>
        <p:txBody>
          <a:bodyPr>
            <a:normAutofit/>
          </a:bodyPr>
          <a:lstStyle/>
          <a:p>
            <a:pPr>
              <a:buFont typeface="Wingdings" panose="05000000000000000000" pitchFamily="2" charset="2"/>
              <a:buChar char="Ø"/>
            </a:pPr>
            <a:r>
              <a:rPr lang="en-US" sz="2400" b="1" dirty="0"/>
              <a:t>Potassium hydroxide (KOH) </a:t>
            </a:r>
          </a:p>
          <a:p>
            <a:pPr>
              <a:buFont typeface="Wingdings" panose="05000000000000000000" pitchFamily="2" charset="2"/>
              <a:buChar char="Ø"/>
            </a:pPr>
            <a:r>
              <a:rPr lang="en-US" sz="2400" b="1" dirty="0"/>
              <a:t>PAS (periodic-acid Schiff)</a:t>
            </a:r>
          </a:p>
          <a:p>
            <a:pPr>
              <a:buFont typeface="Wingdings" panose="05000000000000000000" pitchFamily="2" charset="2"/>
              <a:buChar char="Ø"/>
            </a:pPr>
            <a:r>
              <a:rPr lang="en-US" sz="2400" b="1" dirty="0"/>
              <a:t>GMS (Grocott’s </a:t>
            </a:r>
            <a:r>
              <a:rPr lang="en-US" sz="2400" b="1" dirty="0" err="1"/>
              <a:t>methenamine</a:t>
            </a:r>
            <a:r>
              <a:rPr lang="en-US" sz="2400" b="1" dirty="0"/>
              <a:t> silver stain)</a:t>
            </a:r>
          </a:p>
          <a:p>
            <a:pPr>
              <a:buFont typeface="Wingdings" panose="05000000000000000000" pitchFamily="2" charset="2"/>
              <a:buChar char="Ø"/>
            </a:pPr>
            <a:r>
              <a:rPr lang="en-US" sz="2400" b="1" dirty="0"/>
              <a:t>calcofluor white</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00865" y="3177928"/>
            <a:ext cx="1889526" cy="210312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9549" y="3177928"/>
            <a:ext cx="1920240" cy="192024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74128" y="1264622"/>
            <a:ext cx="1737360" cy="173736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93968" y="3177928"/>
            <a:ext cx="3017520" cy="2010904"/>
          </a:xfrm>
          <a:prstGeom prst="rect">
            <a:avLst/>
          </a:prstGeom>
        </p:spPr>
      </p:pic>
    </p:spTree>
    <p:extLst>
      <p:ext uri="{BB962C8B-B14F-4D97-AF65-F5344CB8AC3E}">
        <p14:creationId xmlns:p14="http://schemas.microsoft.com/office/powerpoint/2010/main" val="5914789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83678" y="2331720"/>
            <a:ext cx="3749040" cy="281178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7038" y="2400300"/>
            <a:ext cx="3615712" cy="274320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60720" y="0"/>
            <a:ext cx="3383280" cy="2256649"/>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83678" y="0"/>
            <a:ext cx="4023360" cy="2263140"/>
          </a:xfrm>
          <a:prstGeom prst="rect">
            <a:avLst/>
          </a:prstGeom>
        </p:spPr>
      </p:pic>
    </p:spTree>
    <p:extLst>
      <p:ext uri="{BB962C8B-B14F-4D97-AF65-F5344CB8AC3E}">
        <p14:creationId xmlns:p14="http://schemas.microsoft.com/office/powerpoint/2010/main" val="2153717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2021135" y="982980"/>
            <a:ext cx="7263166" cy="3622495"/>
          </a:xfrm>
        </p:spPr>
        <p:txBody>
          <a:bodyPr/>
          <a:lstStyle/>
          <a:p>
            <a:pPr marL="0" indent="0">
              <a:buNone/>
            </a:pPr>
            <a:r>
              <a:rPr lang="en-US" b="1" i="1" dirty="0"/>
              <a:t>Three important genera:</a:t>
            </a:r>
          </a:p>
        </p:txBody>
      </p:sp>
      <p:sp>
        <p:nvSpPr>
          <p:cNvPr id="4" name="Rectangle 3"/>
          <p:cNvSpPr/>
          <p:nvPr/>
        </p:nvSpPr>
        <p:spPr>
          <a:xfrm>
            <a:off x="1543050" y="1577340"/>
            <a:ext cx="7125464" cy="1200329"/>
          </a:xfrm>
          <a:prstGeom prst="rect">
            <a:avLst/>
          </a:prstGeom>
        </p:spPr>
        <p:txBody>
          <a:bodyPr wrap="square">
            <a:spAutoFit/>
          </a:bodyPr>
          <a:lstStyle/>
          <a:p>
            <a:pPr marL="285750" indent="-285750">
              <a:buFont typeface="Arial" panose="020B0604020202020204" pitchFamily="34" charset="0"/>
              <a:buChar char="•"/>
            </a:pPr>
            <a:r>
              <a:rPr lang="en-US" sz="2400" b="1" i="1" dirty="0">
                <a:solidFill>
                  <a:srgbClr val="FFFF00"/>
                </a:solidFill>
              </a:rPr>
              <a:t> </a:t>
            </a:r>
            <a:r>
              <a:rPr lang="en-US" sz="2400" b="1" i="1" dirty="0" err="1">
                <a:solidFill>
                  <a:srgbClr val="FFFF00"/>
                </a:solidFill>
                <a:cs typeface="+mj-cs"/>
              </a:rPr>
              <a:t>Microsporum</a:t>
            </a:r>
            <a:r>
              <a:rPr lang="en-US" sz="2400" b="1" i="1" dirty="0">
                <a:solidFill>
                  <a:srgbClr val="FFFF00"/>
                </a:solidFill>
                <a:cs typeface="+mj-cs"/>
              </a:rPr>
              <a:t> </a:t>
            </a:r>
            <a:r>
              <a:rPr lang="fa-IR" sz="2400" b="1" i="1" dirty="0">
                <a:solidFill>
                  <a:srgbClr val="FFFF00"/>
                </a:solidFill>
                <a:cs typeface="+mj-cs"/>
              </a:rPr>
              <a:t> </a:t>
            </a:r>
            <a:r>
              <a:rPr lang="en-US" sz="2400" b="1" i="1" dirty="0">
                <a:solidFill>
                  <a:srgbClr val="FFFF00"/>
                </a:solidFill>
                <a:cs typeface="+mj-cs"/>
              </a:rPr>
              <a:t>    </a:t>
            </a:r>
            <a:r>
              <a:rPr lang="fa-IR" sz="2400" b="1" i="1" dirty="0">
                <a:solidFill>
                  <a:srgbClr val="FFFF00"/>
                </a:solidFill>
                <a:cs typeface="+mj-cs"/>
              </a:rPr>
              <a:t>               </a:t>
            </a:r>
            <a:r>
              <a:rPr lang="en-US" sz="2400" b="1" i="1" dirty="0">
                <a:solidFill>
                  <a:srgbClr val="FFFF00"/>
                </a:solidFill>
                <a:cs typeface="+mj-cs"/>
              </a:rPr>
              <a:t>Hair, skin (not nails)</a:t>
            </a:r>
          </a:p>
          <a:p>
            <a:pPr marL="342900" indent="-342900">
              <a:buFont typeface="Arial" panose="020B0604020202020204" pitchFamily="34" charset="0"/>
              <a:buChar char="•"/>
            </a:pPr>
            <a:r>
              <a:rPr lang="en-US" sz="2400" b="1" i="1" dirty="0" err="1">
                <a:solidFill>
                  <a:srgbClr val="FFFF00"/>
                </a:solidFill>
                <a:cs typeface="+mj-cs"/>
              </a:rPr>
              <a:t>Epidermophyton</a:t>
            </a:r>
            <a:r>
              <a:rPr lang="fa-IR" sz="2400" b="1" i="1" dirty="0">
                <a:solidFill>
                  <a:srgbClr val="FFFF00"/>
                </a:solidFill>
                <a:cs typeface="+mj-cs"/>
              </a:rPr>
              <a:t>   </a:t>
            </a:r>
            <a:r>
              <a:rPr lang="en-US" sz="2400" b="1" i="1" dirty="0">
                <a:solidFill>
                  <a:srgbClr val="FFFF00"/>
                </a:solidFill>
                <a:cs typeface="+mj-cs"/>
              </a:rPr>
              <a:t>              Skin, nail (not hairs)</a:t>
            </a:r>
          </a:p>
          <a:p>
            <a:pPr marL="342900" indent="-342900">
              <a:buFont typeface="Arial" panose="020B0604020202020204" pitchFamily="34" charset="0"/>
              <a:buChar char="•"/>
            </a:pPr>
            <a:r>
              <a:rPr lang="en-US" sz="2400" b="1" i="1" dirty="0" err="1">
                <a:solidFill>
                  <a:srgbClr val="FFFF00"/>
                </a:solidFill>
                <a:cs typeface="+mj-cs"/>
              </a:rPr>
              <a:t>Trichophytone</a:t>
            </a:r>
            <a:r>
              <a:rPr lang="fa-IR" sz="2400" b="1" i="1" dirty="0">
                <a:solidFill>
                  <a:srgbClr val="FFFF00"/>
                </a:solidFill>
                <a:cs typeface="+mj-cs"/>
              </a:rPr>
              <a:t> </a:t>
            </a:r>
            <a:r>
              <a:rPr lang="en-US" sz="2400" b="1" i="1" dirty="0">
                <a:solidFill>
                  <a:srgbClr val="FFFF00"/>
                </a:solidFill>
                <a:cs typeface="+mj-cs"/>
              </a:rPr>
              <a:t>       </a:t>
            </a:r>
            <a:r>
              <a:rPr lang="fa-IR" sz="2400" b="1" i="1" dirty="0">
                <a:solidFill>
                  <a:srgbClr val="FFFF00"/>
                </a:solidFill>
                <a:cs typeface="+mj-cs"/>
              </a:rPr>
              <a:t> </a:t>
            </a:r>
            <a:r>
              <a:rPr lang="en-US" sz="2400" b="1" i="1" dirty="0">
                <a:solidFill>
                  <a:srgbClr val="FFFF00"/>
                </a:solidFill>
                <a:cs typeface="+mj-cs"/>
              </a:rPr>
              <a:t>       </a:t>
            </a:r>
            <a:r>
              <a:rPr lang="fa-IR" sz="2400" b="1" i="1" dirty="0">
                <a:solidFill>
                  <a:srgbClr val="FFFF00"/>
                </a:solidFill>
                <a:cs typeface="+mj-cs"/>
              </a:rPr>
              <a:t> </a:t>
            </a:r>
            <a:r>
              <a:rPr lang="en-US" sz="2400" b="1" i="1" dirty="0">
                <a:solidFill>
                  <a:srgbClr val="FFFF00"/>
                </a:solidFill>
                <a:cs typeface="+mj-cs"/>
              </a:rPr>
              <a:t>   </a:t>
            </a:r>
            <a:r>
              <a:rPr lang="fa-IR" sz="2400" b="1" i="1" dirty="0">
                <a:solidFill>
                  <a:srgbClr val="FFFF00"/>
                </a:solidFill>
                <a:cs typeface="+mj-cs"/>
              </a:rPr>
              <a:t> </a:t>
            </a:r>
            <a:r>
              <a:rPr lang="en-US" sz="2400" b="1" i="1" dirty="0">
                <a:solidFill>
                  <a:srgbClr val="FFFF00"/>
                </a:solidFill>
                <a:cs typeface="+mj-cs"/>
              </a:rPr>
              <a:t>Hair, skin, nail</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14548" y="3116142"/>
            <a:ext cx="2011680" cy="201168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5270" y="3116142"/>
            <a:ext cx="2011680" cy="201168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35040" y="3120015"/>
            <a:ext cx="3108960" cy="2043036"/>
          </a:xfrm>
          <a:prstGeom prst="rect">
            <a:avLst/>
          </a:prstGeom>
        </p:spPr>
      </p:pic>
    </p:spTree>
    <p:extLst>
      <p:ext uri="{BB962C8B-B14F-4D97-AF65-F5344CB8AC3E}">
        <p14:creationId xmlns:p14="http://schemas.microsoft.com/office/powerpoint/2010/main" val="19761907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Skin</a:t>
            </a:r>
            <a:r>
              <a:rPr lang="fa-IR" dirty="0"/>
              <a:t> </a:t>
            </a:r>
            <a:r>
              <a:rPr lang="en-US" dirty="0"/>
              <a:t>sampling </a:t>
            </a:r>
          </a:p>
        </p:txBody>
      </p:sp>
      <p:sp>
        <p:nvSpPr>
          <p:cNvPr id="3" name="Content Placeholder 2"/>
          <p:cNvSpPr>
            <a:spLocks noGrp="1"/>
          </p:cNvSpPr>
          <p:nvPr>
            <p:ph idx="1"/>
          </p:nvPr>
        </p:nvSpPr>
        <p:spPr>
          <a:xfrm>
            <a:off x="1428750" y="1312606"/>
            <a:ext cx="7715249" cy="3508626"/>
          </a:xfrm>
        </p:spPr>
        <p:txBody>
          <a:bodyPr/>
          <a:lstStyle/>
          <a:p>
            <a:pPr marL="0" indent="0">
              <a:buNone/>
            </a:pPr>
            <a:r>
              <a:rPr lang="en-US" sz="3200" b="1" i="1" dirty="0">
                <a:solidFill>
                  <a:srgbClr val="FFFF00"/>
                </a:solidFill>
              </a:rPr>
              <a:t>           blunt sterile scalpel  method    </a:t>
            </a:r>
          </a:p>
          <a:p>
            <a:pPr algn="just"/>
            <a:r>
              <a:rPr lang="en-US" b="1" dirty="0"/>
              <a:t>scraping of active border  of lesion with a blunt  scalpel blade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6480" y="2884754"/>
            <a:ext cx="3017520" cy="223851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0190" y="2884754"/>
            <a:ext cx="3474720" cy="2262425"/>
          </a:xfrm>
          <a:prstGeom prst="rect">
            <a:avLst/>
          </a:prstGeom>
        </p:spPr>
      </p:pic>
    </p:spTree>
    <p:extLst>
      <p:ext uri="{BB962C8B-B14F-4D97-AF65-F5344CB8AC3E}">
        <p14:creationId xmlns:p14="http://schemas.microsoft.com/office/powerpoint/2010/main" val="19677467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lgn="r">
              <a:buNone/>
            </a:pPr>
            <a:r>
              <a:rPr lang="fa-IR" sz="2000" dirty="0"/>
              <a:t>تشخيص موفقيت آميز عفونتھای قارچی بستگی دارد به:</a:t>
            </a:r>
          </a:p>
          <a:p>
            <a:pPr marL="0" indent="0" algn="r">
              <a:buNone/>
            </a:pPr>
            <a:r>
              <a:rPr lang="fa-IR" sz="2000" dirty="0"/>
              <a:t>آمادگی صحيح بيمار ( عدم مصرف دارو – عدام شستشو با مواد شوینده ) </a:t>
            </a:r>
          </a:p>
          <a:p>
            <a:pPr marL="0" indent="0" algn="r">
              <a:buNone/>
            </a:pPr>
            <a:r>
              <a:rPr lang="fa-IR" sz="2000" dirty="0"/>
              <a:t> جمع آوری مناسب نمونه </a:t>
            </a:r>
          </a:p>
          <a:p>
            <a:pPr marL="0" indent="0" algn="r">
              <a:buNone/>
            </a:pPr>
            <a:r>
              <a:rPr lang="fa-IR" sz="2000" dirty="0"/>
              <a:t>برداشت نمونه مناسب از محل مناسب </a:t>
            </a:r>
          </a:p>
          <a:p>
            <a:pPr marL="0" indent="0" algn="r">
              <a:buNone/>
            </a:pPr>
            <a:r>
              <a:rPr lang="fa-IR" sz="2000" dirty="0"/>
              <a:t>برداشت نمونه به مقدار کافی </a:t>
            </a:r>
          </a:p>
          <a:p>
            <a:pPr marL="0" indent="0" algn="r">
              <a:buNone/>
            </a:pPr>
            <a:r>
              <a:rPr lang="fa-IR" sz="2000" dirty="0"/>
              <a:t>يکی از مشکلات آزمايشگاه قارچ شناسی تھيه نمونه </a:t>
            </a:r>
          </a:p>
          <a:p>
            <a:pPr marL="0" indent="0" algn="r">
              <a:buNone/>
            </a:pPr>
            <a:r>
              <a:rPr lang="fa-IR" sz="2000" dirty="0"/>
              <a:t> نامناسب و يا جمع آوری مقدار ناکافی نمونه است</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461684"/>
            <a:ext cx="3749040" cy="2681816"/>
          </a:xfrm>
          <a:prstGeom prst="rect">
            <a:avLst/>
          </a:prstGeom>
        </p:spPr>
      </p:pic>
    </p:spTree>
    <p:extLst>
      <p:ext uri="{BB962C8B-B14F-4D97-AF65-F5344CB8AC3E}">
        <p14:creationId xmlns:p14="http://schemas.microsoft.com/office/powerpoint/2010/main" val="29016122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b="1" i="1" dirty="0">
                <a:solidFill>
                  <a:srgbClr val="FFFF00"/>
                </a:solidFill>
              </a:rPr>
              <a:t>نمونه برداری</a:t>
            </a:r>
            <a:endParaRPr lang="en-US" sz="4000" b="1" i="1" dirty="0">
              <a:solidFill>
                <a:srgbClr val="FFFF00"/>
              </a:solidFill>
            </a:endParaRPr>
          </a:p>
        </p:txBody>
      </p:sp>
      <p:sp>
        <p:nvSpPr>
          <p:cNvPr id="3" name="Content Placeholder 2"/>
          <p:cNvSpPr>
            <a:spLocks noGrp="1"/>
          </p:cNvSpPr>
          <p:nvPr>
            <p:ph idx="1"/>
          </p:nvPr>
        </p:nvSpPr>
        <p:spPr>
          <a:xfrm>
            <a:off x="1932039" y="1312606"/>
            <a:ext cx="7051941" cy="3508626"/>
          </a:xfrm>
        </p:spPr>
        <p:txBody>
          <a:bodyPr>
            <a:normAutofit/>
          </a:bodyPr>
          <a:lstStyle/>
          <a:p>
            <a:pPr algn="r" rtl="1"/>
            <a:r>
              <a:rPr lang="fa-IR" sz="2400" dirty="0"/>
              <a:t>ﻧﻤﻮﻧﻪ ﻫﺎ ﺑﺎﻳﺪ تحت شرایط آسپتیک و یا بعد از پاک سازی مناسب و رفع آلودگی محل نمونه برداری بکمک الکل 70 درجه و یا سرم فیزیولوژی استریل، صورت گیرد. </a:t>
            </a:r>
          </a:p>
          <a:p>
            <a:pPr marL="0" indent="0" algn="r" rtl="1">
              <a:buNone/>
            </a:pPr>
            <a:endParaRPr lang="fa-IR" sz="2400" dirty="0"/>
          </a:p>
          <a:p>
            <a:pPr algn="r" rtl="1"/>
            <a:r>
              <a:rPr lang="fa-IR" sz="2400" dirty="0"/>
              <a:t> ثبت اطلاعات بالینی در پروسه آماده سازی نمونه برای انجام آزمایش مستقیم و کشت و نیز در تفسیر نتایج آزمایش، نقش اساسی دارد.</a:t>
            </a:r>
          </a:p>
          <a:p>
            <a:pPr algn="r" rtl="1"/>
            <a:r>
              <a:rPr lang="en-US" sz="2400" dirty="0"/>
              <a:t>NO ROLE FORE SWABS</a:t>
            </a:r>
            <a:endParaRPr lang="fa-IR" sz="2400" dirty="0"/>
          </a:p>
          <a:p>
            <a:pPr marL="0" indent="0" algn="r" rtl="1">
              <a:buNone/>
            </a:pPr>
            <a:endParaRPr lang="en-US" sz="2400" dirty="0"/>
          </a:p>
        </p:txBody>
      </p:sp>
    </p:spTree>
    <p:extLst>
      <p:ext uri="{BB962C8B-B14F-4D97-AF65-F5344CB8AC3E}">
        <p14:creationId xmlns:p14="http://schemas.microsoft.com/office/powerpoint/2010/main" val="18796942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4000" b="1" i="1" dirty="0">
                <a:solidFill>
                  <a:srgbClr val="FFFF00"/>
                </a:solidFill>
                <a:effectLst/>
              </a:rPr>
              <a:t>Fungal Culture </a:t>
            </a:r>
            <a:br>
              <a:rPr lang="en-US" b="1" dirty="0">
                <a:effectLst/>
              </a:rPr>
            </a:br>
            <a:endParaRPr lang="en-US" dirty="0"/>
          </a:p>
        </p:txBody>
      </p:sp>
      <p:sp>
        <p:nvSpPr>
          <p:cNvPr id="3" name="Content Placeholder 2"/>
          <p:cNvSpPr>
            <a:spLocks noGrp="1"/>
          </p:cNvSpPr>
          <p:nvPr>
            <p:ph idx="1"/>
          </p:nvPr>
        </p:nvSpPr>
        <p:spPr>
          <a:xfrm>
            <a:off x="1588770" y="1120140"/>
            <a:ext cx="7353149" cy="3701092"/>
          </a:xfrm>
        </p:spPr>
        <p:txBody>
          <a:bodyPr>
            <a:normAutofit/>
          </a:bodyPr>
          <a:lstStyle/>
          <a:p>
            <a:pPr algn="just">
              <a:buFont typeface="Wingdings" panose="05000000000000000000" pitchFamily="2" charset="2"/>
              <a:buChar char="Ø"/>
            </a:pPr>
            <a:r>
              <a:rPr lang="en-US" sz="2000" b="1" dirty="0"/>
              <a:t>The suitable media is </a:t>
            </a:r>
            <a:r>
              <a:rPr lang="en-US" sz="2000" b="1" dirty="0" err="1"/>
              <a:t>sabourauds</a:t>
            </a:r>
            <a:r>
              <a:rPr lang="en-US" sz="2000" b="1" dirty="0"/>
              <a:t> dextrose agar (SDA)</a:t>
            </a:r>
          </a:p>
          <a:p>
            <a:pPr algn="just">
              <a:buFont typeface="Wingdings" panose="05000000000000000000" pitchFamily="2" charset="2"/>
              <a:buChar char="Ø"/>
            </a:pPr>
            <a:r>
              <a:rPr lang="en-US" sz="2000" b="1" dirty="0"/>
              <a:t>Incorporating antibiotics like gentamicin and chloramphenicol in </a:t>
            </a:r>
            <a:r>
              <a:rPr lang="en-US" sz="2000" b="1" dirty="0" err="1"/>
              <a:t>Sabouraud’s</a:t>
            </a:r>
            <a:r>
              <a:rPr lang="en-US" sz="2000" b="1" dirty="0"/>
              <a:t> media will inhibit the overgrowth of bacteria.</a:t>
            </a:r>
          </a:p>
          <a:p>
            <a:pPr algn="just">
              <a:buFont typeface="Wingdings" panose="05000000000000000000" pitchFamily="2" charset="2"/>
              <a:buChar char="Ø"/>
            </a:pPr>
            <a:r>
              <a:rPr lang="en-US" sz="2000" b="1" dirty="0"/>
              <a:t> Incorporating the </a:t>
            </a:r>
            <a:r>
              <a:rPr lang="en-US" sz="2000" b="1" dirty="0" err="1"/>
              <a:t>cycloheximide</a:t>
            </a:r>
            <a:r>
              <a:rPr lang="en-US" sz="2000" b="1" dirty="0"/>
              <a:t> will inhibit the overgrowth of the rapidly growing saprophytic fungi.</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77198" y="2880360"/>
            <a:ext cx="3086410" cy="22860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8770" y="2880360"/>
            <a:ext cx="4023360" cy="2263140"/>
          </a:xfrm>
          <a:prstGeom prst="rect">
            <a:avLst/>
          </a:prstGeom>
        </p:spPr>
      </p:pic>
    </p:spTree>
    <p:extLst>
      <p:ext uri="{BB962C8B-B14F-4D97-AF65-F5344CB8AC3E}">
        <p14:creationId xmlns:p14="http://schemas.microsoft.com/office/powerpoint/2010/main" val="32046886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623060" y="1264622"/>
            <a:ext cx="7520940" cy="3433319"/>
          </a:xfrm>
        </p:spPr>
        <p:txBody>
          <a:bodyPr/>
          <a:lstStyle/>
          <a:p>
            <a:pPr>
              <a:buFont typeface="Wingdings" panose="05000000000000000000" pitchFamily="2" charset="2"/>
              <a:buChar char="Ø"/>
            </a:pPr>
            <a:r>
              <a:rPr lang="en-US" sz="2000" b="1" dirty="0"/>
              <a:t>Mycobiotic and Mycosel agar (SDA). </a:t>
            </a:r>
          </a:p>
          <a:p>
            <a:pPr>
              <a:buFont typeface="Wingdings" panose="05000000000000000000" pitchFamily="2" charset="2"/>
              <a:buChar char="Ø"/>
            </a:pPr>
            <a:r>
              <a:rPr lang="en-US" sz="2000" b="1" dirty="0"/>
              <a:t>Inoculation is done at 25-30℃ for 1-3 weeks.</a:t>
            </a:r>
          </a:p>
          <a:p>
            <a:pPr>
              <a:buFont typeface="Wingdings" panose="05000000000000000000" pitchFamily="2" charset="2"/>
              <a:buChar char="Ø"/>
            </a:pPr>
            <a:r>
              <a:rPr lang="en-US" sz="2000" b="1" dirty="0"/>
              <a:t> The fungi are identified based on colonial appearance, color, pigment production, and microscopic observation.</a:t>
            </a:r>
          </a:p>
          <a:p>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97605" y="3040380"/>
            <a:ext cx="3200400" cy="21336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1767" y="3040380"/>
            <a:ext cx="2103120" cy="210312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70723" y="3040380"/>
            <a:ext cx="2194560" cy="2194560"/>
          </a:xfrm>
          <a:prstGeom prst="rect">
            <a:avLst/>
          </a:prstGeom>
        </p:spPr>
      </p:pic>
    </p:spTree>
    <p:extLst>
      <p:ext uri="{BB962C8B-B14F-4D97-AF65-F5344CB8AC3E}">
        <p14:creationId xmlns:p14="http://schemas.microsoft.com/office/powerpoint/2010/main" val="14059745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1717" y="587257"/>
            <a:ext cx="6283782" cy="725349"/>
          </a:xfrm>
        </p:spPr>
        <p:txBody>
          <a:bodyPr>
            <a:normAutofit/>
          </a:bodyPr>
          <a:lstStyle/>
          <a:p>
            <a:r>
              <a:rPr lang="fa-IR" sz="2400" dirty="0"/>
              <a:t>اقدامات احتياطی ضروری در آزمايشگاه قارچ شناسی</a:t>
            </a:r>
            <a:endParaRPr lang="en-US" sz="2400" dirty="0"/>
          </a:p>
        </p:txBody>
      </p:sp>
      <p:sp>
        <p:nvSpPr>
          <p:cNvPr id="3" name="Content Placeholder 2"/>
          <p:cNvSpPr>
            <a:spLocks noGrp="1"/>
          </p:cNvSpPr>
          <p:nvPr>
            <p:ph idx="1"/>
          </p:nvPr>
        </p:nvSpPr>
        <p:spPr/>
        <p:txBody>
          <a:bodyPr>
            <a:normAutofit fontScale="55000" lnSpcReduction="20000"/>
          </a:bodyPr>
          <a:lstStyle/>
          <a:p>
            <a:pPr marL="0" indent="0" algn="r">
              <a:buNone/>
            </a:pPr>
            <a:r>
              <a:rPr lang="fa-IR" dirty="0"/>
              <a:t>تمام نمونه های بالینی را باید بعنوان نمونه های عفونی درنظر گرفت و برای حفاظت از پرسنل احتیاطات و مراقبتهای کلی را اعمال کرد.</a:t>
            </a:r>
          </a:p>
          <a:p>
            <a:pPr marL="0" indent="0" algn="r">
              <a:buNone/>
            </a:pPr>
            <a:r>
              <a:rPr lang="fa-IR" dirty="0"/>
              <a:t> هر گز پلیتهای کشت و کلنیهای قارچی را برای  جلوگیری از آئروسل شدن کونیدیهای آنها در محیط باز امتحان نکنیداینعمل باید درزیرهود بیولوژیک با ایمنی بالا صورت گیرد. برای جلوگیری از باز شدن ناخواسته ی درب پلیتها، درب آنها را بطور کامل با نوار سلوفان پوشانده و یا اینکه پلیتها داخل ظرف مناسب  دیگری  نگهداری شوند. </a:t>
            </a:r>
          </a:p>
          <a:p>
            <a:pPr marL="0" indent="0" algn="r">
              <a:buNone/>
            </a:pPr>
            <a:r>
              <a:rPr lang="fa-IR" dirty="0"/>
              <a:t> استفاده از هود مخصوص و ایمن برای بررسی تمام کپک هایــی که از ترشحات دستگاه تنفسی، بافتهای عمقی بدن، خون، ادرار و سایر مایعات جدا شده اند الزامی بوده و هم چنین برای نمونه هایـ که روی آنها آزمایشات لازم جهت جداسازی قارچ در حال انجام است باید مورد استفاده قرار گیرد. </a:t>
            </a:r>
          </a:p>
          <a:p>
            <a:pPr marL="0" indent="0" algn="r">
              <a:buNone/>
            </a:pPr>
            <a:r>
              <a:rPr lang="fa-IR" dirty="0"/>
              <a:t>تمام کشتها قبل از دور ریخته شدن اتوکلاو شده و کشتهای کهنه ای را که مور نیاز نیستند در آزمایشگاه نگهداری نکنید.</a:t>
            </a:r>
          </a:p>
          <a:p>
            <a:pPr marL="0" indent="0" algn="r">
              <a:buNone/>
            </a:pPr>
            <a:r>
              <a:rPr lang="fa-IR" dirty="0"/>
              <a:t>-برای ذخیره کشتها و قارچهای جدا شده بایدازلوله های  شیشه ای درپیچ دار  استفاده کرد.</a:t>
            </a:r>
          </a:p>
          <a:p>
            <a:pPr marL="0" indent="0" algn="r">
              <a:buNone/>
            </a:pPr>
            <a:endParaRPr lang="fa-IR" dirty="0"/>
          </a:p>
          <a:p>
            <a:pPr marL="0" indent="0" algn="r">
              <a:buNone/>
            </a:pPr>
            <a:r>
              <a:rPr lang="fa-IR" dirty="0"/>
              <a:t>همیشه پس از پایان کار، روی میز را  ضد عفونی نموده، هرگز نباید اجازه داد گرد و خاک ی روی وسایل و محیط آزمایشگاه قارچ شناسی جمع شود (تجمع و های تکـثیراسپور قارچی). </a:t>
            </a:r>
            <a:endParaRPr lang="en-US" dirty="0"/>
          </a:p>
        </p:txBody>
      </p:sp>
    </p:spTree>
    <p:extLst>
      <p:ext uri="{BB962C8B-B14F-4D97-AF65-F5344CB8AC3E}">
        <p14:creationId xmlns:p14="http://schemas.microsoft.com/office/powerpoint/2010/main" val="29800619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pPr algn="r" rtl="1"/>
            <a:r>
              <a:rPr lang="fa-IR" dirty="0"/>
              <a:t>هنگام آموزش آزمایشگاهی از بدست دادن پلیتها یا لوله های کشت خودداری شود. به  منظور پیشگیری از شکسته شدن یا باز شدن سهوی و ناخواسته، ظروف کشت برای آموزش باید رو میز  بطور ثابت قرار داده شوند.</a:t>
            </a:r>
          </a:p>
          <a:p>
            <a:pPr algn="r" rtl="1"/>
            <a:r>
              <a:rPr lang="fa-IR" dirty="0"/>
              <a:t> هنگام شعله دادن لوپ ابتدا مقادیر اضافی ماده قارچی را برداشته سپس نه فقط نوک لوپ بلکه تمام آن را شعله دهید. </a:t>
            </a:r>
          </a:p>
          <a:p>
            <a:pPr algn="r" rtl="1"/>
            <a:r>
              <a:rPr lang="fa-IR" dirty="0"/>
              <a:t>-  هودهای بیولوژیک برای اطمینان از حفاظت مناسب آنها برای پرسنل آزمایشگاه باید سالانه مورد تائید قرار گیرند.  </a:t>
            </a:r>
          </a:p>
          <a:p>
            <a:pPr algn="r" rtl="1"/>
            <a:r>
              <a:rPr lang="fa-IR" dirty="0"/>
              <a:t> -  سطوح کاری در صورت آلوده شدن با محیط های کشت باید بوسیله یک ضدعفونی کننده مناسب تمیز شوند، همچنین این عمل روزانه قبل از ترک آزمایشگاه انجام شود. هیپوکلریت ضدعفونی کننده مناسب و مقرون به صرفه ای می باشد.</a:t>
            </a:r>
          </a:p>
          <a:p>
            <a:pPr algn="r" rtl="1"/>
            <a:r>
              <a:rPr lang="fa-IR" dirty="0"/>
              <a:t>روش های ضدعفونی سطوح، روش های رفع آلودگی و </a:t>
            </a:r>
            <a:r>
              <a:rPr lang="fa-IR"/>
              <a:t>تخلیه بصورت مکـتوب </a:t>
            </a:r>
            <a:r>
              <a:rPr lang="fa-IR" dirty="0"/>
              <a:t>تهیه و در دسترس پرسنل </a:t>
            </a:r>
            <a:r>
              <a:rPr lang="fa-IR"/>
              <a:t>قرار گیرد.</a:t>
            </a:r>
            <a:endParaRPr lang="en-US" dirty="0"/>
          </a:p>
        </p:txBody>
      </p:sp>
    </p:spTree>
    <p:extLst>
      <p:ext uri="{BB962C8B-B14F-4D97-AF65-F5344CB8AC3E}">
        <p14:creationId xmlns:p14="http://schemas.microsoft.com/office/powerpoint/2010/main" val="14086899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effectLst/>
              </a:rPr>
              <a:t>Prevention and Control</a:t>
            </a:r>
            <a:br>
              <a:rPr lang="en-US" b="1" dirty="0">
                <a:effectLst/>
              </a:rPr>
            </a:br>
            <a:endParaRPr lang="en-US" dirty="0"/>
          </a:p>
        </p:txBody>
      </p:sp>
      <p:sp>
        <p:nvSpPr>
          <p:cNvPr id="3" name="Content Placeholder 2"/>
          <p:cNvSpPr>
            <a:spLocks noGrp="1"/>
          </p:cNvSpPr>
          <p:nvPr>
            <p:ph idx="1"/>
          </p:nvPr>
        </p:nvSpPr>
        <p:spPr/>
        <p:txBody>
          <a:bodyPr>
            <a:normAutofit fontScale="85000" lnSpcReduction="20000"/>
          </a:bodyPr>
          <a:lstStyle/>
          <a:p>
            <a:r>
              <a:rPr lang="en-US" dirty="0"/>
              <a:t>Routine inspection of the scalps should be done, and avoid sharing of combs and brushes.</a:t>
            </a:r>
          </a:p>
          <a:p>
            <a:r>
              <a:rPr lang="en-US" dirty="0"/>
              <a:t>Barbershop instruments ( combs, brushes, and scissors) must be disinfected.</a:t>
            </a:r>
          </a:p>
          <a:p>
            <a:r>
              <a:rPr lang="en-US" dirty="0"/>
              <a:t>Infected clothing, towels, and bedding, these items need to be disinfected after use because there is a chance of transmission of the</a:t>
            </a:r>
            <a:r>
              <a:rPr lang="en-US" i="1" dirty="0"/>
              <a:t> Tinea </a:t>
            </a:r>
            <a:r>
              <a:rPr lang="en-US" i="1" dirty="0" err="1"/>
              <a:t>corporis</a:t>
            </a:r>
            <a:r>
              <a:rPr lang="en-US" dirty="0"/>
              <a:t> and </a:t>
            </a:r>
            <a:r>
              <a:rPr lang="en-US" i="1" dirty="0"/>
              <a:t>Tinea </a:t>
            </a:r>
            <a:r>
              <a:rPr lang="en-US" i="1" dirty="0" err="1"/>
              <a:t>cruris</a:t>
            </a:r>
            <a:r>
              <a:rPr lang="en-US" i="1" dirty="0"/>
              <a:t>.</a:t>
            </a:r>
            <a:endParaRPr lang="en-US" dirty="0"/>
          </a:p>
          <a:p>
            <a:r>
              <a:rPr lang="en-US" dirty="0"/>
              <a:t>Prevention of the tinea </a:t>
            </a:r>
            <a:r>
              <a:rPr lang="en-US" dirty="0" err="1"/>
              <a:t>pedis</a:t>
            </a:r>
            <a:r>
              <a:rPr lang="en-US" dirty="0"/>
              <a:t> can be enhanced by using good foot hygiene.</a:t>
            </a:r>
          </a:p>
          <a:p>
            <a:endParaRPr lang="en-US" dirty="0"/>
          </a:p>
        </p:txBody>
      </p:sp>
    </p:spTree>
    <p:extLst>
      <p:ext uri="{BB962C8B-B14F-4D97-AF65-F5344CB8AC3E}">
        <p14:creationId xmlns:p14="http://schemas.microsoft.com/office/powerpoint/2010/main" val="39135134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93902" y="2708910"/>
            <a:ext cx="4937760" cy="2339686"/>
          </a:xfr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3902" y="0"/>
            <a:ext cx="4937760" cy="2339685"/>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201482" y="1303852"/>
            <a:ext cx="5210416" cy="2468880"/>
          </a:xfrm>
          <a:prstGeom prst="rect">
            <a:avLst/>
          </a:prstGeom>
        </p:spPr>
      </p:pic>
    </p:spTree>
    <p:extLst>
      <p:ext uri="{BB962C8B-B14F-4D97-AF65-F5344CB8AC3E}">
        <p14:creationId xmlns:p14="http://schemas.microsoft.com/office/powerpoint/2010/main" val="18639170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4600291" y="662940"/>
            <a:ext cx="5120640" cy="3840480"/>
          </a:xfr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71207" y="3453727"/>
            <a:ext cx="3566160" cy="168977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2392036" y="627013"/>
            <a:ext cx="3657600" cy="1733098"/>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555932" y="627012"/>
            <a:ext cx="3657600" cy="1733100"/>
          </a:xfrm>
          <a:prstGeom prst="rect">
            <a:avLst/>
          </a:prstGeom>
        </p:spPr>
      </p:pic>
    </p:spTree>
    <p:extLst>
      <p:ext uri="{BB962C8B-B14F-4D97-AF65-F5344CB8AC3E}">
        <p14:creationId xmlns:p14="http://schemas.microsoft.com/office/powerpoint/2010/main" val="1366880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5006" y="571501"/>
            <a:ext cx="6283782" cy="908880"/>
          </a:xfrm>
        </p:spPr>
        <p:txBody>
          <a:bodyPr>
            <a:normAutofit/>
          </a:bodyPr>
          <a:lstStyle/>
          <a:p>
            <a:pPr algn="ctr"/>
            <a:r>
              <a:rPr lang="en-US" sz="4000" b="1" i="1" dirty="0">
                <a:solidFill>
                  <a:srgbClr val="FFFF00"/>
                </a:solidFill>
                <a:effectLst/>
                <a:latin typeface="+mn-lt"/>
              </a:rPr>
              <a:t>Clinical classification</a:t>
            </a:r>
            <a:r>
              <a:rPr lang="en-US" sz="4000" b="1" dirty="0">
                <a:solidFill>
                  <a:srgbClr val="FFFF00"/>
                </a:solidFill>
                <a:effectLst/>
                <a:latin typeface="+mn-lt"/>
              </a:rPr>
              <a:t> </a:t>
            </a:r>
          </a:p>
        </p:txBody>
      </p:sp>
      <p:sp>
        <p:nvSpPr>
          <p:cNvPr id="3" name="Content Placeholder 2"/>
          <p:cNvSpPr>
            <a:spLocks noGrp="1"/>
          </p:cNvSpPr>
          <p:nvPr>
            <p:ph idx="1"/>
          </p:nvPr>
        </p:nvSpPr>
        <p:spPr>
          <a:xfrm>
            <a:off x="1623316" y="1634874"/>
            <a:ext cx="7520684" cy="3508626"/>
          </a:xfrm>
        </p:spPr>
        <p:txBody>
          <a:bodyPr>
            <a:normAutofit fontScale="77500" lnSpcReduction="20000"/>
          </a:bodyPr>
          <a:lstStyle/>
          <a:p>
            <a:pPr marL="0" indent="0">
              <a:buNone/>
            </a:pPr>
            <a:r>
              <a:rPr lang="en-US" sz="3100" b="1" dirty="0">
                <a:latin typeface="+mj-lt"/>
              </a:rPr>
              <a:t>Infection is named according to the anatomic location involved: </a:t>
            </a:r>
          </a:p>
          <a:p>
            <a:pPr marL="514350" indent="-514350">
              <a:buAutoNum type="alphaLcPeriod"/>
            </a:pPr>
            <a:r>
              <a:rPr lang="en-US" b="1" i="1" dirty="0">
                <a:solidFill>
                  <a:srgbClr val="FFFF00"/>
                </a:solidFill>
              </a:rPr>
              <a:t>Tinea </a:t>
            </a:r>
            <a:r>
              <a:rPr lang="en-US" b="1" i="1" dirty="0" err="1">
                <a:solidFill>
                  <a:srgbClr val="FFFF00"/>
                </a:solidFill>
              </a:rPr>
              <a:t>barbae</a:t>
            </a:r>
            <a:r>
              <a:rPr lang="en-US" b="1" i="1" dirty="0">
                <a:solidFill>
                  <a:srgbClr val="FFFF00"/>
                </a:solidFill>
              </a:rPr>
              <a:t>      </a:t>
            </a:r>
            <a:r>
              <a:rPr lang="fa-IR" b="1" i="1" dirty="0">
                <a:solidFill>
                  <a:srgbClr val="FFFF00"/>
                </a:solidFill>
              </a:rPr>
              <a:t>                         </a:t>
            </a:r>
            <a:r>
              <a:rPr lang="en-US" b="1" i="1" dirty="0">
                <a:solidFill>
                  <a:srgbClr val="FFFF00"/>
                </a:solidFill>
              </a:rPr>
              <a:t>  </a:t>
            </a:r>
            <a:r>
              <a:rPr lang="fa-IR" b="1" i="1" dirty="0">
                <a:solidFill>
                  <a:srgbClr val="FFFF00"/>
                </a:solidFill>
              </a:rPr>
              <a:t>      </a:t>
            </a:r>
            <a:r>
              <a:rPr lang="en-US" b="1" i="1" dirty="0">
                <a:solidFill>
                  <a:srgbClr val="FFFF00"/>
                </a:solidFill>
              </a:rPr>
              <a:t> </a:t>
            </a:r>
            <a:r>
              <a:rPr lang="fa-IR" b="1" i="1" dirty="0">
                <a:solidFill>
                  <a:srgbClr val="FFFF00"/>
                </a:solidFill>
              </a:rPr>
              <a:t> کچلی ریش</a:t>
            </a:r>
            <a:endParaRPr lang="en-US" b="1" i="1" dirty="0">
              <a:solidFill>
                <a:srgbClr val="FFFF00"/>
              </a:solidFill>
            </a:endParaRPr>
          </a:p>
          <a:p>
            <a:pPr marL="514350" indent="-514350">
              <a:buAutoNum type="alphaLcPeriod"/>
            </a:pPr>
            <a:r>
              <a:rPr lang="en-US" b="1" i="1" dirty="0" err="1">
                <a:solidFill>
                  <a:srgbClr val="FFFF00"/>
                </a:solidFill>
              </a:rPr>
              <a:t>Tinea</a:t>
            </a:r>
            <a:r>
              <a:rPr lang="en-US" b="1" i="1" dirty="0">
                <a:solidFill>
                  <a:srgbClr val="FFFF00"/>
                </a:solidFill>
              </a:rPr>
              <a:t> </a:t>
            </a:r>
            <a:r>
              <a:rPr lang="en-US" b="1" i="1" dirty="0" err="1">
                <a:solidFill>
                  <a:srgbClr val="FFFF00"/>
                </a:solidFill>
              </a:rPr>
              <a:t>pedis</a:t>
            </a:r>
            <a:r>
              <a:rPr lang="en-US" b="1" i="1" dirty="0">
                <a:solidFill>
                  <a:srgbClr val="FFFF00"/>
                </a:solidFill>
              </a:rPr>
              <a:t> (Athlete’s foot) </a:t>
            </a:r>
            <a:r>
              <a:rPr lang="fa-IR" b="1" i="1" dirty="0">
                <a:solidFill>
                  <a:srgbClr val="FFFF00"/>
                </a:solidFill>
              </a:rPr>
              <a:t>  کچلی پا                     </a:t>
            </a:r>
            <a:endParaRPr lang="en-US" b="1" i="1" dirty="0">
              <a:solidFill>
                <a:srgbClr val="FFFF00"/>
              </a:solidFill>
            </a:endParaRPr>
          </a:p>
          <a:p>
            <a:pPr marL="514350" indent="-514350">
              <a:buAutoNum type="alphaLcPeriod"/>
            </a:pPr>
            <a:r>
              <a:rPr lang="en-US" b="1" i="1" dirty="0" err="1">
                <a:solidFill>
                  <a:srgbClr val="FFFF00"/>
                </a:solidFill>
              </a:rPr>
              <a:t>Tinea</a:t>
            </a:r>
            <a:r>
              <a:rPr lang="en-US" b="1" i="1" dirty="0">
                <a:solidFill>
                  <a:srgbClr val="FFFF00"/>
                </a:solidFill>
              </a:rPr>
              <a:t> </a:t>
            </a:r>
            <a:r>
              <a:rPr lang="en-US" b="1" i="1" dirty="0" err="1">
                <a:solidFill>
                  <a:srgbClr val="FFFF00"/>
                </a:solidFill>
              </a:rPr>
              <a:t>corporis</a:t>
            </a:r>
            <a:r>
              <a:rPr lang="fa-IR" b="1" i="1" dirty="0">
                <a:solidFill>
                  <a:srgbClr val="FFFF00"/>
                </a:solidFill>
              </a:rPr>
              <a:t>  کچلی بدن                                      </a:t>
            </a:r>
            <a:endParaRPr lang="en-US" b="1" i="1" dirty="0">
              <a:solidFill>
                <a:srgbClr val="FFFF00"/>
              </a:solidFill>
            </a:endParaRPr>
          </a:p>
          <a:p>
            <a:pPr marL="514350" indent="-514350">
              <a:buAutoNum type="alphaLcPeriod"/>
            </a:pPr>
            <a:r>
              <a:rPr lang="en-US" b="1" i="1" dirty="0" err="1">
                <a:solidFill>
                  <a:srgbClr val="FFFF00"/>
                </a:solidFill>
              </a:rPr>
              <a:t>Tinea</a:t>
            </a:r>
            <a:r>
              <a:rPr lang="en-US" b="1" i="1" dirty="0">
                <a:solidFill>
                  <a:srgbClr val="FFFF00"/>
                </a:solidFill>
              </a:rPr>
              <a:t> </a:t>
            </a:r>
            <a:r>
              <a:rPr lang="en-US" b="1" i="1" dirty="0" err="1">
                <a:solidFill>
                  <a:srgbClr val="FFFF00"/>
                </a:solidFill>
              </a:rPr>
              <a:t>manuum</a:t>
            </a:r>
            <a:r>
              <a:rPr lang="fa-IR" b="1" i="1" dirty="0">
                <a:solidFill>
                  <a:srgbClr val="FFFF00"/>
                </a:solidFill>
              </a:rPr>
              <a:t>              کچلی دست                                   </a:t>
            </a:r>
            <a:endParaRPr lang="en-US" b="1" i="1" dirty="0">
              <a:solidFill>
                <a:srgbClr val="FFFF00"/>
              </a:solidFill>
            </a:endParaRPr>
          </a:p>
          <a:p>
            <a:pPr marL="514350" indent="-514350">
              <a:buAutoNum type="alphaLcPeriod"/>
            </a:pPr>
            <a:r>
              <a:rPr lang="en-US" b="1" i="1" dirty="0">
                <a:solidFill>
                  <a:srgbClr val="FFFF00"/>
                </a:solidFill>
              </a:rPr>
              <a:t>Tinea </a:t>
            </a:r>
            <a:r>
              <a:rPr lang="en-US" b="1" i="1" dirty="0" err="1">
                <a:solidFill>
                  <a:srgbClr val="FFFF00"/>
                </a:solidFill>
              </a:rPr>
              <a:t>capitis</a:t>
            </a:r>
            <a:r>
              <a:rPr lang="fa-IR" b="1" i="1" dirty="0">
                <a:solidFill>
                  <a:srgbClr val="FFFF00"/>
                </a:solidFill>
              </a:rPr>
              <a:t> کچلی سر                                        </a:t>
            </a:r>
            <a:endParaRPr lang="en-US" b="1" i="1" dirty="0">
              <a:solidFill>
                <a:srgbClr val="FFFF00"/>
              </a:solidFill>
            </a:endParaRPr>
          </a:p>
          <a:p>
            <a:pPr marL="0" indent="0">
              <a:buNone/>
            </a:pPr>
            <a:r>
              <a:rPr lang="en-US" b="1" i="1" dirty="0">
                <a:solidFill>
                  <a:srgbClr val="FFFF00"/>
                </a:solidFill>
              </a:rPr>
              <a:t>f.    </a:t>
            </a:r>
            <a:r>
              <a:rPr lang="fa-IR" b="1" i="1" dirty="0">
                <a:solidFill>
                  <a:srgbClr val="FFFF00"/>
                </a:solidFill>
              </a:rPr>
              <a:t> </a:t>
            </a:r>
            <a:r>
              <a:rPr lang="en-US" b="1" i="1" dirty="0" err="1">
                <a:solidFill>
                  <a:srgbClr val="FFFF00"/>
                </a:solidFill>
              </a:rPr>
              <a:t>Tinea</a:t>
            </a:r>
            <a:r>
              <a:rPr lang="en-US" b="1" i="1" dirty="0">
                <a:solidFill>
                  <a:srgbClr val="FFFF00"/>
                </a:solidFill>
              </a:rPr>
              <a:t> </a:t>
            </a:r>
            <a:r>
              <a:rPr lang="en-US" b="1" i="1" dirty="0" err="1">
                <a:solidFill>
                  <a:srgbClr val="FFFF00"/>
                </a:solidFill>
              </a:rPr>
              <a:t>unguium</a:t>
            </a:r>
            <a:r>
              <a:rPr lang="fa-IR" b="1" i="1" dirty="0">
                <a:solidFill>
                  <a:srgbClr val="FFFF00"/>
                </a:solidFill>
              </a:rPr>
              <a:t>کچلی ناخن                                   </a:t>
            </a:r>
            <a:endParaRPr lang="en-US" b="1" i="1" dirty="0">
              <a:solidFill>
                <a:srgbClr val="FFFF00"/>
              </a:solidFill>
            </a:endParaRPr>
          </a:p>
          <a:p>
            <a:pPr marL="0" indent="0">
              <a:buNone/>
            </a:pPr>
            <a:r>
              <a:rPr lang="en-US" b="1" i="1" dirty="0">
                <a:solidFill>
                  <a:srgbClr val="FFFF00"/>
                </a:solidFill>
              </a:rPr>
              <a:t>g.    Tinea </a:t>
            </a:r>
            <a:r>
              <a:rPr lang="en-US" b="1" i="1" dirty="0" err="1">
                <a:solidFill>
                  <a:srgbClr val="FFFF00"/>
                </a:solidFill>
              </a:rPr>
              <a:t>cruris</a:t>
            </a:r>
            <a:r>
              <a:rPr lang="en-US" b="1" i="1" dirty="0">
                <a:solidFill>
                  <a:srgbClr val="FFFF00"/>
                </a:solidFill>
              </a:rPr>
              <a:t> (Jock itch)</a:t>
            </a:r>
            <a:r>
              <a:rPr lang="fa-IR" b="1" i="1" dirty="0">
                <a:solidFill>
                  <a:srgbClr val="FFFF00"/>
                </a:solidFill>
              </a:rPr>
              <a:t>کچلی کشاله ران                  </a:t>
            </a:r>
            <a:endParaRPr lang="en-US" b="1" i="1" dirty="0">
              <a:solidFill>
                <a:srgbClr val="FFFF00"/>
              </a:solidFill>
            </a:endParaRPr>
          </a:p>
        </p:txBody>
      </p:sp>
    </p:spTree>
    <p:extLst>
      <p:ext uri="{BB962C8B-B14F-4D97-AF65-F5344CB8AC3E}">
        <p14:creationId xmlns:p14="http://schemas.microsoft.com/office/powerpoint/2010/main" val="34216859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079294" y="696171"/>
            <a:ext cx="6035040" cy="2859617"/>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087347" y="450597"/>
            <a:ext cx="6368285" cy="3017520"/>
          </a:xfrm>
          <a:prstGeom prst="rect">
            <a:avLst/>
          </a:prstGeom>
        </p:spPr>
      </p:pic>
      <p:sp>
        <p:nvSpPr>
          <p:cNvPr id="10" name="Content Placeholder 9"/>
          <p:cNvSpPr>
            <a:spLocks noGrp="1"/>
          </p:cNvSpPr>
          <p:nvPr>
            <p:ph idx="1"/>
          </p:nvPr>
        </p:nvSpPr>
        <p:spPr/>
        <p:txBody>
          <a:bodyPr/>
          <a:lstStyle/>
          <a:p>
            <a:endParaRPr lang="en-US" dirty="0"/>
          </a:p>
        </p:txBody>
      </p:sp>
    </p:spTree>
    <p:extLst>
      <p:ext uri="{BB962C8B-B14F-4D97-AF65-F5344CB8AC3E}">
        <p14:creationId xmlns:p14="http://schemas.microsoft.com/office/powerpoint/2010/main" val="181191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32452" y="2217156"/>
            <a:ext cx="5982321" cy="2834640"/>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3760" y="0"/>
            <a:ext cx="1920240" cy="2217156"/>
          </a:xfrm>
          <a:prstGeom prst="rect">
            <a:avLst/>
          </a:prstGeom>
        </p:spPr>
      </p:pic>
    </p:spTree>
    <p:extLst>
      <p:ext uri="{BB962C8B-B14F-4D97-AF65-F5344CB8AC3E}">
        <p14:creationId xmlns:p14="http://schemas.microsoft.com/office/powerpoint/2010/main" val="32687476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18630" y="1803895"/>
            <a:ext cx="3888184" cy="3291840"/>
          </a:xfr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6623" y="0"/>
            <a:ext cx="3723749" cy="2926080"/>
          </a:xfrm>
          <a:prstGeom prst="rect">
            <a:avLst/>
          </a:prstGeom>
        </p:spPr>
      </p:pic>
    </p:spTree>
    <p:extLst>
      <p:ext uri="{BB962C8B-B14F-4D97-AF65-F5344CB8AC3E}">
        <p14:creationId xmlns:p14="http://schemas.microsoft.com/office/powerpoint/2010/main" val="7353429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2800" b="1" dirty="0">
                <a:solidFill>
                  <a:srgbClr val="FFFF00"/>
                </a:solidFill>
              </a:rPr>
              <a:t>طريقه گزارش نتيجه آزمايش قارچ شناسی</a:t>
            </a:r>
            <a:endParaRPr lang="en-US" sz="2800" b="1" dirty="0">
              <a:solidFill>
                <a:srgbClr val="FFFF00"/>
              </a:solidFill>
            </a:endParaRPr>
          </a:p>
        </p:txBody>
      </p:sp>
      <p:sp>
        <p:nvSpPr>
          <p:cNvPr id="3" name="Content Placeholder 2"/>
          <p:cNvSpPr>
            <a:spLocks noGrp="1"/>
          </p:cNvSpPr>
          <p:nvPr>
            <p:ph idx="1"/>
          </p:nvPr>
        </p:nvSpPr>
        <p:spPr>
          <a:xfrm>
            <a:off x="1497330" y="1312606"/>
            <a:ext cx="7760969" cy="3508626"/>
          </a:xfrm>
        </p:spPr>
        <p:txBody>
          <a:bodyPr>
            <a:normAutofit/>
          </a:bodyPr>
          <a:lstStyle/>
          <a:p>
            <a:r>
              <a:rPr lang="en-US" dirty="0"/>
              <a:t>Direct Microscopy - (KOH 10% preparation): Typical </a:t>
            </a:r>
            <a:r>
              <a:rPr lang="en-US" dirty="0" err="1"/>
              <a:t>dermatophyte</a:t>
            </a:r>
            <a:r>
              <a:rPr lang="en-US" dirty="0"/>
              <a:t> hyphae breaking up into arthroconidia (</a:t>
            </a:r>
            <a:r>
              <a:rPr lang="en-US" dirty="0" err="1"/>
              <a:t>Dermatophytosis</a:t>
            </a:r>
            <a:r>
              <a:rPr lang="en-US" dirty="0"/>
              <a:t>).</a:t>
            </a:r>
          </a:p>
          <a:p>
            <a:r>
              <a:rPr lang="en-US" dirty="0"/>
              <a:t>Direct Microscopy - (KOH 10% preparation): Typical </a:t>
            </a:r>
            <a:r>
              <a:rPr lang="en-US" dirty="0" err="1"/>
              <a:t>dermatophyte</a:t>
            </a:r>
            <a:r>
              <a:rPr lang="en-US" dirty="0"/>
              <a:t> hyphae is present.</a:t>
            </a:r>
          </a:p>
        </p:txBody>
      </p:sp>
    </p:spTree>
    <p:extLst>
      <p:ext uri="{BB962C8B-B14F-4D97-AF65-F5344CB8AC3E}">
        <p14:creationId xmlns:p14="http://schemas.microsoft.com/office/powerpoint/2010/main" val="15791353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2800" b="1" dirty="0">
                <a:solidFill>
                  <a:srgbClr val="FFFF00"/>
                </a:solidFill>
              </a:rPr>
              <a:t>طريقه گزارش نتيجه آزمايش قارچ شناسی</a:t>
            </a:r>
            <a:endParaRPr lang="en-US" sz="2800" b="1" dirty="0">
              <a:solidFill>
                <a:srgbClr val="FFFF00"/>
              </a:solidFill>
            </a:endParaRPr>
          </a:p>
        </p:txBody>
      </p:sp>
      <p:sp>
        <p:nvSpPr>
          <p:cNvPr id="3" name="Content Placeholder 2"/>
          <p:cNvSpPr>
            <a:spLocks noGrp="1"/>
          </p:cNvSpPr>
          <p:nvPr>
            <p:ph idx="1"/>
          </p:nvPr>
        </p:nvSpPr>
        <p:spPr/>
        <p:txBody>
          <a:bodyPr>
            <a:normAutofit/>
          </a:bodyPr>
          <a:lstStyle/>
          <a:p>
            <a:r>
              <a:rPr lang="en-US" dirty="0"/>
              <a:t>Direct Microscopy - (KOH 10%  preparation) : Branching hyphae is present  (compatible with </a:t>
            </a:r>
            <a:r>
              <a:rPr lang="en-US" dirty="0" err="1"/>
              <a:t>Dermatophytic</a:t>
            </a:r>
            <a:r>
              <a:rPr lang="en-US" dirty="0"/>
              <a:t> mycelium)</a:t>
            </a:r>
          </a:p>
          <a:p>
            <a:r>
              <a:rPr lang="en-US" sz="2400" dirty="0"/>
              <a:t>Direct Microscopy - (KOH 10% preparation): </a:t>
            </a:r>
            <a:r>
              <a:rPr lang="en-US" dirty="0"/>
              <a:t>Typical </a:t>
            </a:r>
            <a:r>
              <a:rPr lang="en-US" dirty="0" err="1"/>
              <a:t>dermatophe</a:t>
            </a:r>
            <a:r>
              <a:rPr lang="en-US" dirty="0"/>
              <a:t> hyphae is present. </a:t>
            </a:r>
          </a:p>
        </p:txBody>
      </p:sp>
    </p:spTree>
    <p:extLst>
      <p:ext uri="{BB962C8B-B14F-4D97-AF65-F5344CB8AC3E}">
        <p14:creationId xmlns:p14="http://schemas.microsoft.com/office/powerpoint/2010/main" val="332443233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531620" y="1312606"/>
            <a:ext cx="7418070" cy="3508626"/>
          </a:xfrm>
        </p:spPr>
        <p:txBody>
          <a:bodyPr>
            <a:normAutofit/>
          </a:bodyPr>
          <a:lstStyle/>
          <a:p>
            <a:pPr algn="just">
              <a:buFont typeface="Wingdings" panose="05000000000000000000" pitchFamily="2" charset="2"/>
              <a:buChar char="Ø"/>
            </a:pPr>
            <a:r>
              <a:rPr lang="en-US" sz="2400" b="1" dirty="0"/>
              <a:t>In the skin or nails, </a:t>
            </a:r>
            <a:r>
              <a:rPr lang="en-US" sz="2400" b="1" i="1" dirty="0">
                <a:solidFill>
                  <a:srgbClr val="FFFF00"/>
                </a:solidFill>
              </a:rPr>
              <a:t>branching </a:t>
            </a:r>
            <a:r>
              <a:rPr lang="en-US" sz="2400" b="1" i="1" dirty="0" err="1">
                <a:solidFill>
                  <a:srgbClr val="FFFF00"/>
                </a:solidFill>
              </a:rPr>
              <a:t>arthrospores</a:t>
            </a:r>
            <a:r>
              <a:rPr lang="en-US" sz="2400" b="1" i="1" dirty="0">
                <a:solidFill>
                  <a:srgbClr val="FFFF00"/>
                </a:solidFill>
              </a:rPr>
              <a:t> </a:t>
            </a:r>
            <a:r>
              <a:rPr lang="en-US" sz="2400" b="1" dirty="0"/>
              <a:t>are seen. </a:t>
            </a:r>
          </a:p>
          <a:p>
            <a:pPr algn="just">
              <a:buFont typeface="Wingdings" panose="05000000000000000000" pitchFamily="2" charset="2"/>
              <a:buChar char="Ø"/>
            </a:pPr>
            <a:r>
              <a:rPr lang="en-US" sz="2400" b="1" dirty="0"/>
              <a:t>In the hair, parallel rows of spores </a:t>
            </a:r>
            <a:r>
              <a:rPr lang="en-US" sz="2400" b="1" i="1" dirty="0">
                <a:solidFill>
                  <a:srgbClr val="FFFF00"/>
                </a:solidFill>
              </a:rPr>
              <a:t>outside</a:t>
            </a:r>
            <a:r>
              <a:rPr lang="en-US" sz="2400" b="1" dirty="0"/>
              <a:t> (</a:t>
            </a:r>
            <a:r>
              <a:rPr lang="en-US" sz="2400" b="1" dirty="0" err="1"/>
              <a:t>ectothrix</a:t>
            </a:r>
            <a:r>
              <a:rPr lang="en-US" sz="2400" b="1" dirty="0"/>
              <a:t>) or </a:t>
            </a:r>
            <a:r>
              <a:rPr lang="en-US" sz="2400" b="1" i="1" dirty="0">
                <a:solidFill>
                  <a:srgbClr val="FFFF00"/>
                </a:solidFill>
              </a:rPr>
              <a:t>inside</a:t>
            </a:r>
            <a:r>
              <a:rPr lang="en-US" sz="2400" b="1" dirty="0"/>
              <a:t> (</a:t>
            </a:r>
            <a:r>
              <a:rPr lang="en-US" sz="2400" b="1" dirty="0" err="1"/>
              <a:t>endothrix</a:t>
            </a:r>
            <a:r>
              <a:rPr lang="en-US" sz="2400" b="1" dirty="0"/>
              <a:t>) of the hair shaft are seen.</a:t>
            </a:r>
          </a:p>
          <a:p>
            <a:pPr algn="just">
              <a:buFont typeface="Wingdings" panose="05000000000000000000" pitchFamily="2" charset="2"/>
              <a:buChar char="Ø"/>
            </a:pPr>
            <a:r>
              <a:rPr lang="en-US" sz="2400" b="1" dirty="0"/>
              <a:t>Hairs infected in </a:t>
            </a:r>
            <a:r>
              <a:rPr lang="en-US" sz="2400" b="1" dirty="0" err="1"/>
              <a:t>favus</a:t>
            </a:r>
            <a:r>
              <a:rPr lang="en-US" sz="2400" b="1" dirty="0"/>
              <a:t> show </a:t>
            </a:r>
            <a:r>
              <a:rPr lang="en-US" sz="2400" b="1" i="1" dirty="0">
                <a:solidFill>
                  <a:srgbClr val="FFFF00"/>
                </a:solidFill>
              </a:rPr>
              <a:t>hyphae</a:t>
            </a:r>
            <a:r>
              <a:rPr lang="en-US" sz="2400" b="1" dirty="0"/>
              <a:t> within the shaft.</a:t>
            </a:r>
          </a:p>
          <a:p>
            <a:endParaRPr lang="en-US" dirty="0"/>
          </a:p>
        </p:txBody>
      </p:sp>
    </p:spTree>
    <p:extLst>
      <p:ext uri="{BB962C8B-B14F-4D97-AF65-F5344CB8AC3E}">
        <p14:creationId xmlns:p14="http://schemas.microsoft.com/office/powerpoint/2010/main" val="40466634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49133" y="0"/>
            <a:ext cx="5394960" cy="5394960"/>
          </a:xfrm>
        </p:spPr>
      </p:pic>
    </p:spTree>
    <p:extLst>
      <p:ext uri="{BB962C8B-B14F-4D97-AF65-F5344CB8AC3E}">
        <p14:creationId xmlns:p14="http://schemas.microsoft.com/office/powerpoint/2010/main" val="4017346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i="1" dirty="0">
                <a:solidFill>
                  <a:srgbClr val="FFFF00"/>
                </a:solidFill>
              </a:rPr>
              <a:t>Pathogenesis</a:t>
            </a:r>
          </a:p>
        </p:txBody>
      </p:sp>
      <p:sp>
        <p:nvSpPr>
          <p:cNvPr id="3" name="Content Placeholder 2"/>
          <p:cNvSpPr>
            <a:spLocks noGrp="1"/>
          </p:cNvSpPr>
          <p:nvPr>
            <p:ph idx="1"/>
          </p:nvPr>
        </p:nvSpPr>
        <p:spPr>
          <a:xfrm>
            <a:off x="1592494" y="1783080"/>
            <a:ext cx="7368625" cy="3210160"/>
          </a:xfrm>
        </p:spPr>
        <p:txBody>
          <a:bodyPr>
            <a:normAutofit/>
          </a:bodyPr>
          <a:lstStyle/>
          <a:p>
            <a:pPr algn="justLow"/>
            <a:r>
              <a:rPr lang="en-US" b="1" i="1" dirty="0">
                <a:solidFill>
                  <a:srgbClr val="FFFF00"/>
                </a:solidFill>
              </a:rPr>
              <a:t>Contact</a:t>
            </a:r>
            <a:r>
              <a:rPr lang="en-US" b="1" dirty="0"/>
              <a:t> and </a:t>
            </a:r>
            <a:r>
              <a:rPr lang="en-US" b="1" i="1" dirty="0">
                <a:solidFill>
                  <a:srgbClr val="FFFF00"/>
                </a:solidFill>
              </a:rPr>
              <a:t>trauma </a:t>
            </a:r>
          </a:p>
          <a:p>
            <a:pPr algn="justLow"/>
            <a:r>
              <a:rPr lang="en-US" b="1" i="1" dirty="0">
                <a:solidFill>
                  <a:srgbClr val="FFFF00"/>
                </a:solidFill>
              </a:rPr>
              <a:t>Moisture</a:t>
            </a:r>
          </a:p>
          <a:p>
            <a:pPr algn="justLow"/>
            <a:r>
              <a:rPr lang="en-US" b="1" i="1" dirty="0">
                <a:solidFill>
                  <a:srgbClr val="FFFF00"/>
                </a:solidFill>
              </a:rPr>
              <a:t>Crowded living conditions </a:t>
            </a:r>
          </a:p>
          <a:p>
            <a:pPr algn="justLow"/>
            <a:r>
              <a:rPr lang="en-US" b="1" dirty="0"/>
              <a:t>Cellular </a:t>
            </a:r>
            <a:r>
              <a:rPr lang="en-US" b="1" i="1" dirty="0">
                <a:solidFill>
                  <a:srgbClr val="FFFF00"/>
                </a:solidFill>
              </a:rPr>
              <a:t>immunodeficiency</a:t>
            </a:r>
            <a:r>
              <a:rPr lang="en-US" b="1" dirty="0"/>
              <a:t>  (chronic </a:t>
            </a:r>
            <a:r>
              <a:rPr lang="en-US" b="1" dirty="0" err="1"/>
              <a:t>inf</a:t>
            </a:r>
            <a:r>
              <a:rPr lang="en-US" b="1" dirty="0"/>
              <a:t>) </a:t>
            </a:r>
          </a:p>
          <a:p>
            <a:pPr algn="justLow"/>
            <a:r>
              <a:rPr lang="en-US" b="1" i="1" dirty="0">
                <a:solidFill>
                  <a:srgbClr val="FFFF00"/>
                </a:solidFill>
              </a:rPr>
              <a:t>Re-infection</a:t>
            </a:r>
            <a:r>
              <a:rPr lang="en-US" b="1" i="1" dirty="0"/>
              <a:t> </a:t>
            </a:r>
            <a:r>
              <a:rPr lang="en-US" b="1" dirty="0"/>
              <a:t> is possible (but, larger inoculum is needed, the course is shorter)</a:t>
            </a:r>
          </a:p>
        </p:txBody>
      </p:sp>
    </p:spTree>
    <p:extLst>
      <p:ext uri="{BB962C8B-B14F-4D97-AF65-F5344CB8AC3E}">
        <p14:creationId xmlns:p14="http://schemas.microsoft.com/office/powerpoint/2010/main" val="2567473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703070" y="1348740"/>
            <a:ext cx="7886700" cy="3929692"/>
          </a:xfrm>
        </p:spPr>
        <p:txBody>
          <a:bodyPr>
            <a:noAutofit/>
          </a:bodyPr>
          <a:lstStyle/>
          <a:p>
            <a:r>
              <a:rPr lang="en-US" sz="3000" b="1" i="1" dirty="0" err="1">
                <a:solidFill>
                  <a:srgbClr val="FFFF00"/>
                </a:solidFill>
              </a:rPr>
              <a:t>Antropophilic</a:t>
            </a:r>
            <a:endParaRPr lang="en-US" sz="3000" b="1" i="1" dirty="0"/>
          </a:p>
          <a:p>
            <a:pPr>
              <a:buFont typeface="Wingdings" panose="05000000000000000000" pitchFamily="2" charset="2"/>
              <a:buChar char="Ø"/>
            </a:pPr>
            <a:r>
              <a:rPr lang="en-US" sz="2400" b="1" i="1" dirty="0" err="1"/>
              <a:t>Trichophyton</a:t>
            </a:r>
            <a:r>
              <a:rPr lang="en-US" sz="2400" b="1" i="1" dirty="0"/>
              <a:t> </a:t>
            </a:r>
            <a:r>
              <a:rPr lang="en-US" sz="2400" b="1" i="1" dirty="0" err="1"/>
              <a:t>rubrum</a:t>
            </a:r>
            <a:r>
              <a:rPr lang="en-US" sz="2400" b="1" i="1" dirty="0"/>
              <a:t> </a:t>
            </a:r>
          </a:p>
          <a:p>
            <a:r>
              <a:rPr lang="en-US" sz="3000" b="1" i="1" dirty="0" err="1">
                <a:solidFill>
                  <a:srgbClr val="FFFF00"/>
                </a:solidFill>
              </a:rPr>
              <a:t>Geophilic</a:t>
            </a:r>
            <a:endParaRPr lang="en-US" sz="3000" b="1" i="1" dirty="0">
              <a:solidFill>
                <a:srgbClr val="FFFF00"/>
              </a:solidFill>
            </a:endParaRPr>
          </a:p>
          <a:p>
            <a:pPr>
              <a:buFont typeface="Wingdings" panose="05000000000000000000" pitchFamily="2" charset="2"/>
              <a:buChar char="Ø"/>
            </a:pPr>
            <a:r>
              <a:rPr lang="en-US" sz="2400" b="1" i="1" dirty="0"/>
              <a:t> </a:t>
            </a:r>
            <a:r>
              <a:rPr lang="en-US" sz="2400" b="1" i="1" dirty="0" err="1"/>
              <a:t>Microsporum</a:t>
            </a:r>
            <a:r>
              <a:rPr lang="en-US" sz="2400" b="1" i="1" dirty="0"/>
              <a:t> </a:t>
            </a:r>
            <a:r>
              <a:rPr lang="en-US" sz="2400" b="1" i="1" dirty="0" err="1"/>
              <a:t>gypseum</a:t>
            </a:r>
            <a:endParaRPr lang="en-US" sz="2400" b="1" i="1" dirty="0"/>
          </a:p>
          <a:p>
            <a:r>
              <a:rPr lang="en-US" sz="2400" b="1" i="1" dirty="0">
                <a:solidFill>
                  <a:srgbClr val="FFFF00"/>
                </a:solidFill>
              </a:rPr>
              <a:t> </a:t>
            </a:r>
            <a:r>
              <a:rPr lang="en-US" sz="3000" b="1" i="1" dirty="0">
                <a:solidFill>
                  <a:srgbClr val="FFFF00"/>
                </a:solidFill>
              </a:rPr>
              <a:t>Zoophilic</a:t>
            </a:r>
          </a:p>
          <a:p>
            <a:pPr>
              <a:buFont typeface="Wingdings" panose="05000000000000000000" pitchFamily="2" charset="2"/>
              <a:buChar char="Ø"/>
            </a:pPr>
            <a:r>
              <a:rPr lang="en-US" sz="2400" b="1" i="1" dirty="0" err="1"/>
              <a:t>Microsporum</a:t>
            </a:r>
            <a:r>
              <a:rPr lang="en-US" sz="2400" b="1" i="1" dirty="0"/>
              <a:t> </a:t>
            </a:r>
            <a:r>
              <a:rPr lang="en-US" sz="2400" b="1" i="1" dirty="0" err="1"/>
              <a:t>canis</a:t>
            </a:r>
            <a:r>
              <a:rPr lang="en-US" sz="2400" b="1" i="1" dirty="0"/>
              <a:t>: cats and dogs </a:t>
            </a:r>
            <a:endParaRPr lang="fa-IR" sz="2400" b="1" i="1" dirty="0"/>
          </a:p>
          <a:p>
            <a:pPr>
              <a:buFont typeface="Wingdings" panose="05000000000000000000" pitchFamily="2" charset="2"/>
              <a:buChar char="Ø"/>
            </a:pPr>
            <a:r>
              <a:rPr lang="en-US" sz="2400" b="1" i="1" dirty="0" err="1"/>
              <a:t>Trichophyton</a:t>
            </a:r>
            <a:r>
              <a:rPr lang="en-US" sz="2400" b="1" i="1" dirty="0"/>
              <a:t> </a:t>
            </a:r>
            <a:r>
              <a:rPr lang="en-US" sz="2400" b="1" i="1" dirty="0" err="1"/>
              <a:t>verrucosum</a:t>
            </a:r>
            <a:r>
              <a:rPr lang="en-US" sz="2400" b="1" i="1" dirty="0"/>
              <a:t>: horse and horse</a:t>
            </a:r>
            <a:r>
              <a:rPr lang="fa-IR" sz="2400" b="1" i="1" dirty="0"/>
              <a:t> ...</a:t>
            </a:r>
            <a:endParaRPr lang="en-US" sz="2400" b="1" i="1" dirty="0"/>
          </a:p>
        </p:txBody>
      </p:sp>
    </p:spTree>
    <p:extLst>
      <p:ext uri="{BB962C8B-B14F-4D97-AF65-F5344CB8AC3E}">
        <p14:creationId xmlns:p14="http://schemas.microsoft.com/office/powerpoint/2010/main" val="4718698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3169" y="0"/>
            <a:ext cx="6198379" cy="1173183"/>
          </a:xfrm>
        </p:spPr>
        <p:txBody>
          <a:bodyPr>
            <a:normAutofit/>
          </a:bodyPr>
          <a:lstStyle/>
          <a:p>
            <a:pPr algn="ctr"/>
            <a:r>
              <a:rPr lang="en-US" b="1" i="1" dirty="0">
                <a:solidFill>
                  <a:srgbClr val="FFFF00"/>
                </a:solidFill>
              </a:rPr>
              <a:t>Clinical manifestations</a:t>
            </a:r>
          </a:p>
        </p:txBody>
      </p:sp>
      <p:sp>
        <p:nvSpPr>
          <p:cNvPr id="3" name="Content Placeholder 2"/>
          <p:cNvSpPr>
            <a:spLocks noGrp="1"/>
          </p:cNvSpPr>
          <p:nvPr>
            <p:ph idx="1"/>
          </p:nvPr>
        </p:nvSpPr>
        <p:spPr>
          <a:xfrm>
            <a:off x="1325880" y="948690"/>
            <a:ext cx="7738110" cy="3872541"/>
          </a:xfrm>
        </p:spPr>
        <p:txBody>
          <a:bodyPr>
            <a:normAutofit/>
          </a:bodyPr>
          <a:lstStyle/>
          <a:p>
            <a:r>
              <a:rPr lang="en-US" b="1" dirty="0">
                <a:cs typeface="Times New Roman" panose="02020603050405020304" pitchFamily="18" charset="0"/>
              </a:rPr>
              <a:t>Skin: </a:t>
            </a:r>
            <a:r>
              <a:rPr lang="en-US" sz="2400" b="1" i="1" dirty="0">
                <a:solidFill>
                  <a:srgbClr val="FFFF00"/>
                </a:solidFill>
                <a:cs typeface="Times New Roman" panose="02020603050405020304" pitchFamily="18" charset="0"/>
              </a:rPr>
              <a:t>Circular</a:t>
            </a:r>
            <a:r>
              <a:rPr lang="en-US" sz="2400" b="1" dirty="0">
                <a:cs typeface="Times New Roman" panose="02020603050405020304" pitchFamily="18" charset="0"/>
              </a:rPr>
              <a:t>, </a:t>
            </a:r>
            <a:r>
              <a:rPr lang="en-US" sz="2400" b="1" i="1" dirty="0">
                <a:solidFill>
                  <a:srgbClr val="FFFF00"/>
                </a:solidFill>
                <a:cs typeface="Times New Roman" panose="02020603050405020304" pitchFamily="18" charset="0"/>
              </a:rPr>
              <a:t>dry</a:t>
            </a:r>
            <a:r>
              <a:rPr lang="en-US" sz="2400" b="1" dirty="0">
                <a:cs typeface="Times New Roman" panose="02020603050405020304" pitchFamily="18" charset="0"/>
              </a:rPr>
              <a:t>, </a:t>
            </a:r>
            <a:r>
              <a:rPr lang="en-US" sz="2400" b="1" i="1" dirty="0">
                <a:solidFill>
                  <a:srgbClr val="FFFF00"/>
                </a:solidFill>
                <a:cs typeface="Times New Roman" panose="02020603050405020304" pitchFamily="18" charset="0"/>
              </a:rPr>
              <a:t>erythematous</a:t>
            </a:r>
            <a:r>
              <a:rPr lang="en-US" sz="2400" b="1" dirty="0">
                <a:cs typeface="Times New Roman" panose="02020603050405020304" pitchFamily="18" charset="0"/>
              </a:rPr>
              <a:t>, </a:t>
            </a:r>
            <a:r>
              <a:rPr lang="en-US" sz="2400" b="1" i="1" dirty="0">
                <a:solidFill>
                  <a:srgbClr val="FFFF00"/>
                </a:solidFill>
                <a:cs typeface="Times New Roman" panose="02020603050405020304" pitchFamily="18" charset="0"/>
              </a:rPr>
              <a:t>scaly</a:t>
            </a:r>
            <a:r>
              <a:rPr lang="en-US" sz="2400" b="1" dirty="0">
                <a:cs typeface="Times New Roman" panose="02020603050405020304" pitchFamily="18" charset="0"/>
              </a:rPr>
              <a:t>, </a:t>
            </a:r>
            <a:r>
              <a:rPr lang="en-US" sz="2400" b="1" i="1" dirty="0">
                <a:solidFill>
                  <a:srgbClr val="FFFF00"/>
                </a:solidFill>
                <a:cs typeface="Times New Roman" panose="02020603050405020304" pitchFamily="18" charset="0"/>
              </a:rPr>
              <a:t>itchy lesions </a:t>
            </a:r>
          </a:p>
          <a:p>
            <a:r>
              <a:rPr lang="en-US" b="1" dirty="0">
                <a:cs typeface="Times New Roman" panose="02020603050405020304" pitchFamily="18" charset="0"/>
              </a:rPr>
              <a:t>Hair: </a:t>
            </a:r>
            <a:r>
              <a:rPr lang="en-US" sz="2400" b="1" dirty="0">
                <a:cs typeface="Times New Roman" panose="02020603050405020304" pitchFamily="18" charset="0"/>
              </a:rPr>
              <a:t>Typical lesions,”</a:t>
            </a:r>
            <a:r>
              <a:rPr lang="en-US" sz="2400" b="1" dirty="0" err="1">
                <a:cs typeface="Times New Roman" panose="02020603050405020304" pitchFamily="18" charset="0"/>
              </a:rPr>
              <a:t>kerion</a:t>
            </a:r>
            <a:r>
              <a:rPr lang="en-US" sz="2400" b="1" dirty="0">
                <a:cs typeface="Times New Roman" panose="02020603050405020304" pitchFamily="18" charset="0"/>
              </a:rPr>
              <a:t>”, “</a:t>
            </a:r>
            <a:r>
              <a:rPr lang="en-US" sz="2400" b="1" i="1" dirty="0">
                <a:solidFill>
                  <a:srgbClr val="FFFF00"/>
                </a:solidFill>
                <a:cs typeface="Times New Roman" panose="02020603050405020304" pitchFamily="18" charset="0"/>
              </a:rPr>
              <a:t>alopecia</a:t>
            </a:r>
            <a:r>
              <a:rPr lang="en-US" sz="2400" b="1" dirty="0">
                <a:cs typeface="Times New Roman" panose="02020603050405020304" pitchFamily="18" charset="0"/>
              </a:rPr>
              <a:t>” </a:t>
            </a:r>
          </a:p>
          <a:p>
            <a:r>
              <a:rPr lang="en-US" b="1" dirty="0">
                <a:cs typeface="Times New Roman" panose="02020603050405020304" pitchFamily="18" charset="0"/>
              </a:rPr>
              <a:t>Nail: </a:t>
            </a:r>
            <a:r>
              <a:rPr lang="en-US" sz="2400" b="1" i="1" dirty="0">
                <a:solidFill>
                  <a:srgbClr val="FFFF00"/>
                </a:solidFill>
                <a:cs typeface="Times New Roman" panose="02020603050405020304" pitchFamily="18" charset="0"/>
              </a:rPr>
              <a:t>Thickened</a:t>
            </a:r>
            <a:r>
              <a:rPr lang="en-US" sz="2400" b="1" dirty="0">
                <a:cs typeface="Times New Roman" panose="02020603050405020304" pitchFamily="18" charset="0"/>
              </a:rPr>
              <a:t>, </a:t>
            </a:r>
            <a:r>
              <a:rPr lang="en-US" sz="2400" b="1" i="1" dirty="0">
                <a:solidFill>
                  <a:srgbClr val="FFFF00"/>
                </a:solidFill>
                <a:cs typeface="Times New Roman" panose="02020603050405020304" pitchFamily="18" charset="0"/>
              </a:rPr>
              <a:t>deformed</a:t>
            </a:r>
            <a:r>
              <a:rPr lang="en-US" sz="2400" b="1" dirty="0">
                <a:cs typeface="Times New Roman" panose="02020603050405020304" pitchFamily="18" charset="0"/>
              </a:rPr>
              <a:t>, </a:t>
            </a:r>
            <a:r>
              <a:rPr lang="en-US" sz="2400" b="1" i="1" dirty="0">
                <a:solidFill>
                  <a:srgbClr val="FFFF00"/>
                </a:solidFill>
                <a:cs typeface="Times New Roman" panose="02020603050405020304" pitchFamily="18" charset="0"/>
              </a:rPr>
              <a:t>friable</a:t>
            </a:r>
            <a:r>
              <a:rPr lang="en-US" sz="2400" b="1" dirty="0">
                <a:cs typeface="Times New Roman" panose="02020603050405020304" pitchFamily="18" charset="0"/>
              </a:rPr>
              <a:t>, </a:t>
            </a:r>
            <a:r>
              <a:rPr lang="en-US" sz="2400" b="1" i="1" dirty="0">
                <a:solidFill>
                  <a:srgbClr val="FFFF00"/>
                </a:solidFill>
              </a:rPr>
              <a:t>raised</a:t>
            </a:r>
            <a:r>
              <a:rPr lang="en-US" sz="2400" b="1" i="1" dirty="0"/>
              <a:t>,</a:t>
            </a:r>
            <a:r>
              <a:rPr lang="en-US" sz="2400" b="1" i="1" dirty="0">
                <a:solidFill>
                  <a:srgbClr val="FFFF00"/>
                </a:solidFill>
              </a:rPr>
              <a:t> </a:t>
            </a:r>
            <a:r>
              <a:rPr lang="en-US" sz="2400" b="1" i="1" dirty="0">
                <a:solidFill>
                  <a:srgbClr val="FFFF00"/>
                </a:solidFill>
                <a:cs typeface="Times New Roman" panose="02020603050405020304" pitchFamily="18" charset="0"/>
              </a:rPr>
              <a:t>discolored</a:t>
            </a:r>
            <a:r>
              <a:rPr lang="en-US" sz="2400" b="1" dirty="0">
                <a:cs typeface="Times New Roman" panose="02020603050405020304" pitchFamily="18" charset="0"/>
              </a:rPr>
              <a:t> nails, </a:t>
            </a:r>
            <a:r>
              <a:rPr lang="en-US" sz="2400" b="1" i="1" dirty="0" err="1">
                <a:solidFill>
                  <a:srgbClr val="FFFF00"/>
                </a:solidFill>
                <a:cs typeface="Times New Roman" panose="02020603050405020304" pitchFamily="18" charset="0"/>
              </a:rPr>
              <a:t>subungual</a:t>
            </a:r>
            <a:r>
              <a:rPr lang="en-US" sz="2400" b="1" i="1" dirty="0">
                <a:solidFill>
                  <a:srgbClr val="FFFF00"/>
                </a:solidFill>
                <a:cs typeface="Times New Roman" panose="02020603050405020304" pitchFamily="18" charset="0"/>
              </a:rPr>
              <a:t> debris </a:t>
            </a:r>
            <a:r>
              <a:rPr lang="en-US" sz="2400" b="1" dirty="0">
                <a:cs typeface="Times New Roman" panose="02020603050405020304" pitchFamily="18" charset="0"/>
              </a:rPr>
              <a:t>accumulation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42560" y="2948940"/>
            <a:ext cx="3901440" cy="219456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5764" y="2942110"/>
            <a:ext cx="3516913" cy="2743200"/>
          </a:xfrm>
          <a:prstGeom prst="rect">
            <a:avLst/>
          </a:prstGeom>
        </p:spPr>
      </p:pic>
    </p:spTree>
    <p:extLst>
      <p:ext uri="{BB962C8B-B14F-4D97-AF65-F5344CB8AC3E}">
        <p14:creationId xmlns:p14="http://schemas.microsoft.com/office/powerpoint/2010/main" val="7631536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1993</Words>
  <Application>Microsoft Office PowerPoint</Application>
  <PresentationFormat>On-screen Show (16:9)</PresentationFormat>
  <Paragraphs>218</Paragraphs>
  <Slides>55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55</vt:i4>
      </vt:variant>
    </vt:vector>
  </HeadingPairs>
  <TitlesOfParts>
    <vt:vector size="59" baseType="lpstr">
      <vt:lpstr>Arial</vt:lpstr>
      <vt:lpstr>Calibri</vt:lpstr>
      <vt:lpstr>Wingdings</vt:lpstr>
      <vt:lpstr>Office Theme</vt:lpstr>
      <vt:lpstr>روش های نمونه برداری و تشخیص آزمایشگاهی بیماری های قارچی</vt:lpstr>
      <vt:lpstr> Common Cutaneous Mycose )Dermatophytosis(</vt:lpstr>
      <vt:lpstr>PowerPoint Presentation</vt:lpstr>
      <vt:lpstr>PowerPoint Presentation</vt:lpstr>
      <vt:lpstr>Clinical classification </vt:lpstr>
      <vt:lpstr>PowerPoint Presentation</vt:lpstr>
      <vt:lpstr>Pathogenesis</vt:lpstr>
      <vt:lpstr>PowerPoint Presentation</vt:lpstr>
      <vt:lpstr>Clinical manifestations</vt:lpstr>
      <vt:lpstr>Clinical manifestations</vt:lpstr>
      <vt:lpstr>   Transmission </vt:lpstr>
      <vt:lpstr>1.Tinea corporis کچلی بدن)) </vt:lpstr>
      <vt:lpstr>Clinical Manifestations</vt:lpstr>
      <vt:lpstr>2. Tinea capitis (کچلی سر )</vt:lpstr>
      <vt:lpstr>Clinical manifestation</vt:lpstr>
      <vt:lpstr>PowerPoint Presentation</vt:lpstr>
      <vt:lpstr>Kerion </vt:lpstr>
      <vt:lpstr>PowerPoint Presentation</vt:lpstr>
      <vt:lpstr>PowerPoint Presentation</vt:lpstr>
      <vt:lpstr>3. Tinea pedis (Athlete’s foot) (کچلی پا)</vt:lpstr>
      <vt:lpstr>PowerPoint Presentation</vt:lpstr>
      <vt:lpstr>4. Tinea barbae (کچلی ریش)  </vt:lpstr>
      <vt:lpstr>PowerPoint Presentation</vt:lpstr>
      <vt:lpstr>5. Tinea manuum (کچلی دست)</vt:lpstr>
      <vt:lpstr>6. Tinea unguium (کچلی ناخن) </vt:lpstr>
      <vt:lpstr>PowerPoint Presentation</vt:lpstr>
      <vt:lpstr>7. Tinea cruris (Jock itch)      (کچلی کشاله ران)</vt:lpstr>
      <vt:lpstr>Clinica manifestations</vt:lpstr>
      <vt:lpstr>PowerPoint Presentation</vt:lpstr>
      <vt:lpstr>1.Collection of samples</vt:lpstr>
      <vt:lpstr>1.Collection of samples (coutinuing…)</vt:lpstr>
      <vt:lpstr>1.Collection of samples (coutinuing…)</vt:lpstr>
      <vt:lpstr>Skin sampling </vt:lpstr>
      <vt:lpstr>1.Collection of samples (coutinuing…)</vt:lpstr>
      <vt:lpstr>1.Collection of samples (coutinuing…)</vt:lpstr>
      <vt:lpstr>direct smear</vt:lpstr>
      <vt:lpstr>direct smear</vt:lpstr>
      <vt:lpstr>common direct fungal stains</vt:lpstr>
      <vt:lpstr>PowerPoint Presentation</vt:lpstr>
      <vt:lpstr>Skin sampling </vt:lpstr>
      <vt:lpstr>PowerPoint Presentation</vt:lpstr>
      <vt:lpstr>نمونه برداری</vt:lpstr>
      <vt:lpstr>Fungal Culture  </vt:lpstr>
      <vt:lpstr>PowerPoint Presentation</vt:lpstr>
      <vt:lpstr>اقدامات احتياطی ضروری در آزمايشگاه قارچ شناسی</vt:lpstr>
      <vt:lpstr>PowerPoint Presentation</vt:lpstr>
      <vt:lpstr>Prevention and Control </vt:lpstr>
      <vt:lpstr>PowerPoint Presentation</vt:lpstr>
      <vt:lpstr>PowerPoint Presentation</vt:lpstr>
      <vt:lpstr>PowerPoint Presentation</vt:lpstr>
      <vt:lpstr>PowerPoint Presentation</vt:lpstr>
      <vt:lpstr>PowerPoint Presentation</vt:lpstr>
      <vt:lpstr>طريقه گزارش نتيجه آزمايش قارچ شناسی</vt:lpstr>
      <vt:lpstr>طريقه گزارش نتيجه آزمايش قارچ شناسی</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2017-08-01T15:40:51Z</dcterms:created>
  <dcterms:modified xsi:type="dcterms:W3CDTF">2023-05-06T12:03:11Z</dcterms:modified>
</cp:coreProperties>
</file>