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56700" cy="5149850"/>
  <p:notesSz cx="9156700" cy="5149850"/>
  <p:defaultTextStyle>
    <a:defPPr>
      <a:defRPr lang="fa-IR"/>
    </a:defPPr>
    <a:lvl1pPr marL="0" algn="l" defTabSz="686714" rtl="0" eaLnBrk="1" latinLnBrk="0" hangingPunct="1">
      <a:defRPr sz="1352" kern="1200">
        <a:solidFill>
          <a:schemeClr val="tx1"/>
        </a:solidFill>
        <a:latin typeface="+mn-lt"/>
        <a:ea typeface="+mn-ea"/>
        <a:cs typeface="+mn-cs"/>
      </a:defRPr>
    </a:lvl1pPr>
    <a:lvl2pPr marL="343357" algn="l" defTabSz="686714" rtl="0" eaLnBrk="1" latinLnBrk="0" hangingPunct="1">
      <a:defRPr sz="1352" kern="1200">
        <a:solidFill>
          <a:schemeClr val="tx1"/>
        </a:solidFill>
        <a:latin typeface="+mn-lt"/>
        <a:ea typeface="+mn-ea"/>
        <a:cs typeface="+mn-cs"/>
      </a:defRPr>
    </a:lvl2pPr>
    <a:lvl3pPr marL="686714" algn="l" defTabSz="686714" rtl="0" eaLnBrk="1" latinLnBrk="0" hangingPunct="1">
      <a:defRPr sz="1352" kern="1200">
        <a:solidFill>
          <a:schemeClr val="tx1"/>
        </a:solidFill>
        <a:latin typeface="+mn-lt"/>
        <a:ea typeface="+mn-ea"/>
        <a:cs typeface="+mn-cs"/>
      </a:defRPr>
    </a:lvl3pPr>
    <a:lvl4pPr marL="1030072" algn="l" defTabSz="686714" rtl="0" eaLnBrk="1" latinLnBrk="0" hangingPunct="1">
      <a:defRPr sz="1352" kern="1200">
        <a:solidFill>
          <a:schemeClr val="tx1"/>
        </a:solidFill>
        <a:latin typeface="+mn-lt"/>
        <a:ea typeface="+mn-ea"/>
        <a:cs typeface="+mn-cs"/>
      </a:defRPr>
    </a:lvl4pPr>
    <a:lvl5pPr marL="1373429" algn="l" defTabSz="686714" rtl="0" eaLnBrk="1" latinLnBrk="0" hangingPunct="1">
      <a:defRPr sz="1352" kern="1200">
        <a:solidFill>
          <a:schemeClr val="tx1"/>
        </a:solidFill>
        <a:latin typeface="+mn-lt"/>
        <a:ea typeface="+mn-ea"/>
        <a:cs typeface="+mn-cs"/>
      </a:defRPr>
    </a:lvl5pPr>
    <a:lvl6pPr marL="1716786" algn="l" defTabSz="686714" rtl="0" eaLnBrk="1" latinLnBrk="0" hangingPunct="1">
      <a:defRPr sz="1352" kern="1200">
        <a:solidFill>
          <a:schemeClr val="tx1"/>
        </a:solidFill>
        <a:latin typeface="+mn-lt"/>
        <a:ea typeface="+mn-ea"/>
        <a:cs typeface="+mn-cs"/>
      </a:defRPr>
    </a:lvl6pPr>
    <a:lvl7pPr marL="2060143" algn="l" defTabSz="686714" rtl="0" eaLnBrk="1" latinLnBrk="0" hangingPunct="1">
      <a:defRPr sz="1352" kern="1200">
        <a:solidFill>
          <a:schemeClr val="tx1"/>
        </a:solidFill>
        <a:latin typeface="+mn-lt"/>
        <a:ea typeface="+mn-ea"/>
        <a:cs typeface="+mn-cs"/>
      </a:defRPr>
    </a:lvl7pPr>
    <a:lvl8pPr marL="2403500" algn="l" defTabSz="686714" rtl="0" eaLnBrk="1" latinLnBrk="0" hangingPunct="1">
      <a:defRPr sz="1352" kern="1200">
        <a:solidFill>
          <a:schemeClr val="tx1"/>
        </a:solidFill>
        <a:latin typeface="+mn-lt"/>
        <a:ea typeface="+mn-ea"/>
        <a:cs typeface="+mn-cs"/>
      </a:defRPr>
    </a:lvl8pPr>
    <a:lvl9pPr marL="2746858" algn="l" defTabSz="686714" rtl="0" eaLnBrk="1" latinLnBrk="0" hangingPunct="1">
      <a:defRPr sz="13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94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80C2D-8AE3-40B5-839D-8387E0DB7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A89763-B556-4E6C-BDA4-8E3F4BDE2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1E793-2772-4410-AE95-9E30833B5E1F}" type="datetimeFigureOut">
              <a:rPr lang="fa-IR" smtClean="0"/>
              <a:t>22/04/1447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0351E3-5C11-497D-93D0-66D651033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1C352-CC41-4F98-B339-5CE39A702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A33AF-7789-4DDC-A830-52F478ADC8C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5502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844FD5-0AE4-4E2F-BC9F-77E21FFE8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23" y="274182"/>
            <a:ext cx="7897654" cy="9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154FA-4145-4F50-8814-441B3E2B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523" y="1370909"/>
            <a:ext cx="7897654" cy="32675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61420-07E7-4129-8E66-1594B46112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9523" y="4773148"/>
            <a:ext cx="2060258" cy="274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1E793-2772-4410-AE95-9E30833B5E1F}" type="datetimeFigureOut">
              <a:rPr lang="fa-IR" smtClean="0"/>
              <a:t>22/04/1447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B4CC0-FF38-402C-95C3-9F808C4511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33157" y="4773148"/>
            <a:ext cx="3090386" cy="274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6583D-2B5C-4319-8050-471454D512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66919" y="4773148"/>
            <a:ext cx="2060258" cy="274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A33AF-7789-4DDC-A830-52F478ADC8C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4031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6623" rtl="0" eaLnBrk="1" latinLnBrk="0" hangingPunct="1">
        <a:lnSpc>
          <a:spcPct val="90000"/>
        </a:lnSpc>
        <a:spcBef>
          <a:spcPct val="0"/>
        </a:spcBef>
        <a:buNone/>
        <a:defRPr sz="33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656" indent="-171656" algn="l" defTabSz="68662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3" kern="1200">
          <a:solidFill>
            <a:schemeClr val="tx1"/>
          </a:solidFill>
          <a:latin typeface="+mn-lt"/>
          <a:ea typeface="+mn-ea"/>
          <a:cs typeface="+mn-cs"/>
        </a:defRPr>
      </a:lvl1pPr>
      <a:lvl2pPr marL="514967" indent="-171656" algn="l" defTabSz="68662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858279" indent="-171656" algn="l" defTabSz="68662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2" kern="1200">
          <a:solidFill>
            <a:schemeClr val="tx1"/>
          </a:solidFill>
          <a:latin typeface="+mn-lt"/>
          <a:ea typeface="+mn-ea"/>
          <a:cs typeface="+mn-cs"/>
        </a:defRPr>
      </a:lvl3pPr>
      <a:lvl4pPr marL="1201590" indent="-171656" algn="l" defTabSz="68662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2" kern="1200">
          <a:solidFill>
            <a:schemeClr val="tx1"/>
          </a:solidFill>
          <a:latin typeface="+mn-lt"/>
          <a:ea typeface="+mn-ea"/>
          <a:cs typeface="+mn-cs"/>
        </a:defRPr>
      </a:lvl4pPr>
      <a:lvl5pPr marL="1544902" indent="-171656" algn="l" defTabSz="68662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2" kern="1200">
          <a:solidFill>
            <a:schemeClr val="tx1"/>
          </a:solidFill>
          <a:latin typeface="+mn-lt"/>
          <a:ea typeface="+mn-ea"/>
          <a:cs typeface="+mn-cs"/>
        </a:defRPr>
      </a:lvl5pPr>
      <a:lvl6pPr marL="1888213" indent="-171656" algn="l" defTabSz="68662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2" kern="1200">
          <a:solidFill>
            <a:schemeClr val="tx1"/>
          </a:solidFill>
          <a:latin typeface="+mn-lt"/>
          <a:ea typeface="+mn-ea"/>
          <a:cs typeface="+mn-cs"/>
        </a:defRPr>
      </a:lvl6pPr>
      <a:lvl7pPr marL="2231525" indent="-171656" algn="l" defTabSz="68662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2" kern="1200">
          <a:solidFill>
            <a:schemeClr val="tx1"/>
          </a:solidFill>
          <a:latin typeface="+mn-lt"/>
          <a:ea typeface="+mn-ea"/>
          <a:cs typeface="+mn-cs"/>
        </a:defRPr>
      </a:lvl7pPr>
      <a:lvl8pPr marL="2574836" indent="-171656" algn="l" defTabSz="68662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2" kern="1200">
          <a:solidFill>
            <a:schemeClr val="tx1"/>
          </a:solidFill>
          <a:latin typeface="+mn-lt"/>
          <a:ea typeface="+mn-ea"/>
          <a:cs typeface="+mn-cs"/>
        </a:defRPr>
      </a:lvl8pPr>
      <a:lvl9pPr marL="2918148" indent="-171656" algn="l" defTabSz="68662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686623" rtl="0" eaLnBrk="1" latinLnBrk="0" hangingPunct="1">
        <a:defRPr sz="1352" kern="1200">
          <a:solidFill>
            <a:schemeClr val="tx1"/>
          </a:solidFill>
          <a:latin typeface="+mn-lt"/>
          <a:ea typeface="+mn-ea"/>
          <a:cs typeface="+mn-cs"/>
        </a:defRPr>
      </a:lvl1pPr>
      <a:lvl2pPr marL="343311" algn="l" defTabSz="686623" rtl="0" eaLnBrk="1" latinLnBrk="0" hangingPunct="1">
        <a:defRPr sz="1352" kern="1200">
          <a:solidFill>
            <a:schemeClr val="tx1"/>
          </a:solidFill>
          <a:latin typeface="+mn-lt"/>
          <a:ea typeface="+mn-ea"/>
          <a:cs typeface="+mn-cs"/>
        </a:defRPr>
      </a:lvl2pPr>
      <a:lvl3pPr marL="686623" algn="l" defTabSz="686623" rtl="0" eaLnBrk="1" latinLnBrk="0" hangingPunct="1">
        <a:defRPr sz="1352" kern="1200">
          <a:solidFill>
            <a:schemeClr val="tx1"/>
          </a:solidFill>
          <a:latin typeface="+mn-lt"/>
          <a:ea typeface="+mn-ea"/>
          <a:cs typeface="+mn-cs"/>
        </a:defRPr>
      </a:lvl3pPr>
      <a:lvl4pPr marL="1029934" algn="l" defTabSz="686623" rtl="0" eaLnBrk="1" latinLnBrk="0" hangingPunct="1">
        <a:defRPr sz="1352" kern="1200">
          <a:solidFill>
            <a:schemeClr val="tx1"/>
          </a:solidFill>
          <a:latin typeface="+mn-lt"/>
          <a:ea typeface="+mn-ea"/>
          <a:cs typeface="+mn-cs"/>
        </a:defRPr>
      </a:lvl4pPr>
      <a:lvl5pPr marL="1373246" algn="l" defTabSz="686623" rtl="0" eaLnBrk="1" latinLnBrk="0" hangingPunct="1">
        <a:defRPr sz="1352" kern="1200">
          <a:solidFill>
            <a:schemeClr val="tx1"/>
          </a:solidFill>
          <a:latin typeface="+mn-lt"/>
          <a:ea typeface="+mn-ea"/>
          <a:cs typeface="+mn-cs"/>
        </a:defRPr>
      </a:lvl5pPr>
      <a:lvl6pPr marL="1716557" algn="l" defTabSz="686623" rtl="0" eaLnBrk="1" latinLnBrk="0" hangingPunct="1">
        <a:defRPr sz="1352" kern="1200">
          <a:solidFill>
            <a:schemeClr val="tx1"/>
          </a:solidFill>
          <a:latin typeface="+mn-lt"/>
          <a:ea typeface="+mn-ea"/>
          <a:cs typeface="+mn-cs"/>
        </a:defRPr>
      </a:lvl6pPr>
      <a:lvl7pPr marL="2059869" algn="l" defTabSz="686623" rtl="0" eaLnBrk="1" latinLnBrk="0" hangingPunct="1">
        <a:defRPr sz="1352" kern="1200">
          <a:solidFill>
            <a:schemeClr val="tx1"/>
          </a:solidFill>
          <a:latin typeface="+mn-lt"/>
          <a:ea typeface="+mn-ea"/>
          <a:cs typeface="+mn-cs"/>
        </a:defRPr>
      </a:lvl7pPr>
      <a:lvl8pPr marL="2403180" algn="l" defTabSz="686623" rtl="0" eaLnBrk="1" latinLnBrk="0" hangingPunct="1">
        <a:defRPr sz="1352" kern="1200">
          <a:solidFill>
            <a:schemeClr val="tx1"/>
          </a:solidFill>
          <a:latin typeface="+mn-lt"/>
          <a:ea typeface="+mn-ea"/>
          <a:cs typeface="+mn-cs"/>
        </a:defRPr>
      </a:lvl8pPr>
      <a:lvl9pPr marL="2746492" algn="l" defTabSz="686623" rtl="0" eaLnBrk="1" latinLnBrk="0" hangingPunct="1">
        <a:defRPr sz="13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4841B8F-B278-41E7-9B46-37BB22EE5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600" b="1" u="sng"/>
              <a:t>Anticonvulsant</a:t>
            </a:r>
            <a:endParaRPr lang="fa-IR" sz="6000" b="1" u="sng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4BFCA9-0406-4396-85DD-6AD844063DC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46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28D1BA0-E1F5-4473-8195-B98EEDEDD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Contraindications</a:t>
            </a:r>
            <a:endParaRPr lang="fa-IR" sz="2403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77A4D7-7F7A-45D1-9A5E-C99C23F99BA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07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929F145-5292-4ED9-A887-F9D4A0C6B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703" b="1">
                <a:latin typeface="Calibri" panose="020F0502020204030204" pitchFamily="34" charset="0"/>
                <a:cs typeface="Calibri" panose="020F0502020204030204" pitchFamily="34" charset="0"/>
              </a:rPr>
              <a:t>Oxcarbazepine</a:t>
            </a:r>
            <a:r>
              <a:rPr lang="en-US"/>
              <a:t> 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FF54E3-4E9E-4EBB-B83F-6ABEC211269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75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F4E9BA3-7390-4AF1-AB65-979D7720D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Ethosuximide</a:t>
            </a:r>
            <a:r>
              <a:rPr lang="en-US"/>
              <a:t> 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FB3E54-BEF5-43B9-B006-6AA76B8E6C4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621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A29246C-DEE4-44A2-8BAC-FCFF6A229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0A2947-9BCB-4EA4-9A39-4A751AE3DAC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079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69FBA38-D21C-4F33-8AD2-FEBFDBD2A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31949F-97EA-4E3F-AE75-293FDD3EA7C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50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0FB0FC9-81BA-474B-91DB-FA1B736E5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1F273E-CFB1-41A4-A932-77B3A44508A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651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5A713D1-B8F5-4817-800D-D82D30571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703" b="1">
                <a:latin typeface="Calibri" panose="020F0502020204030204" pitchFamily="34" charset="0"/>
                <a:cs typeface="Calibri" panose="020F0502020204030204" pitchFamily="34" charset="0"/>
              </a:rPr>
              <a:t>Phenytoin</a:t>
            </a:r>
            <a:endParaRPr lang="fa-IR" sz="2703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0F7034-D29A-4ECF-849F-CA03DCCDDBA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74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B17D128-E75B-4512-B629-F4AB2B203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FE4FDD-F444-46B2-862F-0B42A2BBCF2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5591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8CD06C3-C9F9-4AB0-81AD-CB67F1D83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3" b="1">
                <a:latin typeface="Calibri" panose="020F0502020204030204" pitchFamily="34" charset="0"/>
                <a:cs typeface="Calibri" panose="020F0502020204030204" pitchFamily="34" charset="0"/>
              </a:rPr>
              <a:t>Levetiracetam</a:t>
            </a:r>
            <a:r>
              <a:rPr lang="en-US"/>
              <a:t> 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776C10-B8D8-400A-AA46-4AAF8F2547B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63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DE98039-0E0E-4F03-BF46-D6A5A3A0C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0C7030-CA67-4EAF-9E29-71547E53D7D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07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0FCD4C0-9FFC-4AE4-80ED-B970ADC3B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3BB9BB-9E78-4F41-BB4C-C719353B3C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810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BB0A55D-1B20-4DBC-B458-B83F63FBF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3" b="1">
                <a:latin typeface="Calibri" panose="020F0502020204030204" pitchFamily="34" charset="0"/>
                <a:cs typeface="Calibri" panose="020F0502020204030204" pitchFamily="34" charset="0"/>
              </a:rPr>
              <a:t>Valproate</a:t>
            </a:r>
            <a:r>
              <a:rPr lang="en-US"/>
              <a:t> 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2352AA-F815-420A-961C-835667DDB65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8788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7331FDF-47D5-4928-8C9B-019C1ED75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Common Adverse Effects of Valproic Acid</a:t>
            </a:r>
            <a:endParaRPr lang="fa-IR" sz="2403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F90905-4BED-44DD-A799-92AB47D0299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233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0CA0599-52B4-4BE2-AFDE-7767F6FFA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Severe Adverse Effects of Valproic Acid </a:t>
            </a:r>
            <a:endParaRPr lang="fa-IR" sz="2403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F5BB61-6E39-4564-B29A-8276C208D93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664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CF9C41F-1A56-40C1-B1AD-67F9D410E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Benzodiazepines </a:t>
            </a:r>
            <a:endParaRPr lang="fa-IR" sz="2403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223915-65C2-4808-88BF-648498D7B49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49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F91ADD8-BDBA-4799-A9A6-5DC4A9351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287E39-687A-4914-A73F-49034B3DC8C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733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3AAA98B-92D5-4E3D-B62A-63FAE7690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7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Felbamate</a:t>
            </a:r>
            <a:r>
              <a:rPr lang="en-US"/>
              <a:t> 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654A80-6371-4B1C-AC22-C5C082DD7B1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155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5A9756F-F18D-4466-8E89-4F2CA2391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7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Lacosamide</a:t>
            </a:r>
            <a:r>
              <a:rPr lang="en-US"/>
              <a:t> 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BFC8D4-6D0D-491F-8497-768336816D3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677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D271545-119F-4D0B-99A1-B3F001A32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7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Lamotrigine</a:t>
            </a:r>
            <a:r>
              <a:rPr lang="en-US"/>
              <a:t> 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E879D8-1ED9-498E-BE8C-1281665851D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35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25532D7-18A7-4C9C-897F-2266C26AA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703" b="1">
                <a:latin typeface="Calibri" panose="020F0502020204030204" pitchFamily="34" charset="0"/>
                <a:cs typeface="Calibri" panose="020F0502020204030204" pitchFamily="34" charset="0"/>
              </a:rPr>
              <a:t>Phenobarbital</a:t>
            </a:r>
            <a:r>
              <a:rPr lang="en-US"/>
              <a:t> 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475C4B-78D6-49CD-9A04-78E2832BFA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504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9385DF6-2040-4D26-927A-36C0D6350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4" b="1">
                <a:latin typeface="Calibri" panose="020F0502020204030204" pitchFamily="34" charset="0"/>
                <a:cs typeface="Calibri" panose="020F0502020204030204" pitchFamily="34" charset="0"/>
              </a:rPr>
              <a:t>Topiramate</a:t>
            </a:r>
            <a:r>
              <a:rPr lang="en-US" b="1"/>
              <a:t> </a:t>
            </a:r>
            <a:endParaRPr lang="fa-IR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ECA789-51C3-4153-B317-BE459D2A176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759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6CA8CAF-2600-4612-B4CC-12ABC7151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58B1B1-9832-4BE6-82C5-709DC2088D6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577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A1FF227-5A5C-43DB-B396-F8A5BC2EB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Vigabatrin 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BAE73A-DED0-4A71-A658-39CA3874108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55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84C8FD0-2F0E-4149-B06E-6B8965AAA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4" b="1">
                <a:latin typeface="Calibri" panose="020F0502020204030204" pitchFamily="34" charset="0"/>
                <a:cs typeface="Calibri" panose="020F0502020204030204" pitchFamily="34" charset="0"/>
              </a:rPr>
              <a:t>Zonisamide</a:t>
            </a:r>
            <a:endParaRPr lang="fa-IR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09C926-BBA2-4DDF-B857-8BA175C9979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044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4E16102-605B-468F-8C03-4D031E66F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4C9F2D-98BC-4353-BB0A-6A8FDD878D3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728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762FEBA-C637-4DCA-A07E-C8D5DEDD9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4F045E-7198-42C7-8BE5-7E2CA7B807D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21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39047B2-5462-4A0B-A758-4E14022CC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3C7F8A-3340-43B9-BF54-2F7D57DA50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933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12B4DF5-0556-4230-AC26-F42136882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Carbamazepine</a:t>
            </a:r>
            <a:r>
              <a:rPr lang="en-US"/>
              <a:t> 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CDD69B-3741-4C34-A159-C8C7BDE5C17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48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ABCFB42-EE98-4C97-8C61-B6606DACF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4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Dosing</a:t>
            </a:r>
            <a:r>
              <a:rPr lang="en-US"/>
              <a:t> </a:t>
            </a: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517A4B-04D9-45FB-8082-151CE9F20BB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82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2B5A443-88E7-4119-8DF5-CEAEF63C2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703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Adverse effects</a:t>
            </a:r>
            <a:endParaRPr lang="fa-IR" sz="2703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C53C83-BA37-4008-A3E1-AC7554142CE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23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0094C50-AEA5-4E22-9D44-F2AD66742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3F4E6B-BF76-4FDF-A0FA-E91DB972945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19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29F4E20-8A5B-4E56-A91A-E3C406E1B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D385E1-D6BB-4232-9181-B82DC0090E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51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81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سفارشی</PresentationFormat>
  <Paragraphs>20</Paragraphs>
  <Slides>33</Slides>
  <Notes>0</Notes>
  <HiddenSlides>0</HiddenSlides>
  <MMClips>0</MMClips>
  <ScaleCrop>false</ScaleCrop>
  <HeadingPairs>
    <vt:vector size="6" baseType="variant">
      <vt:variant>
        <vt:lpstr>نوع خط بکاربرده شده</vt:lpstr>
      </vt:variant>
      <vt:variant>
        <vt:i4>3</vt:i4>
      </vt:variant>
      <vt:variant>
        <vt:lpstr>طرح زمینه</vt:lpstr>
      </vt:variant>
      <vt:variant>
        <vt:i4>1</vt:i4>
      </vt:variant>
      <vt:variant>
        <vt:lpstr>عنوان های اسلاید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Anticonvulsant</vt:lpstr>
      <vt:lpstr>ارائه PowerPoint</vt:lpstr>
      <vt:lpstr>ارائه PowerPoint</vt:lpstr>
      <vt:lpstr>ارائه PowerPoint</vt:lpstr>
      <vt:lpstr>Carbamazepine </vt:lpstr>
      <vt:lpstr>Dosing </vt:lpstr>
      <vt:lpstr>Adverse effects</vt:lpstr>
      <vt:lpstr>ارائه PowerPoint</vt:lpstr>
      <vt:lpstr>ارائه PowerPoint</vt:lpstr>
      <vt:lpstr>Contraindications</vt:lpstr>
      <vt:lpstr>Oxcarbazepine </vt:lpstr>
      <vt:lpstr>Ethosuximide </vt:lpstr>
      <vt:lpstr>ارائه PowerPoint</vt:lpstr>
      <vt:lpstr>ارائه PowerPoint</vt:lpstr>
      <vt:lpstr>ارائه PowerPoint</vt:lpstr>
      <vt:lpstr>Phenytoin</vt:lpstr>
      <vt:lpstr>ارائه PowerPoint</vt:lpstr>
      <vt:lpstr>Levetiracetam </vt:lpstr>
      <vt:lpstr>ارائه PowerPoint</vt:lpstr>
      <vt:lpstr>Valproate </vt:lpstr>
      <vt:lpstr>Common Adverse Effects of Valproic Acid</vt:lpstr>
      <vt:lpstr> Severe Adverse Effects of Valproic Acid </vt:lpstr>
      <vt:lpstr>Benzodiazepines </vt:lpstr>
      <vt:lpstr>ارائه PowerPoint</vt:lpstr>
      <vt:lpstr>Felbamate </vt:lpstr>
      <vt:lpstr>Lacosamide </vt:lpstr>
      <vt:lpstr>Lamotrigine </vt:lpstr>
      <vt:lpstr>Phenobarbital </vt:lpstr>
      <vt:lpstr>Topiramate </vt:lpstr>
      <vt:lpstr>Vigabatrin </vt:lpstr>
      <vt:lpstr>Zonisamide</vt:lpstr>
      <vt:lpstr>ارائه PowerPoint</vt:lpstr>
      <vt:lpstr>ارائه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Anticonvulsant</dc:title>
  <dc:creator>Sarv</dc:creator>
  <cp:lastModifiedBy>amozesh modavem</cp:lastModifiedBy>
  <cp:revision>1</cp:revision>
  <dcterms:created xsi:type="dcterms:W3CDTF">2025-10-13T20:23:23Z</dcterms:created>
  <dcterms:modified xsi:type="dcterms:W3CDTF">2025-10-14T08:09:53Z</dcterms:modified>
</cp:coreProperties>
</file>