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9" r:id="rId2"/>
    <p:sldId id="257" r:id="rId3"/>
    <p:sldId id="258" r:id="rId4"/>
    <p:sldId id="259" r:id="rId5"/>
    <p:sldId id="285" r:id="rId6"/>
    <p:sldId id="260" r:id="rId7"/>
    <p:sldId id="303" r:id="rId8"/>
    <p:sldId id="261" r:id="rId9"/>
    <p:sldId id="304" r:id="rId10"/>
    <p:sldId id="312" r:id="rId11"/>
    <p:sldId id="313" r:id="rId12"/>
    <p:sldId id="268" r:id="rId13"/>
    <p:sldId id="269" r:id="rId14"/>
    <p:sldId id="314" r:id="rId15"/>
    <p:sldId id="324" r:id="rId16"/>
    <p:sldId id="325" r:id="rId17"/>
    <p:sldId id="315" r:id="rId18"/>
    <p:sldId id="317" r:id="rId19"/>
    <p:sldId id="318" r:id="rId20"/>
    <p:sldId id="330" r:id="rId21"/>
    <p:sldId id="326" r:id="rId22"/>
    <p:sldId id="327" r:id="rId23"/>
    <p:sldId id="328" r:id="rId24"/>
    <p:sldId id="321" r:id="rId25"/>
    <p:sldId id="271" r:id="rId26"/>
    <p:sldId id="322" r:id="rId27"/>
    <p:sldId id="331" r:id="rId28"/>
    <p:sldId id="329" r:id="rId29"/>
    <p:sldId id="323" r:id="rId30"/>
    <p:sldId id="284" r:id="rId31"/>
    <p:sldId id="302" r:id="rId32"/>
    <p:sldId id="263" r:id="rId33"/>
    <p:sldId id="264" r:id="rId34"/>
    <p:sldId id="265" r:id="rId35"/>
    <p:sldId id="306" r:id="rId36"/>
    <p:sldId id="266" r:id="rId37"/>
    <p:sldId id="270" r:id="rId38"/>
    <p:sldId id="272" r:id="rId39"/>
    <p:sldId id="273" r:id="rId40"/>
    <p:sldId id="307" r:id="rId41"/>
    <p:sldId id="274" r:id="rId42"/>
    <p:sldId id="275" r:id="rId43"/>
    <p:sldId id="276" r:id="rId44"/>
    <p:sldId id="305" r:id="rId45"/>
    <p:sldId id="277" r:id="rId46"/>
    <p:sldId id="280" r:id="rId47"/>
    <p:sldId id="281" r:id="rId48"/>
    <p:sldId id="282" r:id="rId49"/>
    <p:sldId id="283" r:id="rId50"/>
    <p:sldId id="286" r:id="rId51"/>
    <p:sldId id="287" r:id="rId52"/>
    <p:sldId id="288" r:id="rId53"/>
    <p:sldId id="289" r:id="rId54"/>
    <p:sldId id="290" r:id="rId55"/>
    <p:sldId id="291" r:id="rId56"/>
    <p:sldId id="292" r:id="rId57"/>
    <p:sldId id="293" r:id="rId58"/>
    <p:sldId id="294" r:id="rId59"/>
    <p:sldId id="298" r:id="rId60"/>
    <p:sldId id="295" r:id="rId61"/>
    <p:sldId id="299" r:id="rId62"/>
    <p:sldId id="300" r:id="rId63"/>
    <p:sldId id="311"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302B69-7C1B-446C-85E6-1AB57425F17D}" type="datetimeFigureOut">
              <a:rPr lang="fa-IR" smtClean="0"/>
              <a:t>21/04/1447</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528992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302B69-7C1B-446C-85E6-1AB57425F17D}" type="datetimeFigureOut">
              <a:rPr lang="fa-IR" smtClean="0"/>
              <a:t>21/04/1447</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675760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302B69-7C1B-446C-85E6-1AB57425F17D}" type="datetimeFigureOut">
              <a:rPr lang="fa-IR" smtClean="0"/>
              <a:t>21/04/1447</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B7429A2-9312-4345-A213-04F935B07E73}"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219646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0302B69-7C1B-446C-85E6-1AB57425F17D}" type="datetimeFigureOut">
              <a:rPr lang="fa-IR" smtClean="0"/>
              <a:t>21/04/1447</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4088823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0302B69-7C1B-446C-85E6-1AB57425F17D}" type="datetimeFigureOut">
              <a:rPr lang="fa-IR" smtClean="0"/>
              <a:t>21/04/1447</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B7429A2-9312-4345-A213-04F935B07E73}"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433177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0302B69-7C1B-446C-85E6-1AB57425F17D}" type="datetimeFigureOut">
              <a:rPr lang="fa-IR" smtClean="0"/>
              <a:t>21/04/1447</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2790979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302B69-7C1B-446C-85E6-1AB57425F17D}" type="datetimeFigureOut">
              <a:rPr lang="fa-IR" smtClean="0"/>
              <a:t>21/04/1447</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9521948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302B69-7C1B-446C-85E6-1AB57425F17D}" type="datetimeFigureOut">
              <a:rPr lang="fa-IR" smtClean="0"/>
              <a:t>21/04/1447</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4159488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302B69-7C1B-446C-85E6-1AB57425F17D}" type="datetimeFigureOut">
              <a:rPr lang="fa-IR" smtClean="0"/>
              <a:t>21/04/1447</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915473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302B69-7C1B-446C-85E6-1AB57425F17D}" type="datetimeFigureOut">
              <a:rPr lang="fa-IR" smtClean="0"/>
              <a:t>21/04/1447</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3991918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302B69-7C1B-446C-85E6-1AB57425F17D}" type="datetimeFigureOut">
              <a:rPr lang="fa-IR" smtClean="0"/>
              <a:t>21/04/1447</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2853504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302B69-7C1B-446C-85E6-1AB57425F17D}" type="datetimeFigureOut">
              <a:rPr lang="fa-IR" smtClean="0"/>
              <a:t>21/04/1447</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230932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302B69-7C1B-446C-85E6-1AB57425F17D}" type="datetimeFigureOut">
              <a:rPr lang="fa-IR" smtClean="0"/>
              <a:t>21/04/1447</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1327361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302B69-7C1B-446C-85E6-1AB57425F17D}" type="datetimeFigureOut">
              <a:rPr lang="fa-IR" smtClean="0"/>
              <a:t>21/04/1447</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2000246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0302B69-7C1B-446C-85E6-1AB57425F17D}" type="datetimeFigureOut">
              <a:rPr lang="fa-IR" smtClean="0"/>
              <a:t>21/04/1447</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1299455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0302B69-7C1B-446C-85E6-1AB57425F17D}" type="datetimeFigureOut">
              <a:rPr lang="fa-IR" smtClean="0"/>
              <a:t>21/04/1447</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B7429A2-9312-4345-A213-04F935B07E73}" type="slidenum">
              <a:rPr lang="fa-IR" smtClean="0"/>
              <a:t>‹#›</a:t>
            </a:fld>
            <a:endParaRPr lang="fa-IR"/>
          </a:p>
        </p:txBody>
      </p:sp>
    </p:spTree>
    <p:extLst>
      <p:ext uri="{BB962C8B-B14F-4D97-AF65-F5344CB8AC3E}">
        <p14:creationId xmlns:p14="http://schemas.microsoft.com/office/powerpoint/2010/main" val="3755595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A0302B69-7C1B-446C-85E6-1AB57425F17D}" type="datetimeFigureOut">
              <a:rPr lang="fa-IR" smtClean="0"/>
              <a:t>21/04/1447</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B7429A2-9312-4345-A213-04F935B07E73}" type="slidenum">
              <a:rPr lang="fa-IR" smtClean="0"/>
              <a:t>‹#›</a:t>
            </a:fld>
            <a:endParaRPr lang="fa-IR"/>
          </a:p>
        </p:txBody>
      </p:sp>
    </p:spTree>
    <p:extLst>
      <p:ext uri="{BB962C8B-B14F-4D97-AF65-F5344CB8AC3E}">
        <p14:creationId xmlns:p14="http://schemas.microsoft.com/office/powerpoint/2010/main" val="42890535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7024255"/>
          </a:xfrm>
        </p:spPr>
      </p:pic>
      <p:sp>
        <p:nvSpPr>
          <p:cNvPr id="5" name="TextBox 4"/>
          <p:cNvSpPr txBox="1"/>
          <p:nvPr/>
        </p:nvSpPr>
        <p:spPr>
          <a:xfrm flipH="1">
            <a:off x="304800" y="374072"/>
            <a:ext cx="10460182" cy="6678751"/>
          </a:xfrm>
          <a:prstGeom prst="rect">
            <a:avLst/>
          </a:prstGeom>
          <a:noFill/>
        </p:spPr>
        <p:txBody>
          <a:bodyPr wrap="square" rtlCol="0">
            <a:spAutoFit/>
          </a:bodyPr>
          <a:lstStyle/>
          <a:p>
            <a:r>
              <a:rPr lang="en-US" sz="4400" b="1" i="1" dirty="0" smtClean="0">
                <a:solidFill>
                  <a:srgbClr val="FF0000"/>
                </a:solidFill>
                <a:effectLst>
                  <a:outerShdw blurRad="38100" dist="38100" dir="2700000" algn="tl">
                    <a:srgbClr val="000000">
                      <a:alpha val="43137"/>
                    </a:srgbClr>
                  </a:outerShdw>
                </a:effectLst>
              </a:rPr>
              <a:t>IN THE NAME OF GOD </a:t>
            </a:r>
            <a:endParaRPr lang="en-US" sz="4400" b="1" i="1" dirty="0">
              <a:solidFill>
                <a:srgbClr val="FF0000"/>
              </a:solidFill>
              <a:effectLst>
                <a:outerShdw blurRad="38100" dist="38100" dir="2700000" algn="tl">
                  <a:srgbClr val="000000">
                    <a:alpha val="43137"/>
                  </a:srgbClr>
                </a:outerShdw>
              </a:effectLst>
            </a:endParaRPr>
          </a:p>
          <a:p>
            <a:endParaRPr lang="en-US" sz="4400" b="1" i="1" dirty="0" smtClean="0">
              <a:solidFill>
                <a:srgbClr val="FF0000"/>
              </a:solidFill>
              <a:effectLst>
                <a:outerShdw blurRad="38100" dist="38100" dir="2700000" algn="tl">
                  <a:srgbClr val="000000">
                    <a:alpha val="43137"/>
                  </a:srgbClr>
                </a:outerShdw>
              </a:effectLst>
            </a:endParaRPr>
          </a:p>
          <a:p>
            <a:endParaRPr lang="en-US" sz="4400" b="1" i="1" dirty="0">
              <a:solidFill>
                <a:srgbClr val="FF0000"/>
              </a:solidFill>
              <a:effectLst>
                <a:outerShdw blurRad="38100" dist="38100" dir="2700000" algn="tl">
                  <a:srgbClr val="000000">
                    <a:alpha val="43137"/>
                  </a:srgbClr>
                </a:outerShdw>
              </a:effectLst>
            </a:endParaRPr>
          </a:p>
          <a:p>
            <a:r>
              <a:rPr lang="en-US" sz="4400" b="1" i="1" dirty="0" smtClean="0">
                <a:solidFill>
                  <a:srgbClr val="002060"/>
                </a:solidFill>
                <a:effectLst>
                  <a:outerShdw blurRad="38100" dist="38100" dir="2700000" algn="tl">
                    <a:srgbClr val="000000">
                      <a:alpha val="43137"/>
                    </a:srgbClr>
                  </a:outerShdw>
                </a:effectLst>
              </a:rPr>
              <a:t> </a:t>
            </a:r>
          </a:p>
          <a:p>
            <a:pPr lvl="1"/>
            <a:endParaRPr lang="en-US" sz="3600" b="1" i="1" dirty="0">
              <a:solidFill>
                <a:srgbClr val="002060"/>
              </a:solidFill>
              <a:effectLst>
                <a:outerShdw blurRad="38100" dist="38100" dir="2700000" algn="tl">
                  <a:srgbClr val="000000">
                    <a:alpha val="43137"/>
                  </a:srgbClr>
                </a:outerShdw>
              </a:effectLst>
            </a:endParaRPr>
          </a:p>
          <a:p>
            <a:endParaRPr lang="en-US" sz="4400" b="1" i="1" dirty="0" smtClean="0">
              <a:solidFill>
                <a:srgbClr val="FFC000"/>
              </a:solidFill>
              <a:effectLst>
                <a:outerShdw blurRad="38100" dist="38100" dir="2700000" algn="tl">
                  <a:srgbClr val="000000">
                    <a:alpha val="43137"/>
                  </a:srgbClr>
                </a:outerShdw>
              </a:effectLst>
            </a:endParaRPr>
          </a:p>
          <a:p>
            <a:r>
              <a:rPr lang="en-US" sz="4400" b="1" i="1" dirty="0" smtClean="0">
                <a:solidFill>
                  <a:srgbClr val="FFC000"/>
                </a:solidFill>
                <a:effectLst>
                  <a:outerShdw blurRad="38100" dist="38100" dir="2700000" algn="tl">
                    <a:srgbClr val="000000">
                      <a:alpha val="43137"/>
                    </a:srgbClr>
                  </a:outerShdw>
                </a:effectLst>
              </a:rPr>
              <a:t>By: </a:t>
            </a:r>
            <a:r>
              <a:rPr lang="en-US" sz="4400" b="1" i="1" dirty="0" err="1" smtClean="0">
                <a:solidFill>
                  <a:srgbClr val="FFC000"/>
                </a:solidFill>
                <a:effectLst>
                  <a:outerShdw blurRad="38100" dist="38100" dir="2700000" algn="tl">
                    <a:srgbClr val="000000">
                      <a:alpha val="43137"/>
                    </a:srgbClr>
                  </a:outerShdw>
                </a:effectLst>
              </a:rPr>
              <a:t>Dr</a:t>
            </a:r>
            <a:r>
              <a:rPr lang="en-US" sz="4400" b="1" i="1" dirty="0" smtClean="0">
                <a:solidFill>
                  <a:srgbClr val="FFC000"/>
                </a:solidFill>
                <a:effectLst>
                  <a:outerShdw blurRad="38100" dist="38100" dir="2700000" algn="tl">
                    <a:srgbClr val="000000">
                      <a:alpha val="43137"/>
                    </a:srgbClr>
                  </a:outerShdw>
                </a:effectLst>
              </a:rPr>
              <a:t>  </a:t>
            </a:r>
            <a:r>
              <a:rPr lang="en-US" sz="4400" b="1" i="1" dirty="0" err="1" smtClean="0">
                <a:solidFill>
                  <a:srgbClr val="FFC000"/>
                </a:solidFill>
                <a:effectLst>
                  <a:outerShdw blurRad="38100" dist="38100" dir="2700000" algn="tl">
                    <a:srgbClr val="000000">
                      <a:alpha val="43137"/>
                    </a:srgbClr>
                  </a:outerShdw>
                </a:effectLst>
              </a:rPr>
              <a:t>Parisa</a:t>
            </a:r>
            <a:r>
              <a:rPr lang="en-US" sz="4400" b="1" i="1" dirty="0" smtClean="0">
                <a:solidFill>
                  <a:srgbClr val="FFC000"/>
                </a:solidFill>
                <a:effectLst>
                  <a:outerShdw blurRad="38100" dist="38100" dir="2700000" algn="tl">
                    <a:srgbClr val="000000">
                      <a:alpha val="43137"/>
                    </a:srgbClr>
                  </a:outerShdw>
                </a:effectLst>
              </a:rPr>
              <a:t> </a:t>
            </a:r>
            <a:r>
              <a:rPr lang="en-US" sz="4400" b="1" i="1" dirty="0" err="1" smtClean="0">
                <a:solidFill>
                  <a:srgbClr val="FFC000"/>
                </a:solidFill>
                <a:effectLst>
                  <a:outerShdw blurRad="38100" dist="38100" dir="2700000" algn="tl">
                    <a:srgbClr val="000000">
                      <a:alpha val="43137"/>
                    </a:srgbClr>
                  </a:outerShdw>
                </a:effectLst>
              </a:rPr>
              <a:t>Ahadi</a:t>
            </a:r>
            <a:r>
              <a:rPr lang="en-US" sz="4400" b="1" i="1" dirty="0" smtClean="0">
                <a:solidFill>
                  <a:srgbClr val="FFC000"/>
                </a:solidFill>
                <a:effectLst>
                  <a:outerShdw blurRad="38100" dist="38100" dir="2700000" algn="tl">
                    <a:srgbClr val="000000">
                      <a:alpha val="43137"/>
                    </a:srgbClr>
                  </a:outerShdw>
                </a:effectLst>
              </a:rPr>
              <a:t> </a:t>
            </a:r>
          </a:p>
          <a:p>
            <a:r>
              <a:rPr lang="en-US" sz="4000" b="1" i="1" dirty="0" smtClean="0">
                <a:solidFill>
                  <a:srgbClr val="FFC000"/>
                </a:solidFill>
                <a:effectLst>
                  <a:outerShdw blurRad="38100" dist="38100" dir="2700000" algn="tl">
                    <a:srgbClr val="000000">
                      <a:alpha val="43137"/>
                    </a:srgbClr>
                  </a:outerShdw>
                </a:effectLst>
              </a:rPr>
              <a:t>         </a:t>
            </a:r>
            <a:r>
              <a:rPr lang="en-US" sz="3200" b="1" i="1" dirty="0" smtClean="0">
                <a:solidFill>
                  <a:srgbClr val="C00000"/>
                </a:solidFill>
                <a:effectLst>
                  <a:outerShdw blurRad="38100" dist="38100" dir="2700000" algn="tl">
                    <a:srgbClr val="000000">
                      <a:alpha val="43137"/>
                    </a:srgbClr>
                  </a:outerShdw>
                </a:effectLst>
              </a:rPr>
              <a:t>Child Neurologist </a:t>
            </a:r>
          </a:p>
          <a:p>
            <a:endParaRPr lang="en-US" sz="4400" b="1" i="1" dirty="0">
              <a:solidFill>
                <a:srgbClr val="FF0000"/>
              </a:solidFill>
              <a:effectLst>
                <a:outerShdw blurRad="38100" dist="38100" dir="2700000" algn="tl">
                  <a:srgbClr val="000000">
                    <a:alpha val="43137"/>
                  </a:srgbClr>
                </a:outerShdw>
              </a:effectLst>
            </a:endParaRPr>
          </a:p>
          <a:p>
            <a:endParaRPr lang="en-US" sz="4400" b="1" i="1" dirty="0">
              <a:solidFill>
                <a:srgbClr val="FF0000"/>
              </a:solidFill>
              <a:effectLst>
                <a:outerShdw blurRad="38100" dist="38100" dir="2700000" algn="tl">
                  <a:srgbClr val="000000">
                    <a:alpha val="43137"/>
                  </a:srgbClr>
                </a:outerShdw>
              </a:effectLst>
            </a:endParaRPr>
          </a:p>
        </p:txBody>
      </p:sp>
      <p:sp>
        <p:nvSpPr>
          <p:cNvPr id="6" name="TextBox 5"/>
          <p:cNvSpPr txBox="1"/>
          <p:nvPr/>
        </p:nvSpPr>
        <p:spPr>
          <a:xfrm flipH="1">
            <a:off x="1319348" y="2272937"/>
            <a:ext cx="4585061" cy="646331"/>
          </a:xfrm>
          <a:prstGeom prst="rect">
            <a:avLst/>
          </a:prstGeom>
          <a:noFill/>
        </p:spPr>
        <p:txBody>
          <a:bodyPr wrap="square" rtlCol="0">
            <a:spAutoFit/>
          </a:bodyPr>
          <a:lstStyle/>
          <a:p>
            <a:r>
              <a:rPr lang="en-US" sz="3600" b="1" i="1" u="sng" dirty="0" smtClean="0">
                <a:solidFill>
                  <a:srgbClr val="003366"/>
                </a:solidFill>
                <a:effectLst>
                  <a:outerShdw blurRad="38100" dist="38100" dir="2700000" algn="tl">
                    <a:srgbClr val="000000">
                      <a:alpha val="43137"/>
                    </a:srgbClr>
                  </a:outerShdw>
                </a:effectLst>
              </a:rPr>
              <a:t>Febrile Seizure</a:t>
            </a:r>
            <a:endParaRPr lang="en-US" sz="3600" b="1" i="1" u="sng" dirty="0">
              <a:solidFill>
                <a:srgbClr val="003366"/>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96223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502229" y="444137"/>
            <a:ext cx="10002383" cy="5467085"/>
          </a:xfrm>
        </p:spPr>
        <p:txBody>
          <a:bodyPr>
            <a:normAutofit/>
          </a:bodyPr>
          <a:lstStyle/>
          <a:p>
            <a:pPr algn="just" rtl="0">
              <a:lnSpc>
                <a:spcPct val="150000"/>
              </a:lnSpc>
              <a:buFont typeface="Wingdings" panose="05000000000000000000" pitchFamily="2" charset="2"/>
              <a:buChar char="Ø"/>
            </a:pPr>
            <a:r>
              <a:rPr lang="en-US" b="1" dirty="0" smtClean="0"/>
              <a:t>No </a:t>
            </a:r>
            <a:r>
              <a:rPr lang="en-US" b="1" dirty="0"/>
              <a:t>defined fever threshold is required to precipitate febrile seizures, as each patient's convulsive temperature threshold varies. The primary febrile seizure risk factors appear to include existing neurologic impairment, the presence of </a:t>
            </a:r>
            <a:r>
              <a:rPr lang="en-US" b="1" u="sng" dirty="0"/>
              <a:t>a viral infection</a:t>
            </a:r>
            <a:r>
              <a:rPr lang="en-US" b="1" dirty="0"/>
              <a:t>, a </a:t>
            </a:r>
            <a:r>
              <a:rPr lang="en-US" b="1" u="sng" dirty="0"/>
              <a:t>family history of seizure</a:t>
            </a:r>
            <a:r>
              <a:rPr lang="en-US" b="1" dirty="0"/>
              <a:t>, </a:t>
            </a:r>
            <a:r>
              <a:rPr lang="en-US" b="1" u="sng" dirty="0"/>
              <a:t>developmental delay</a:t>
            </a:r>
            <a:r>
              <a:rPr lang="en-US" b="1" dirty="0"/>
              <a:t>, </a:t>
            </a:r>
            <a:r>
              <a:rPr lang="en-US" b="1" u="sng" dirty="0"/>
              <a:t>decreased serum zinc </a:t>
            </a:r>
            <a:r>
              <a:rPr lang="en-US" b="1" dirty="0"/>
              <a:t>and </a:t>
            </a:r>
            <a:r>
              <a:rPr lang="en-US" b="1" u="sng" dirty="0"/>
              <a:t>iron</a:t>
            </a:r>
            <a:r>
              <a:rPr lang="en-US" b="1" dirty="0"/>
              <a:t> levels, and </a:t>
            </a:r>
            <a:r>
              <a:rPr lang="en-US" b="1" u="sng" dirty="0"/>
              <a:t>maternal smoking </a:t>
            </a:r>
            <a:r>
              <a:rPr lang="en-US" b="1" dirty="0"/>
              <a:t>and </a:t>
            </a:r>
            <a:r>
              <a:rPr lang="en-US" b="1" u="sng" dirty="0"/>
              <a:t>stress</a:t>
            </a:r>
            <a:r>
              <a:rPr lang="en-US" b="1" dirty="0"/>
              <a:t>. Most febrile seizures resolve spontaneously without associated complications</a:t>
            </a:r>
            <a:r>
              <a:rPr lang="en-US" b="1" dirty="0" smtClean="0"/>
              <a:t>.</a:t>
            </a:r>
          </a:p>
          <a:p>
            <a:pPr algn="just" rtl="0">
              <a:lnSpc>
                <a:spcPct val="150000"/>
              </a:lnSpc>
              <a:buFont typeface="Wingdings" panose="05000000000000000000" pitchFamily="2" charset="2"/>
              <a:buChar char="Ø"/>
            </a:pPr>
            <a:r>
              <a:rPr lang="en-US" b="1" dirty="0" smtClean="0"/>
              <a:t> </a:t>
            </a:r>
            <a:r>
              <a:rPr lang="en-US" b="1" dirty="0"/>
              <a:t>However, some studies have evidence that some patients may be at higher risk of developing epilepsy or another seizure disorder following a febrile seizure. </a:t>
            </a:r>
            <a:endParaRPr lang="en-US" b="1" dirty="0" smtClean="0"/>
          </a:p>
          <a:p>
            <a:pPr algn="just" rtl="0">
              <a:lnSpc>
                <a:spcPct val="150000"/>
              </a:lnSpc>
              <a:buFont typeface="Wingdings" panose="05000000000000000000" pitchFamily="2" charset="2"/>
              <a:buChar char="Ø"/>
            </a:pPr>
            <a:r>
              <a:rPr lang="en-US" b="1" dirty="0" smtClean="0"/>
              <a:t>Some </a:t>
            </a:r>
            <a:r>
              <a:rPr lang="en-US" b="1" dirty="0"/>
              <a:t>experts believe that either an underlying neurologic abnormality or the effect of a febrile seizure on a developing nervous system predisposes patients toward a seizure disorder. </a:t>
            </a:r>
          </a:p>
        </p:txBody>
      </p:sp>
    </p:spTree>
    <p:extLst>
      <p:ext uri="{BB962C8B-B14F-4D97-AF65-F5344CB8AC3E}">
        <p14:creationId xmlns:p14="http://schemas.microsoft.com/office/powerpoint/2010/main" val="329705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828800" y="624110"/>
            <a:ext cx="9675812" cy="5763627"/>
          </a:xfrm>
        </p:spPr>
        <p:txBody>
          <a:bodyPr/>
          <a:lstStyle/>
          <a:p>
            <a:pPr algn="just" rtl="0">
              <a:lnSpc>
                <a:spcPct val="150000"/>
              </a:lnSpc>
              <a:buFont typeface="Wingdings" panose="05000000000000000000" pitchFamily="2" charset="2"/>
              <a:buChar char="Ø"/>
            </a:pPr>
            <a:r>
              <a:rPr lang="en-US" b="1" dirty="0"/>
              <a:t>The evaluation of febrile seizures primarily consists of characterizing a patient's type of febrile seizure and determining the fever's underlying cause through clinical assessment and diagnostic studies. </a:t>
            </a:r>
            <a:endParaRPr lang="en-US" b="1" dirty="0" smtClean="0"/>
          </a:p>
          <a:p>
            <a:pPr algn="just" rtl="0">
              <a:lnSpc>
                <a:spcPct val="150000"/>
              </a:lnSpc>
              <a:buFont typeface="Wingdings" panose="05000000000000000000" pitchFamily="2" charset="2"/>
              <a:buChar char="Ø"/>
            </a:pPr>
            <a:r>
              <a:rPr lang="en-US" b="1" dirty="0" smtClean="0"/>
              <a:t>Most </a:t>
            </a:r>
            <a:r>
              <a:rPr lang="en-US" b="1" dirty="0"/>
              <a:t>febrile seizures spontaneously resolve and, therefore, may be expectantly managed. However, complex or longer-lasting febrile seizures may require pharmacologic therapy to stop the seizure activity</a:t>
            </a:r>
            <a:r>
              <a:rPr lang="en-US" b="1" dirty="0" smtClean="0"/>
              <a:t>.</a:t>
            </a:r>
          </a:p>
          <a:p>
            <a:pPr algn="just" rtl="0">
              <a:lnSpc>
                <a:spcPct val="150000"/>
              </a:lnSpc>
              <a:buFont typeface="Wingdings" panose="05000000000000000000" pitchFamily="2" charset="2"/>
              <a:buChar char="Ø"/>
            </a:pPr>
            <a:r>
              <a:rPr lang="en-US" b="1" dirty="0"/>
              <a:t> </a:t>
            </a:r>
          </a:p>
        </p:txBody>
      </p:sp>
    </p:spTree>
    <p:extLst>
      <p:ext uri="{BB962C8B-B14F-4D97-AF65-F5344CB8AC3E}">
        <p14:creationId xmlns:p14="http://schemas.microsoft.com/office/powerpoint/2010/main" val="22906928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C177A-C7D0-4E57-8FB9-6FAA9B31EA81}"/>
              </a:ext>
            </a:extLst>
          </p:cNvPr>
          <p:cNvSpPr>
            <a:spLocks noGrp="1"/>
          </p:cNvSpPr>
          <p:nvPr>
            <p:ph type="title"/>
          </p:nvPr>
        </p:nvSpPr>
        <p:spPr>
          <a:xfrm>
            <a:off x="1619795" y="0"/>
            <a:ext cx="9503818" cy="1971675"/>
          </a:xfrm>
        </p:spPr>
        <p:txBody>
          <a:bodyPr>
            <a:normAutofit/>
          </a:bodyPr>
          <a:lstStyle/>
          <a:p>
            <a:r>
              <a:rPr lang="en-US" sz="3200" b="1" dirty="0"/>
              <a:t>Risk Factors for Recurrence</a:t>
            </a:r>
            <a:endParaRPr lang="fa-IR" sz="3200" b="1" dirty="0"/>
          </a:p>
        </p:txBody>
      </p:sp>
      <p:pic>
        <p:nvPicPr>
          <p:cNvPr id="5" name="Content Placeholder 4">
            <a:extLst>
              <a:ext uri="{FF2B5EF4-FFF2-40B4-BE49-F238E27FC236}">
                <a16:creationId xmlns:a16="http://schemas.microsoft.com/office/drawing/2014/main" id="{B837FB22-D53E-4061-9887-A4103F31239D}"/>
              </a:ext>
            </a:extLst>
          </p:cNvPr>
          <p:cNvPicPr>
            <a:picLocks noGrp="1" noChangeAspect="1"/>
          </p:cNvPicPr>
          <p:nvPr>
            <p:ph idx="1"/>
          </p:nvPr>
        </p:nvPicPr>
        <p:blipFill>
          <a:blip r:embed="rId2"/>
          <a:stretch>
            <a:fillRect/>
          </a:stretch>
        </p:blipFill>
        <p:spPr>
          <a:xfrm>
            <a:off x="2116182" y="849086"/>
            <a:ext cx="8007531" cy="5695405"/>
          </a:xfrm>
        </p:spPr>
      </p:pic>
    </p:spTree>
    <p:extLst>
      <p:ext uri="{BB962C8B-B14F-4D97-AF65-F5344CB8AC3E}">
        <p14:creationId xmlns:p14="http://schemas.microsoft.com/office/powerpoint/2010/main" val="36311957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79426-368E-4402-9A24-C66309E1E479}"/>
              </a:ext>
            </a:extLst>
          </p:cNvPr>
          <p:cNvSpPr>
            <a:spLocks noGrp="1"/>
          </p:cNvSpPr>
          <p:nvPr>
            <p:ph type="title"/>
          </p:nvPr>
        </p:nvSpPr>
        <p:spPr>
          <a:xfrm>
            <a:off x="1449978" y="91440"/>
            <a:ext cx="9683160" cy="1870488"/>
          </a:xfrm>
        </p:spPr>
        <p:txBody>
          <a:bodyPr/>
          <a:lstStyle/>
          <a:p>
            <a:r>
              <a:rPr lang="en-US" b="1" dirty="0"/>
              <a:t>Risk Factors for Subsequent Epilepsy</a:t>
            </a:r>
            <a:endParaRPr lang="fa-IR" b="1" dirty="0"/>
          </a:p>
        </p:txBody>
      </p:sp>
      <p:pic>
        <p:nvPicPr>
          <p:cNvPr id="5" name="Content Placeholder 4">
            <a:extLst>
              <a:ext uri="{FF2B5EF4-FFF2-40B4-BE49-F238E27FC236}">
                <a16:creationId xmlns:a16="http://schemas.microsoft.com/office/drawing/2014/main" id="{F887BA13-CC3B-4F5C-A59F-29BD453272C7}"/>
              </a:ext>
            </a:extLst>
          </p:cNvPr>
          <p:cNvPicPr>
            <a:picLocks noGrp="1" noChangeAspect="1"/>
          </p:cNvPicPr>
          <p:nvPr>
            <p:ph idx="1"/>
          </p:nvPr>
        </p:nvPicPr>
        <p:blipFill>
          <a:blip r:embed="rId2"/>
          <a:stretch>
            <a:fillRect/>
          </a:stretch>
        </p:blipFill>
        <p:spPr>
          <a:xfrm>
            <a:off x="2103120" y="927463"/>
            <a:ext cx="8621486" cy="5695406"/>
          </a:xfrm>
        </p:spPr>
      </p:pic>
    </p:spTree>
    <p:extLst>
      <p:ext uri="{BB962C8B-B14F-4D97-AF65-F5344CB8AC3E}">
        <p14:creationId xmlns:p14="http://schemas.microsoft.com/office/powerpoint/2010/main" val="21750315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567542" y="431074"/>
            <a:ext cx="9937069" cy="5480148"/>
          </a:xfrm>
        </p:spPr>
        <p:txBody>
          <a:bodyPr>
            <a:normAutofit/>
          </a:bodyPr>
          <a:lstStyle/>
          <a:p>
            <a:pPr marL="0" indent="0" algn="l" rtl="0">
              <a:buNone/>
            </a:pPr>
            <a:r>
              <a:rPr lang="en-US" sz="3200" b="1" i="1" dirty="0" smtClean="0">
                <a:latin typeface="+mj-lt"/>
              </a:rPr>
              <a:t>Etiology:</a:t>
            </a:r>
            <a:endParaRPr lang="en-US" sz="3200" b="1" i="1" dirty="0">
              <a:latin typeface="+mj-lt"/>
            </a:endParaRPr>
          </a:p>
          <a:p>
            <a:pPr algn="l" rtl="0"/>
            <a:endParaRPr lang="en-US" dirty="0" smtClean="0"/>
          </a:p>
          <a:p>
            <a:pPr algn="just" rtl="0">
              <a:lnSpc>
                <a:spcPct val="150000"/>
              </a:lnSpc>
            </a:pPr>
            <a:r>
              <a:rPr lang="en-US" b="1" dirty="0" smtClean="0"/>
              <a:t>An </a:t>
            </a:r>
            <a:r>
              <a:rPr lang="en-US" b="1" dirty="0"/>
              <a:t>estimated 10% to 33% of patients have a first-degree relative with a positive seizure history, along with a concordance rate of approximately 35% to 69% in monozygotic twins and 14% to 20% in dizygotic twins, which suggests that the cause of febrile seizures may have a genetic component</a:t>
            </a:r>
            <a:r>
              <a:rPr lang="en-US" b="1" dirty="0" smtClean="0"/>
              <a:t>.</a:t>
            </a:r>
            <a:r>
              <a:rPr lang="en-US" b="1" dirty="0"/>
              <a:t> </a:t>
            </a:r>
            <a:endParaRPr lang="en-US" b="1" dirty="0" smtClean="0"/>
          </a:p>
          <a:p>
            <a:pPr algn="just" rtl="0">
              <a:lnSpc>
                <a:spcPct val="150000"/>
              </a:lnSpc>
            </a:pPr>
            <a:r>
              <a:rPr lang="en-US" b="1" dirty="0" smtClean="0"/>
              <a:t>An </a:t>
            </a:r>
            <a:r>
              <a:rPr lang="en-US" b="1" dirty="0"/>
              <a:t>autosomal dominant mode of inheritance with reduced penetrance and a polygenic or multifactorial mode of inheritance may be present in addition to specific genes that increase the risk of febrile seizures and are found on the following loci of chromosomes: 1q31, 2q23*34, 3p24.2*23, 3q26.2*26.33, 5q14*15, 5q34, 6q22*24, 8q13*21, 18p11*2, 19p13*3, 19q, and 21q22</a:t>
            </a:r>
            <a:r>
              <a:rPr lang="en-US" b="1" dirty="0" smtClean="0"/>
              <a:t>.</a:t>
            </a:r>
            <a:endParaRPr lang="en-US" b="1" dirty="0"/>
          </a:p>
        </p:txBody>
      </p:sp>
    </p:spTree>
    <p:extLst>
      <p:ext uri="{BB962C8B-B14F-4D97-AF65-F5344CB8AC3E}">
        <p14:creationId xmlns:p14="http://schemas.microsoft.com/office/powerpoint/2010/main" val="34546928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789611" y="431074"/>
            <a:ext cx="9715001" cy="5480148"/>
          </a:xfrm>
        </p:spPr>
        <p:txBody>
          <a:bodyPr/>
          <a:lstStyle/>
          <a:p>
            <a:pPr algn="just" rtl="0">
              <a:lnSpc>
                <a:spcPct val="150000"/>
              </a:lnSpc>
            </a:pPr>
            <a:r>
              <a:rPr lang="en-US" b="1" dirty="0"/>
              <a:t>Another factor determining the risk of febrile seizures may be the highest temperature reached during a fever rather than the speed at which the temperature rises , A contributing factor that can also affect fever's impact is the seizure threshold, which varies among individuals and changes with age and development. </a:t>
            </a:r>
            <a:endParaRPr lang="en-US" b="1" dirty="0" smtClean="0"/>
          </a:p>
          <a:p>
            <a:pPr algn="just" rtl="0">
              <a:lnSpc>
                <a:spcPct val="150000"/>
              </a:lnSpc>
            </a:pPr>
            <a:r>
              <a:rPr lang="en-US" b="1" dirty="0" smtClean="0"/>
              <a:t>Infants </a:t>
            </a:r>
            <a:r>
              <a:rPr lang="en-US" b="1" dirty="0"/>
              <a:t>have a higher risk of febrile seizures, but premature infants are at an even higher risk, especially those receiving </a:t>
            </a:r>
            <a:r>
              <a:rPr lang="en-US" b="1" u="sng" dirty="0"/>
              <a:t>postnatal </a:t>
            </a:r>
            <a:r>
              <a:rPr lang="en-US" b="1" u="sng" dirty="0" err="1"/>
              <a:t>corticosteroids.</a:t>
            </a:r>
            <a:r>
              <a:rPr lang="en-US" b="1" dirty="0" err="1"/>
              <a:t>Furthermore</a:t>
            </a:r>
            <a:r>
              <a:rPr lang="en-US" b="1" dirty="0"/>
              <a:t>, infants generally have a lower seizure threshold, which may be modified by certain medications and water and electrolyte imbalances (</a:t>
            </a:r>
            <a:r>
              <a:rPr lang="en-US" b="1" dirty="0" err="1"/>
              <a:t>eg</a:t>
            </a:r>
            <a:r>
              <a:rPr lang="en-US" b="1" dirty="0"/>
              <a:t>, hyponatremia). </a:t>
            </a:r>
            <a:endParaRPr lang="en-US" b="1" dirty="0" smtClean="0"/>
          </a:p>
          <a:p>
            <a:pPr algn="just" rtl="0">
              <a:lnSpc>
                <a:spcPct val="150000"/>
              </a:lnSpc>
            </a:pPr>
            <a:r>
              <a:rPr lang="en-US" b="1" dirty="0" smtClean="0"/>
              <a:t>Iron</a:t>
            </a:r>
            <a:r>
              <a:rPr lang="en-US" b="1" dirty="0"/>
              <a:t>, zinc, vitamin B12, folic acid, selenium, calcium, and magnesium deficiencies increase the risk of febrile seizures.</a:t>
            </a:r>
          </a:p>
          <a:p>
            <a:pPr algn="just" rtl="0">
              <a:lnSpc>
                <a:spcPct val="150000"/>
              </a:lnSpc>
            </a:pPr>
            <a:endParaRPr lang="en-US" dirty="0"/>
          </a:p>
        </p:txBody>
      </p:sp>
    </p:spTree>
    <p:extLst>
      <p:ext uri="{BB962C8B-B14F-4D97-AF65-F5344CB8AC3E}">
        <p14:creationId xmlns:p14="http://schemas.microsoft.com/office/powerpoint/2010/main" val="42296245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685109" y="326571"/>
            <a:ext cx="9819503" cy="5584651"/>
          </a:xfrm>
        </p:spPr>
        <p:txBody>
          <a:bodyPr/>
          <a:lstStyle/>
          <a:p>
            <a:pPr algn="just" rtl="0">
              <a:lnSpc>
                <a:spcPct val="150000"/>
              </a:lnSpc>
            </a:pPr>
            <a:r>
              <a:rPr lang="en-US" b="1" dirty="0" smtClean="0"/>
              <a:t> </a:t>
            </a:r>
            <a:r>
              <a:rPr lang="en-US" b="1" dirty="0"/>
              <a:t>80% of viral infections rather than bacterial infections are commonly associated with febrile seizures</a:t>
            </a:r>
            <a:r>
              <a:rPr lang="en-US" b="1" dirty="0" smtClean="0"/>
              <a:t>.</a:t>
            </a:r>
          </a:p>
          <a:p>
            <a:pPr algn="just" rtl="0">
              <a:lnSpc>
                <a:spcPct val="150000"/>
              </a:lnSpc>
            </a:pPr>
            <a:r>
              <a:rPr lang="en-US" b="1" dirty="0"/>
              <a:t> </a:t>
            </a:r>
            <a:r>
              <a:rPr lang="en-US" b="1" i="1" u="sng" dirty="0" err="1"/>
              <a:t>Roseolovirus</a:t>
            </a:r>
            <a:r>
              <a:rPr lang="en-US" b="1" dirty="0"/>
              <a:t> is the most common virus associated with febrile seizures in the US and European countries and is observed in up to one-third of patients younger than 2 years</a:t>
            </a:r>
            <a:r>
              <a:rPr lang="en-US" b="1" dirty="0" smtClean="0"/>
              <a:t>.</a:t>
            </a:r>
          </a:p>
          <a:p>
            <a:pPr algn="just" rtl="0">
              <a:lnSpc>
                <a:spcPct val="150000"/>
              </a:lnSpc>
            </a:pPr>
            <a:r>
              <a:rPr lang="en-US" b="1" dirty="0"/>
              <a:t> Other studies have found that febrile seizures secondary to </a:t>
            </a:r>
            <a:r>
              <a:rPr lang="en-US" b="1" i="1" dirty="0" err="1"/>
              <a:t>Roseolovirus</a:t>
            </a:r>
            <a:r>
              <a:rPr lang="en-US" b="1" dirty="0"/>
              <a:t> are associated with a higher incidence of complex features, recurrence, and febrile status epilepticus In Asian countries, </a:t>
            </a:r>
          </a:p>
          <a:p>
            <a:pPr algn="just" rtl="0">
              <a:lnSpc>
                <a:spcPct val="150000"/>
              </a:lnSpc>
            </a:pPr>
            <a:endParaRPr lang="en-US" b="1" dirty="0"/>
          </a:p>
        </p:txBody>
      </p:sp>
    </p:spTree>
    <p:extLst>
      <p:ext uri="{BB962C8B-B14F-4D97-AF65-F5344CB8AC3E}">
        <p14:creationId xmlns:p14="http://schemas.microsoft.com/office/powerpoint/2010/main" val="1972924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737360" y="378823"/>
            <a:ext cx="9767252" cy="5532399"/>
          </a:xfrm>
        </p:spPr>
        <p:txBody>
          <a:bodyPr>
            <a:normAutofit/>
          </a:bodyPr>
          <a:lstStyle/>
          <a:p>
            <a:pPr algn="just" rtl="0">
              <a:lnSpc>
                <a:spcPct val="150000"/>
              </a:lnSpc>
            </a:pPr>
            <a:r>
              <a:rPr lang="en-US" b="1" dirty="0"/>
              <a:t>however, influenza A has been frequently associated with febrile seizures. Other commonly associated viral infections include human</a:t>
            </a:r>
            <a:r>
              <a:rPr lang="en-US" b="1" i="1" dirty="0"/>
              <a:t> herpesvirus 7 (</a:t>
            </a:r>
            <a:r>
              <a:rPr lang="en-US" b="1" dirty="0"/>
              <a:t>HHV-7), human coronavirus HKU1, adenovirus, RSV, cytomegalovirus, </a:t>
            </a:r>
            <a:r>
              <a:rPr lang="en-US" b="1" dirty="0" err="1"/>
              <a:t>shigella</a:t>
            </a:r>
            <a:r>
              <a:rPr lang="en-US" b="1" dirty="0"/>
              <a:t>, and herpes simplex virus (HSV). </a:t>
            </a:r>
          </a:p>
          <a:p>
            <a:pPr algn="just" rtl="0">
              <a:lnSpc>
                <a:spcPct val="150000"/>
              </a:lnSpc>
            </a:pPr>
            <a:r>
              <a:rPr lang="en-US" b="1" dirty="0"/>
              <a:t>Vaccines have also been shown to temporarily increase the risk of febrile seizures a few days </a:t>
            </a:r>
            <a:r>
              <a:rPr lang="en-US" b="1" dirty="0" err="1"/>
              <a:t>postinoculation</a:t>
            </a:r>
            <a:r>
              <a:rPr lang="en-US" b="1" dirty="0"/>
              <a:t>. These include the </a:t>
            </a:r>
            <a:r>
              <a:rPr lang="en-US" b="1" dirty="0" err="1" smtClean="0"/>
              <a:t>DTaP</a:t>
            </a:r>
            <a:r>
              <a:rPr lang="en-US" b="1" dirty="0" smtClean="0"/>
              <a:t>, </a:t>
            </a:r>
            <a:r>
              <a:rPr lang="en-US" b="1" dirty="0"/>
              <a:t>MMRV, conjugated pneumococcal vaccine, and some formulations of inactivated influenza vaccines. The risk, although low, is also slightly higher in those getting more than one vaccination at a time. </a:t>
            </a:r>
            <a:endParaRPr lang="en-US" b="1" dirty="0" smtClean="0"/>
          </a:p>
          <a:p>
            <a:pPr algn="just" rtl="0">
              <a:lnSpc>
                <a:spcPct val="150000"/>
              </a:lnSpc>
            </a:pPr>
            <a:r>
              <a:rPr lang="en-US" b="1" dirty="0" smtClean="0"/>
              <a:t>One </a:t>
            </a:r>
            <a:r>
              <a:rPr lang="en-US" b="1" dirty="0"/>
              <a:t>study found the maximum estimated absolute excess risk due to concomitant </a:t>
            </a:r>
            <a:r>
              <a:rPr lang="en-US" b="1" dirty="0" smtClean="0"/>
              <a:t>administration of PCV</a:t>
            </a:r>
            <a:r>
              <a:rPr lang="en-US" b="1" dirty="0"/>
              <a:t>, and </a:t>
            </a:r>
            <a:r>
              <a:rPr lang="en-US" b="1" dirty="0" err="1"/>
              <a:t>DTaP</a:t>
            </a:r>
            <a:r>
              <a:rPr lang="en-US" b="1" dirty="0"/>
              <a:t>-containing vaccines was 30 febrile seizures per 100,000 persons vaccinated compared with administration on separate </a:t>
            </a:r>
            <a:r>
              <a:rPr lang="en-US" b="1" dirty="0" smtClean="0"/>
              <a:t>days.</a:t>
            </a:r>
            <a:endParaRPr lang="en-US" b="1" dirty="0"/>
          </a:p>
          <a:p>
            <a:pPr algn="just" rtl="0">
              <a:lnSpc>
                <a:spcPct val="150000"/>
              </a:lnSpc>
            </a:pPr>
            <a:endParaRPr lang="en-US" dirty="0"/>
          </a:p>
        </p:txBody>
      </p:sp>
    </p:spTree>
    <p:extLst>
      <p:ext uri="{BB962C8B-B14F-4D97-AF65-F5344CB8AC3E}">
        <p14:creationId xmlns:p14="http://schemas.microsoft.com/office/powerpoint/2010/main" val="11948282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632857" y="313509"/>
            <a:ext cx="9871755" cy="5597713"/>
          </a:xfrm>
        </p:spPr>
        <p:txBody>
          <a:bodyPr/>
          <a:lstStyle/>
          <a:p>
            <a:pPr marL="0" indent="0" algn="l" rtl="0">
              <a:buNone/>
            </a:pPr>
            <a:r>
              <a:rPr lang="en-US" sz="2800" b="1" i="1" dirty="0"/>
              <a:t>Pathophysiology</a:t>
            </a:r>
          </a:p>
          <a:p>
            <a:pPr algn="just" rtl="0">
              <a:lnSpc>
                <a:spcPct val="150000"/>
              </a:lnSpc>
            </a:pPr>
            <a:endParaRPr lang="en-US" dirty="0" smtClean="0"/>
          </a:p>
          <a:p>
            <a:pPr algn="just" rtl="0">
              <a:lnSpc>
                <a:spcPct val="150000"/>
              </a:lnSpc>
            </a:pPr>
            <a:r>
              <a:rPr lang="en-US" b="1" dirty="0" smtClean="0"/>
              <a:t>The </a:t>
            </a:r>
            <a:r>
              <a:rPr lang="en-US" b="1" dirty="0"/>
              <a:t>exact pathophysiology of febrile seizures is not understood fully, but there is a recognized complex </a:t>
            </a:r>
            <a:r>
              <a:rPr lang="en-US" b="1" u="sng" dirty="0"/>
              <a:t>genetic predisposition</a:t>
            </a:r>
            <a:r>
              <a:rPr lang="en-US" b="1" dirty="0"/>
              <a:t>, </a:t>
            </a:r>
            <a:r>
              <a:rPr lang="en-US" b="1" u="sng" dirty="0"/>
              <a:t>immaturity</a:t>
            </a:r>
            <a:r>
              <a:rPr lang="en-US" b="1" dirty="0"/>
              <a:t> and </a:t>
            </a:r>
            <a:r>
              <a:rPr lang="en-US" b="1" u="sng" dirty="0"/>
              <a:t>vulnerability of the</a:t>
            </a:r>
            <a:r>
              <a:rPr lang="en-US" b="1" dirty="0"/>
              <a:t> </a:t>
            </a:r>
            <a:r>
              <a:rPr lang="en-US" b="1" u="sng" dirty="0"/>
              <a:t>central nervous system</a:t>
            </a:r>
            <a:r>
              <a:rPr lang="en-US" b="1" dirty="0"/>
              <a:t>, and </a:t>
            </a:r>
            <a:r>
              <a:rPr lang="en-US" b="1" u="sng" dirty="0"/>
              <a:t>various environmental factors. </a:t>
            </a:r>
            <a:endParaRPr lang="en-US" b="1" u="sng" dirty="0" smtClean="0"/>
          </a:p>
          <a:p>
            <a:pPr algn="just" rtl="0">
              <a:lnSpc>
                <a:spcPct val="150000"/>
              </a:lnSpc>
            </a:pPr>
            <a:r>
              <a:rPr lang="en-US" b="1" dirty="0" smtClean="0"/>
              <a:t>As </a:t>
            </a:r>
            <a:r>
              <a:rPr lang="en-US" b="1" dirty="0"/>
              <a:t>a result of these various risk factors, the immature brain, with fever-enhanced neuronal excitation, is more susceptible to seizures and is one explanation as to why they occur more commonly in those </a:t>
            </a:r>
            <a:r>
              <a:rPr lang="en-US" b="1" u="sng" dirty="0"/>
              <a:t>younger than 3</a:t>
            </a:r>
            <a:r>
              <a:rPr lang="en-US" b="1" u="sng" dirty="0" smtClean="0"/>
              <a:t>.</a:t>
            </a:r>
            <a:endParaRPr lang="en-US" b="1" u="sng" dirty="0"/>
          </a:p>
          <a:p>
            <a:pPr algn="just" rtl="0">
              <a:lnSpc>
                <a:spcPct val="150000"/>
              </a:lnSpc>
            </a:pPr>
            <a:endParaRPr lang="en-US" b="1" dirty="0"/>
          </a:p>
        </p:txBody>
      </p:sp>
    </p:spTree>
    <p:extLst>
      <p:ext uri="{BB962C8B-B14F-4D97-AF65-F5344CB8AC3E}">
        <p14:creationId xmlns:p14="http://schemas.microsoft.com/office/powerpoint/2010/main" val="27187154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672046" y="274321"/>
            <a:ext cx="9832566" cy="5636902"/>
          </a:xfrm>
        </p:spPr>
        <p:txBody>
          <a:bodyPr>
            <a:normAutofit/>
          </a:bodyPr>
          <a:lstStyle/>
          <a:p>
            <a:pPr marL="0" indent="0" algn="just" rtl="0">
              <a:lnSpc>
                <a:spcPct val="150000"/>
              </a:lnSpc>
              <a:buNone/>
            </a:pPr>
            <a:r>
              <a:rPr lang="en-US" sz="3000" b="1" i="1" dirty="0"/>
              <a:t>Clinical Examination </a:t>
            </a:r>
          </a:p>
          <a:p>
            <a:pPr algn="just" rtl="0">
              <a:lnSpc>
                <a:spcPct val="150000"/>
              </a:lnSpc>
            </a:pPr>
            <a:r>
              <a:rPr lang="en-US" b="1" dirty="0"/>
              <a:t>Following seizure activity, patients must undergo a general physical and a neurologic exam to ensure that the patient has had a neurologic return to their baseline state. However, differential diagnoses should be considered if a patient continues to have acute neurologic impairment or symptoms (</a:t>
            </a:r>
            <a:r>
              <a:rPr lang="en-US" b="1" dirty="0" err="1"/>
              <a:t>eg</a:t>
            </a:r>
            <a:r>
              <a:rPr lang="en-US" b="1" dirty="0"/>
              <a:t>, headaches, cognitive dysfunction, or weakness) on an exam. </a:t>
            </a:r>
            <a:endParaRPr lang="en-US" b="1" dirty="0" smtClean="0"/>
          </a:p>
          <a:p>
            <a:pPr algn="just" rtl="0">
              <a:lnSpc>
                <a:spcPct val="150000"/>
              </a:lnSpc>
            </a:pPr>
            <a:r>
              <a:rPr lang="en-US" b="1" dirty="0" smtClean="0"/>
              <a:t>During </a:t>
            </a:r>
            <a:r>
              <a:rPr lang="en-US" b="1" dirty="0"/>
              <a:t>the physical exam, serial vital signs should be obtained, and findings that may suggest the underlying etiology of the fever should be noted (</a:t>
            </a:r>
            <a:r>
              <a:rPr lang="en-US" b="1" dirty="0" err="1"/>
              <a:t>eg</a:t>
            </a:r>
            <a:r>
              <a:rPr lang="en-US" b="1" dirty="0"/>
              <a:t>, erythematous bulging eardrums, a red pharynx, enlarged and inflamed tonsils, nuchal rigidity, bulging or tense fontanels, and </a:t>
            </a:r>
            <a:r>
              <a:rPr lang="en-US" b="1" dirty="0" err="1"/>
              <a:t>Brudzinski</a:t>
            </a:r>
            <a:r>
              <a:rPr lang="en-US" b="1" dirty="0"/>
              <a:t> </a:t>
            </a:r>
            <a:r>
              <a:rPr lang="en-US" b="1" dirty="0" smtClean="0"/>
              <a:t>sign.</a:t>
            </a:r>
            <a:endParaRPr lang="en-US" b="1" dirty="0"/>
          </a:p>
        </p:txBody>
      </p:sp>
    </p:spTree>
    <p:extLst>
      <p:ext uri="{BB962C8B-B14F-4D97-AF65-F5344CB8AC3E}">
        <p14:creationId xmlns:p14="http://schemas.microsoft.com/office/powerpoint/2010/main" val="15996291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C5B48-D0F8-4FB1-924E-3FE05A308E23}"/>
              </a:ext>
            </a:extLst>
          </p:cNvPr>
          <p:cNvSpPr>
            <a:spLocks noGrp="1"/>
          </p:cNvSpPr>
          <p:nvPr>
            <p:ph type="title"/>
          </p:nvPr>
        </p:nvSpPr>
        <p:spPr/>
        <p:txBody>
          <a:bodyPr/>
          <a:lstStyle/>
          <a:p>
            <a:pPr rtl="0"/>
            <a:r>
              <a:rPr lang="en-US" b="1" dirty="0"/>
              <a:t>Learning Objectives</a:t>
            </a:r>
            <a:endParaRPr lang="fa-IR" b="1" dirty="0"/>
          </a:p>
        </p:txBody>
      </p:sp>
      <p:sp>
        <p:nvSpPr>
          <p:cNvPr id="3" name="Content Placeholder 2">
            <a:extLst>
              <a:ext uri="{FF2B5EF4-FFF2-40B4-BE49-F238E27FC236}">
                <a16:creationId xmlns:a16="http://schemas.microsoft.com/office/drawing/2014/main" id="{40C8532E-0B77-480D-9AF9-0EB6AA7A69D7}"/>
              </a:ext>
            </a:extLst>
          </p:cNvPr>
          <p:cNvSpPr>
            <a:spLocks noGrp="1"/>
          </p:cNvSpPr>
          <p:nvPr>
            <p:ph idx="1"/>
          </p:nvPr>
        </p:nvSpPr>
        <p:spPr>
          <a:xfrm>
            <a:off x="1841863" y="1554481"/>
            <a:ext cx="9662749" cy="4356742"/>
          </a:xfrm>
        </p:spPr>
        <p:txBody>
          <a:bodyPr/>
          <a:lstStyle/>
          <a:p>
            <a:pPr marL="0" indent="0" algn="l" rtl="0">
              <a:buNone/>
            </a:pPr>
            <a:r>
              <a:rPr lang="en-US" b="1" dirty="0"/>
              <a:t>Upon completion, the audience will be able to:</a:t>
            </a:r>
          </a:p>
          <a:p>
            <a:pPr algn="l" rtl="0"/>
            <a:r>
              <a:rPr lang="en-US" b="1" dirty="0"/>
              <a:t>1. Define febrile seizures and classify according to ILAE criteria</a:t>
            </a:r>
          </a:p>
          <a:p>
            <a:pPr algn="l" rtl="0"/>
            <a:r>
              <a:rPr lang="en-US" b="1" dirty="0"/>
              <a:t>2. Analyze global epidemiology and genetic predisposition</a:t>
            </a:r>
          </a:p>
          <a:p>
            <a:pPr algn="l" rtl="0"/>
            <a:r>
              <a:rPr lang="en-US" b="1" dirty="0"/>
              <a:t>3. Explain pathophysiological mechanisms</a:t>
            </a:r>
          </a:p>
          <a:p>
            <a:pPr algn="l" rtl="0"/>
            <a:r>
              <a:rPr lang="en-US" b="1" dirty="0"/>
              <a:t>4. Apply evidence-based diagnostic algorithms</a:t>
            </a:r>
          </a:p>
          <a:p>
            <a:pPr algn="l" rtl="0"/>
            <a:r>
              <a:rPr lang="en-US" b="1" dirty="0"/>
              <a:t>5. Implement appropriate management strategies</a:t>
            </a:r>
          </a:p>
          <a:p>
            <a:pPr algn="l" rtl="0"/>
            <a:r>
              <a:rPr lang="en-US" b="1" dirty="0"/>
              <a:t>6. Provide accurate family counseling</a:t>
            </a:r>
            <a:endParaRPr lang="fa-IR" b="1" dirty="0"/>
          </a:p>
        </p:txBody>
      </p:sp>
    </p:spTree>
    <p:extLst>
      <p:ext uri="{BB962C8B-B14F-4D97-AF65-F5344CB8AC3E}">
        <p14:creationId xmlns:p14="http://schemas.microsoft.com/office/powerpoint/2010/main" val="23945282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181497" y="418011"/>
            <a:ext cx="9323115" cy="5493211"/>
          </a:xfrm>
        </p:spPr>
        <p:txBody>
          <a:bodyPr/>
          <a:lstStyle/>
          <a:p>
            <a:pPr algn="just" rtl="0">
              <a:lnSpc>
                <a:spcPct val="150000"/>
              </a:lnSpc>
            </a:pPr>
            <a:r>
              <a:rPr lang="en-US" b="1" dirty="0"/>
              <a:t>Clinicians should also perform a complete neurological examination, including a fundus examination, to assess increased intracranial </a:t>
            </a:r>
            <a:r>
              <a:rPr lang="en-US" b="1" dirty="0" smtClean="0"/>
              <a:t>pressure</a:t>
            </a:r>
          </a:p>
          <a:p>
            <a:pPr algn="just" rtl="0">
              <a:lnSpc>
                <a:spcPct val="150000"/>
              </a:lnSpc>
            </a:pPr>
            <a:r>
              <a:rPr lang="en-US" b="1" dirty="0" smtClean="0"/>
              <a:t>Dermatologic </a:t>
            </a:r>
            <a:r>
              <a:rPr lang="en-US" b="1" dirty="0"/>
              <a:t>signs that may indicate an underlying etiology should also be evaluated, such as the unilateral port-wine stain associated with </a:t>
            </a:r>
            <a:r>
              <a:rPr lang="en-US" b="1" dirty="0" err="1"/>
              <a:t>Sturge</a:t>
            </a:r>
            <a:r>
              <a:rPr lang="en-US" b="1" dirty="0"/>
              <a:t>–Weber syndrome, </a:t>
            </a:r>
            <a:r>
              <a:rPr lang="en-US" b="1" dirty="0" err="1"/>
              <a:t>hypopigmented</a:t>
            </a:r>
            <a:r>
              <a:rPr lang="en-US" b="1" dirty="0"/>
              <a:t> macules indicative of tuberous sclerosis, or café au </a:t>
            </a:r>
            <a:r>
              <a:rPr lang="en-US" b="1" dirty="0" err="1"/>
              <a:t>lait</a:t>
            </a:r>
            <a:r>
              <a:rPr lang="en-US" b="1" dirty="0"/>
              <a:t> spots and </a:t>
            </a:r>
            <a:r>
              <a:rPr lang="en-US" b="1" dirty="0" err="1"/>
              <a:t>Lisch</a:t>
            </a:r>
            <a:r>
              <a:rPr lang="en-US" b="1" dirty="0"/>
              <a:t> nodules suggestive of neurofibromatosis.</a:t>
            </a:r>
          </a:p>
          <a:p>
            <a:pPr algn="just" rtl="0">
              <a:lnSpc>
                <a:spcPct val="150000"/>
              </a:lnSpc>
            </a:pPr>
            <a:endParaRPr lang="en-US" b="1" dirty="0"/>
          </a:p>
        </p:txBody>
      </p:sp>
    </p:spTree>
    <p:extLst>
      <p:ext uri="{BB962C8B-B14F-4D97-AF65-F5344CB8AC3E}">
        <p14:creationId xmlns:p14="http://schemas.microsoft.com/office/powerpoint/2010/main" val="16169693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737360" y="222069"/>
            <a:ext cx="9767252" cy="5689153"/>
          </a:xfrm>
        </p:spPr>
        <p:txBody>
          <a:bodyPr>
            <a:normAutofit/>
          </a:bodyPr>
          <a:lstStyle/>
          <a:p>
            <a:pPr marL="0" indent="0" algn="l" rtl="0">
              <a:buNone/>
            </a:pPr>
            <a:r>
              <a:rPr lang="en-US" sz="2800" b="1" i="1" dirty="0">
                <a:effectLst>
                  <a:outerShdw blurRad="38100" dist="38100" dir="2700000" algn="tl">
                    <a:srgbClr val="000000">
                      <a:alpha val="43137"/>
                    </a:srgbClr>
                  </a:outerShdw>
                </a:effectLst>
              </a:rPr>
              <a:t>Evaluation</a:t>
            </a:r>
          </a:p>
          <a:p>
            <a:pPr algn="l" rtl="0"/>
            <a:endParaRPr lang="en-US" dirty="0" smtClean="0"/>
          </a:p>
          <a:p>
            <a:pPr algn="just" rtl="0">
              <a:lnSpc>
                <a:spcPct val="150000"/>
              </a:lnSpc>
            </a:pPr>
            <a:r>
              <a:rPr lang="en-US" b="1" dirty="0" smtClean="0"/>
              <a:t>Patients </a:t>
            </a:r>
            <a:r>
              <a:rPr lang="en-US" b="1" dirty="0"/>
              <a:t>who have a presentation and clinical features consistent with simple febrile seizures do not need further diagnostic studies due to the benign nature of this type of febrile seizure. </a:t>
            </a:r>
            <a:endParaRPr lang="en-US" b="1" dirty="0" smtClean="0"/>
          </a:p>
          <a:p>
            <a:pPr algn="just" rtl="0">
              <a:lnSpc>
                <a:spcPct val="150000"/>
              </a:lnSpc>
            </a:pPr>
            <a:r>
              <a:rPr lang="en-US" b="1" dirty="0" smtClean="0"/>
              <a:t>However</a:t>
            </a:r>
            <a:r>
              <a:rPr lang="en-US" b="1" dirty="0"/>
              <a:t>, if a patient's history is consistent with a complex febrile seizure, a thorough evaluation is recommended, which usually involves ruling out any structural or infectious causes and obtaining an electroencephalogram (EEG). Laboratory studies (</a:t>
            </a:r>
            <a:r>
              <a:rPr lang="en-US" b="1" dirty="0" err="1"/>
              <a:t>eg</a:t>
            </a:r>
            <a:r>
              <a:rPr lang="en-US" b="1" dirty="0"/>
              <a:t>, complete blood count, complete metabolic profile, and urinalysis) should also be performed if a patient has signs of dehydration, poor fluid intake, vomiting, or </a:t>
            </a:r>
            <a:r>
              <a:rPr lang="en-US" b="1" dirty="0" err="1" smtClean="0"/>
              <a:t>diarrhea.Some</a:t>
            </a:r>
            <a:r>
              <a:rPr lang="en-US" b="1" dirty="0" smtClean="0"/>
              <a:t> </a:t>
            </a:r>
            <a:r>
              <a:rPr lang="en-US" b="1" dirty="0"/>
              <a:t>cases of complex febrile seizures may require hospital admission for observation and further studies</a:t>
            </a:r>
            <a:r>
              <a:rPr lang="en-US" b="1" dirty="0" smtClean="0"/>
              <a:t>.</a:t>
            </a:r>
            <a:endParaRPr lang="en-US" b="1" dirty="0"/>
          </a:p>
          <a:p>
            <a:endParaRPr lang="en-US" b="1" dirty="0"/>
          </a:p>
        </p:txBody>
      </p:sp>
    </p:spTree>
    <p:extLst>
      <p:ext uri="{BB962C8B-B14F-4D97-AF65-F5344CB8AC3E}">
        <p14:creationId xmlns:p14="http://schemas.microsoft.com/office/powerpoint/2010/main" val="26656553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632857" y="391886"/>
            <a:ext cx="9871755" cy="5519336"/>
          </a:xfrm>
        </p:spPr>
        <p:txBody>
          <a:bodyPr/>
          <a:lstStyle/>
          <a:p>
            <a:pPr algn="just" rtl="0">
              <a:lnSpc>
                <a:spcPct val="150000"/>
              </a:lnSpc>
            </a:pPr>
            <a:r>
              <a:rPr lang="en-US" b="1" dirty="0"/>
              <a:t>A lumbar puncture is not necessary for a patient with simple febrile seizures and a rapid return to baseline; however, the study is recommended when there are signs or concerns of a CNS infection. </a:t>
            </a:r>
            <a:endParaRPr lang="en-US" b="1" dirty="0" smtClean="0"/>
          </a:p>
          <a:p>
            <a:pPr algn="just" rtl="0">
              <a:lnSpc>
                <a:spcPct val="150000"/>
              </a:lnSpc>
            </a:pPr>
            <a:r>
              <a:rPr lang="en-US" b="1" dirty="0" smtClean="0"/>
              <a:t>A </a:t>
            </a:r>
            <a:r>
              <a:rPr lang="en-US" b="1" dirty="0"/>
              <a:t>lumbar puncture should also be considered in infants presenting after a febrile seizure who are younger than12 months, not adequately immunized against </a:t>
            </a:r>
            <a:r>
              <a:rPr lang="en-US" b="1" i="1" dirty="0"/>
              <a:t>Streptococcus </a:t>
            </a:r>
            <a:r>
              <a:rPr lang="en-US" b="1" i="1" dirty="0" err="1"/>
              <a:t>pneumoniae</a:t>
            </a:r>
            <a:r>
              <a:rPr lang="en-US" b="1" dirty="0"/>
              <a:t> or </a:t>
            </a:r>
            <a:r>
              <a:rPr lang="en-US" b="1" i="1" dirty="0" err="1"/>
              <a:t>Haemophilus</a:t>
            </a:r>
            <a:r>
              <a:rPr lang="en-US" b="1" i="1" dirty="0"/>
              <a:t> influenza</a:t>
            </a:r>
            <a:r>
              <a:rPr lang="en-US" b="1" dirty="0"/>
              <a:t> type B, had seizure 2 days after fever onset, or taking antibiotics which may mask meningitis or other CNS infection</a:t>
            </a:r>
            <a:r>
              <a:rPr lang="en-US" b="1" dirty="0" smtClean="0"/>
              <a:t>.</a:t>
            </a:r>
            <a:endParaRPr lang="en-US" b="1" dirty="0"/>
          </a:p>
          <a:p>
            <a:pPr algn="just" rtl="0">
              <a:lnSpc>
                <a:spcPct val="150000"/>
              </a:lnSpc>
            </a:pPr>
            <a:endParaRPr lang="en-US" dirty="0"/>
          </a:p>
        </p:txBody>
      </p:sp>
    </p:spTree>
    <p:extLst>
      <p:ext uri="{BB962C8B-B14F-4D97-AF65-F5344CB8AC3E}">
        <p14:creationId xmlns:p14="http://schemas.microsoft.com/office/powerpoint/2010/main" val="34247142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763486" y="326571"/>
            <a:ext cx="9741126" cy="5584651"/>
          </a:xfrm>
        </p:spPr>
        <p:txBody>
          <a:bodyPr/>
          <a:lstStyle/>
          <a:p>
            <a:pPr marL="0" indent="0" algn="l" rtl="0">
              <a:buNone/>
            </a:pPr>
            <a:r>
              <a:rPr lang="en-US" b="1" dirty="0"/>
              <a:t>Magnetic resonance imaging or computer tomography studies of the head for febrile seizures are not typically considered unless any of the following are </a:t>
            </a:r>
            <a:r>
              <a:rPr lang="en-US" b="1" dirty="0" smtClean="0"/>
              <a:t>present</a:t>
            </a:r>
            <a:r>
              <a:rPr lang="en-US" b="1" dirty="0"/>
              <a:t>.</a:t>
            </a:r>
          </a:p>
          <a:p>
            <a:pPr algn="l" rtl="0"/>
            <a:endParaRPr lang="en-US" b="1" dirty="0" smtClean="0"/>
          </a:p>
          <a:p>
            <a:pPr algn="l" rtl="0">
              <a:buFont typeface="Wingdings" panose="05000000000000000000" pitchFamily="2" charset="2"/>
              <a:buChar char="Ø"/>
            </a:pPr>
            <a:r>
              <a:rPr lang="en-US" b="1" dirty="0" smtClean="0"/>
              <a:t>Increased </a:t>
            </a:r>
            <a:r>
              <a:rPr lang="en-US" b="1" dirty="0"/>
              <a:t>intracranial pressure</a:t>
            </a:r>
          </a:p>
          <a:p>
            <a:pPr algn="l" rtl="0"/>
            <a:endParaRPr lang="en-US" b="1" dirty="0"/>
          </a:p>
          <a:p>
            <a:pPr algn="l" rtl="0">
              <a:buFont typeface="Wingdings" panose="05000000000000000000" pitchFamily="2" charset="2"/>
              <a:buChar char="Ø"/>
            </a:pPr>
            <a:r>
              <a:rPr lang="en-US" b="1" dirty="0"/>
              <a:t>Focal neurologic </a:t>
            </a:r>
            <a:r>
              <a:rPr lang="en-US" b="1" dirty="0" smtClean="0"/>
              <a:t>abnormality</a:t>
            </a:r>
          </a:p>
          <a:p>
            <a:pPr algn="l" rtl="0"/>
            <a:endParaRPr lang="en-US" b="1" dirty="0"/>
          </a:p>
          <a:p>
            <a:pPr lvl="0" algn="l" defTabSz="914400" rtl="0" eaLnBrk="0" fontAlgn="base" hangingPunct="0">
              <a:spcBef>
                <a:spcPct val="0"/>
              </a:spcBef>
              <a:spcAft>
                <a:spcPct val="0"/>
              </a:spcAft>
              <a:buClrTx/>
              <a:buFont typeface="Wingdings" panose="05000000000000000000" pitchFamily="2" charset="2"/>
              <a:buChar char="Ø"/>
            </a:pPr>
            <a:r>
              <a:rPr lang="en-US" altLang="en-US" b="1" dirty="0" smtClean="0">
                <a:solidFill>
                  <a:schemeClr val="tx1"/>
                </a:solidFill>
                <a:latin typeface="Arial" panose="020B0604020202020204" pitchFamily="34" charset="0"/>
              </a:rPr>
              <a:t>Suspected </a:t>
            </a:r>
            <a:r>
              <a:rPr lang="en-US" altLang="en-US" b="1" dirty="0">
                <a:solidFill>
                  <a:schemeClr val="tx1"/>
                </a:solidFill>
                <a:latin typeface="Arial" panose="020B0604020202020204" pitchFamily="34" charset="0"/>
              </a:rPr>
              <a:t>structural defect in the brain</a:t>
            </a:r>
          </a:p>
          <a:p>
            <a:pPr marL="0" lvl="0" indent="0" algn="l" defTabSz="914400" rtl="0" eaLnBrk="0" fontAlgn="base" hangingPunct="0">
              <a:spcBef>
                <a:spcPct val="0"/>
              </a:spcBef>
              <a:spcAft>
                <a:spcPct val="0"/>
              </a:spcAft>
              <a:buClrTx/>
              <a:buFontTx/>
              <a:buChar char="•"/>
            </a:pPr>
            <a:endParaRPr lang="en-US" altLang="en-US" b="1" dirty="0" smtClean="0">
              <a:solidFill>
                <a:schemeClr val="tx1"/>
              </a:solidFill>
              <a:latin typeface="Arial" panose="020B0604020202020204" pitchFamily="34" charset="0"/>
            </a:endParaRPr>
          </a:p>
          <a:p>
            <a:pPr lvl="0" algn="l" defTabSz="914400" rtl="0" eaLnBrk="0" fontAlgn="base" hangingPunct="0">
              <a:spcBef>
                <a:spcPct val="0"/>
              </a:spcBef>
              <a:spcAft>
                <a:spcPct val="0"/>
              </a:spcAft>
              <a:buClrTx/>
              <a:buFont typeface="Wingdings" panose="05000000000000000000" pitchFamily="2" charset="2"/>
              <a:buChar char="Ø"/>
            </a:pPr>
            <a:r>
              <a:rPr lang="en-US" altLang="en-US" b="1" dirty="0" smtClean="0">
                <a:solidFill>
                  <a:schemeClr val="tx1"/>
                </a:solidFill>
                <a:latin typeface="Arial" panose="020B0604020202020204" pitchFamily="34" charset="0"/>
              </a:rPr>
              <a:t>Enlarged </a:t>
            </a:r>
            <a:r>
              <a:rPr lang="en-US" altLang="en-US" b="1" dirty="0">
                <a:solidFill>
                  <a:schemeClr val="tx1"/>
                </a:solidFill>
                <a:latin typeface="Arial" panose="020B0604020202020204" pitchFamily="34" charset="0"/>
              </a:rPr>
              <a:t>head</a:t>
            </a:r>
          </a:p>
          <a:p>
            <a:pPr marL="0" lvl="0" indent="0" algn="l" defTabSz="914400" rtl="0" eaLnBrk="0" fontAlgn="base" hangingPunct="0">
              <a:spcBef>
                <a:spcPct val="0"/>
              </a:spcBef>
              <a:spcAft>
                <a:spcPct val="0"/>
              </a:spcAft>
              <a:buClrTx/>
              <a:buFontTx/>
              <a:buChar char="•"/>
            </a:pPr>
            <a:endParaRPr lang="en-US" altLang="en-US" b="1" dirty="0" smtClean="0">
              <a:solidFill>
                <a:schemeClr val="tx1"/>
              </a:solidFill>
              <a:latin typeface="Arial" panose="020B0604020202020204" pitchFamily="34" charset="0"/>
            </a:endParaRPr>
          </a:p>
          <a:p>
            <a:pPr lvl="0" algn="l" defTabSz="914400" rtl="0" eaLnBrk="0" fontAlgn="base" hangingPunct="0">
              <a:spcBef>
                <a:spcPct val="0"/>
              </a:spcBef>
              <a:spcAft>
                <a:spcPct val="0"/>
              </a:spcAft>
              <a:buClrTx/>
              <a:buFont typeface="Wingdings" panose="05000000000000000000" pitchFamily="2" charset="2"/>
              <a:buChar char="Ø"/>
            </a:pPr>
            <a:r>
              <a:rPr lang="en-US" altLang="en-US" b="1" dirty="0" smtClean="0">
                <a:solidFill>
                  <a:schemeClr val="tx1"/>
                </a:solidFill>
                <a:latin typeface="Arial" panose="020B0604020202020204" pitchFamily="34" charset="0"/>
              </a:rPr>
              <a:t>Severe </a:t>
            </a:r>
            <a:r>
              <a:rPr lang="en-US" altLang="en-US" b="1" dirty="0">
                <a:solidFill>
                  <a:schemeClr val="tx1"/>
                </a:solidFill>
                <a:latin typeface="Arial" panose="020B0604020202020204" pitchFamily="34" charset="0"/>
              </a:rPr>
              <a:t>head injury</a:t>
            </a:r>
          </a:p>
          <a:p>
            <a:endParaRPr lang="en-US" dirty="0"/>
          </a:p>
        </p:txBody>
      </p:sp>
    </p:spTree>
    <p:extLst>
      <p:ext uri="{BB962C8B-B14F-4D97-AF65-F5344CB8AC3E}">
        <p14:creationId xmlns:p14="http://schemas.microsoft.com/office/powerpoint/2010/main" val="2383261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802674" y="300445"/>
            <a:ext cx="9701938" cy="6021977"/>
          </a:xfrm>
        </p:spPr>
        <p:txBody>
          <a:bodyPr>
            <a:normAutofit/>
          </a:bodyPr>
          <a:lstStyle/>
          <a:p>
            <a:pPr marL="0" indent="0" algn="l" rtl="0">
              <a:buNone/>
            </a:pPr>
            <a:r>
              <a:rPr lang="en-US" b="1" dirty="0"/>
              <a:t>Differential Diagnosis</a:t>
            </a:r>
          </a:p>
          <a:p>
            <a:pPr algn="l" rtl="0"/>
            <a:r>
              <a:rPr lang="en-US" b="1" dirty="0"/>
              <a:t>The differential diagnosis of febrile seizures includes:</a:t>
            </a:r>
          </a:p>
          <a:p>
            <a:pPr algn="l" rtl="0"/>
            <a:r>
              <a:rPr lang="en-US" b="1" dirty="0"/>
              <a:t>Breath-holding spells</a:t>
            </a:r>
          </a:p>
          <a:p>
            <a:pPr algn="l" rtl="0"/>
            <a:r>
              <a:rPr lang="en-US" b="1" dirty="0"/>
              <a:t>CNS infections (</a:t>
            </a:r>
            <a:r>
              <a:rPr lang="en-US" b="1" dirty="0" err="1"/>
              <a:t>eg</a:t>
            </a:r>
            <a:r>
              <a:rPr lang="en-US" b="1" dirty="0"/>
              <a:t>, aseptic meningitis, viral or bacterial meningitis, and encephalitis)</a:t>
            </a:r>
          </a:p>
          <a:p>
            <a:pPr algn="l" rtl="0"/>
            <a:r>
              <a:rPr lang="en-US" b="1" dirty="0"/>
              <a:t>Drug-induced</a:t>
            </a:r>
          </a:p>
          <a:p>
            <a:pPr algn="l" rtl="0"/>
            <a:r>
              <a:rPr lang="en-US" b="1" dirty="0"/>
              <a:t>Febrile delirium</a:t>
            </a:r>
          </a:p>
          <a:p>
            <a:pPr algn="l" rtl="0"/>
            <a:r>
              <a:rPr lang="en-US" b="1" dirty="0"/>
              <a:t>Febrile myoclonus</a:t>
            </a:r>
          </a:p>
          <a:p>
            <a:pPr algn="l" rtl="0"/>
            <a:r>
              <a:rPr lang="en-US" b="1" dirty="0"/>
              <a:t>Febrile infection-related epilepsy syndrome (FIRES)</a:t>
            </a:r>
          </a:p>
          <a:p>
            <a:pPr algn="l" rtl="0"/>
            <a:r>
              <a:rPr lang="en-US" b="1" dirty="0"/>
              <a:t>Generalized/genetic epilepsy with febrile seizures plus (GEFS+)</a:t>
            </a:r>
          </a:p>
          <a:p>
            <a:pPr algn="l" rtl="0"/>
            <a:r>
              <a:rPr lang="en-US" b="1" dirty="0"/>
              <a:t>Metabolic disturbances such as </a:t>
            </a:r>
            <a:r>
              <a:rPr lang="en-US" b="1" dirty="0" smtClean="0"/>
              <a:t>hyponatremia</a:t>
            </a:r>
            <a:endParaRPr lang="en-US" b="1" dirty="0"/>
          </a:p>
          <a:p>
            <a:pPr algn="l" rtl="0"/>
            <a:r>
              <a:rPr lang="en-US" b="1" dirty="0"/>
              <a:t>Tonic-</a:t>
            </a:r>
            <a:r>
              <a:rPr lang="en-US" b="1" dirty="0" err="1"/>
              <a:t>clonic</a:t>
            </a:r>
            <a:r>
              <a:rPr lang="en-US" b="1" dirty="0"/>
              <a:t> seizures</a:t>
            </a:r>
          </a:p>
          <a:p>
            <a:endParaRPr lang="en-US" b="1" dirty="0"/>
          </a:p>
        </p:txBody>
      </p:sp>
    </p:spTree>
    <p:extLst>
      <p:ext uri="{BB962C8B-B14F-4D97-AF65-F5344CB8AC3E}">
        <p14:creationId xmlns:p14="http://schemas.microsoft.com/office/powerpoint/2010/main" val="1940185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A6B7C-9C28-4EF7-94AA-CA71BC8F78BC}"/>
              </a:ext>
            </a:extLst>
          </p:cNvPr>
          <p:cNvSpPr>
            <a:spLocks noGrp="1"/>
          </p:cNvSpPr>
          <p:nvPr>
            <p:ph type="title"/>
          </p:nvPr>
        </p:nvSpPr>
        <p:spPr>
          <a:xfrm>
            <a:off x="2373850" y="690785"/>
            <a:ext cx="8911687" cy="1280890"/>
          </a:xfrm>
        </p:spPr>
        <p:txBody>
          <a:bodyPr>
            <a:normAutofit/>
          </a:bodyPr>
          <a:lstStyle/>
          <a:p>
            <a:endParaRPr lang="fa-IR" sz="3200" b="1" dirty="0"/>
          </a:p>
        </p:txBody>
      </p:sp>
      <p:sp>
        <p:nvSpPr>
          <p:cNvPr id="3" name="Content Placeholder 2">
            <a:extLst>
              <a:ext uri="{FF2B5EF4-FFF2-40B4-BE49-F238E27FC236}">
                <a16:creationId xmlns:a16="http://schemas.microsoft.com/office/drawing/2014/main" id="{A9C29D84-E71F-4315-9E68-B8E0378AD0D4}"/>
              </a:ext>
            </a:extLst>
          </p:cNvPr>
          <p:cNvSpPr>
            <a:spLocks noGrp="1"/>
          </p:cNvSpPr>
          <p:nvPr>
            <p:ph idx="1"/>
          </p:nvPr>
        </p:nvSpPr>
        <p:spPr>
          <a:xfrm>
            <a:off x="1789611" y="1724297"/>
            <a:ext cx="9499639" cy="4177400"/>
          </a:xfrm>
        </p:spPr>
        <p:txBody>
          <a:bodyPr>
            <a:normAutofit/>
          </a:bodyPr>
          <a:lstStyle/>
          <a:p>
            <a:pPr algn="l" rtl="0"/>
            <a:r>
              <a:rPr lang="en-US" sz="2000" b="1" dirty="0" smtClean="0"/>
              <a:t>Systemic </a:t>
            </a:r>
            <a:r>
              <a:rPr lang="en-US" sz="2000" b="1" dirty="0"/>
              <a:t>Infections: </a:t>
            </a:r>
            <a:r>
              <a:rPr lang="en-US" sz="2000" b="1" dirty="0" err="1"/>
              <a:t>shigella</a:t>
            </a:r>
            <a:r>
              <a:rPr lang="en-US" sz="2000" b="1" dirty="0"/>
              <a:t> </a:t>
            </a:r>
            <a:r>
              <a:rPr lang="en-US" sz="2000" b="1" dirty="0" smtClean="0"/>
              <a:t>encephalopathy</a:t>
            </a:r>
            <a:endParaRPr lang="en-US" sz="2000" b="1" dirty="0"/>
          </a:p>
          <a:p>
            <a:pPr algn="l" rtl="0"/>
            <a:r>
              <a:rPr lang="en-US" sz="2000" b="1" dirty="0"/>
              <a:t> Trauma (accidental and non-accidental)</a:t>
            </a:r>
          </a:p>
          <a:p>
            <a:pPr algn="l" rtl="0"/>
            <a:r>
              <a:rPr lang="en-US" sz="2000" b="1" dirty="0"/>
              <a:t> Toxin Exposure</a:t>
            </a:r>
          </a:p>
          <a:p>
            <a:pPr algn="l" rtl="0"/>
            <a:r>
              <a:rPr lang="en-US" sz="2000" b="1" dirty="0"/>
              <a:t> Other Acute Neurological Conditions</a:t>
            </a:r>
            <a:endParaRPr lang="fa-IR" sz="2000" b="1" dirty="0"/>
          </a:p>
        </p:txBody>
      </p:sp>
    </p:spTree>
    <p:extLst>
      <p:ext uri="{BB962C8B-B14F-4D97-AF65-F5344CB8AC3E}">
        <p14:creationId xmlns:p14="http://schemas.microsoft.com/office/powerpoint/2010/main" val="28321840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1567543" y="606091"/>
            <a:ext cx="10146075" cy="3770263"/>
          </a:xfrm>
          <a:prstGeom prst="rect">
            <a:avLst/>
          </a:prstGeom>
        </p:spPr>
        <p:txBody>
          <a:bodyPr wrap="square">
            <a:spAutoFit/>
          </a:bodyPr>
          <a:lstStyle/>
          <a:p>
            <a:r>
              <a:rPr lang="en-US" sz="3200" b="1" i="1" u="sng" dirty="0"/>
              <a:t>Prognosis</a:t>
            </a:r>
          </a:p>
          <a:p>
            <a:endParaRPr lang="en-US" dirty="0" smtClean="0"/>
          </a:p>
          <a:p>
            <a:pPr marL="285750" indent="-285750" algn="just">
              <a:lnSpc>
                <a:spcPct val="150000"/>
              </a:lnSpc>
              <a:buFont typeface="Wingdings" panose="05000000000000000000" pitchFamily="2" charset="2"/>
              <a:buChar char="Ø"/>
            </a:pPr>
            <a:r>
              <a:rPr lang="en-US" b="1" dirty="0" smtClean="0"/>
              <a:t>Febrile </a:t>
            </a:r>
            <a:r>
              <a:rPr lang="en-US" b="1" dirty="0"/>
              <a:t>seizures are typically harmless and do not cause long-term neurological or cognitive problems. The majority of children who experience febrile seizures have normal developmental outcomes. Studies suggest that around 30% of children with a history of febrile seizures are at an increased risk of having recurrent episodes</a:t>
            </a:r>
            <a:r>
              <a:rPr lang="en-US" b="1" dirty="0" smtClean="0"/>
              <a:t>.</a:t>
            </a:r>
          </a:p>
          <a:p>
            <a:pPr marL="285750" indent="-285750" algn="just">
              <a:lnSpc>
                <a:spcPct val="150000"/>
              </a:lnSpc>
              <a:buFont typeface="Wingdings" panose="05000000000000000000" pitchFamily="2" charset="2"/>
              <a:buChar char="Ø"/>
            </a:pPr>
            <a:r>
              <a:rPr lang="en-US" b="1" dirty="0"/>
              <a:t> Children younger than 12 months at the time of their first febrile seizure have a 50% chance of experiencing a second seizure within the first year. However, this risk decreased to 30% in the following </a:t>
            </a:r>
            <a:r>
              <a:rPr lang="en-US" b="1" dirty="0" smtClean="0"/>
              <a:t>year</a:t>
            </a:r>
            <a:endParaRPr lang="en-US" b="1" dirty="0"/>
          </a:p>
        </p:txBody>
      </p:sp>
    </p:spTree>
    <p:extLst>
      <p:ext uri="{BB962C8B-B14F-4D97-AF65-F5344CB8AC3E}">
        <p14:creationId xmlns:p14="http://schemas.microsoft.com/office/powerpoint/2010/main" val="37762880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129246" y="624110"/>
            <a:ext cx="9375366" cy="5287112"/>
          </a:xfrm>
        </p:spPr>
        <p:txBody>
          <a:bodyPr/>
          <a:lstStyle/>
          <a:p>
            <a:pPr algn="just" rtl="0">
              <a:lnSpc>
                <a:spcPct val="150000"/>
              </a:lnSpc>
            </a:pPr>
            <a:r>
              <a:rPr lang="en-US" b="1" dirty="0"/>
              <a:t>Factors such as young age during the initial seizure, a family history of febrile seizures, low fever intensity during the seizure, and a short interval between fever onset and the seizure may indicate a higher likelihood of recurrent febrile seizures. </a:t>
            </a:r>
          </a:p>
          <a:p>
            <a:pPr algn="just" rtl="0">
              <a:lnSpc>
                <a:spcPct val="150000"/>
              </a:lnSpc>
            </a:pPr>
            <a:endParaRPr lang="en-US" b="1" dirty="0"/>
          </a:p>
        </p:txBody>
      </p:sp>
    </p:spTree>
    <p:extLst>
      <p:ext uri="{BB962C8B-B14F-4D97-AF65-F5344CB8AC3E}">
        <p14:creationId xmlns:p14="http://schemas.microsoft.com/office/powerpoint/2010/main" val="1421522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737360" y="391886"/>
            <a:ext cx="9767252" cy="5519336"/>
          </a:xfrm>
        </p:spPr>
        <p:txBody>
          <a:bodyPr/>
          <a:lstStyle/>
          <a:p>
            <a:pPr algn="just" rtl="0">
              <a:lnSpc>
                <a:spcPct val="150000"/>
              </a:lnSpc>
              <a:buFont typeface="Wingdings" panose="05000000000000000000" pitchFamily="2" charset="2"/>
              <a:buChar char="Ø"/>
            </a:pPr>
            <a:r>
              <a:rPr lang="en-US" b="1" dirty="0"/>
              <a:t>Approximately 1% to 2% of children with simple febrile seizures, which is only slightly higher than the general population </a:t>
            </a:r>
            <a:r>
              <a:rPr lang="en-US" b="1" dirty="0" smtClean="0"/>
              <a:t> </a:t>
            </a:r>
            <a:r>
              <a:rPr lang="en-US" b="1" dirty="0"/>
              <a:t>may develop epilepsy later on. However, children with a history of complex febrile seizure, febrile seizure at an earlier age, prolonged febrile seizure, abnormal neurodevelopment, abnormal EEG, and a family history of epilepsy have an estimated 2% to 10% risk of developing epilepsy, depending now how many risk factors are </a:t>
            </a:r>
            <a:r>
              <a:rPr lang="en-US" b="1" dirty="0" smtClean="0"/>
              <a:t>present.</a:t>
            </a:r>
          </a:p>
          <a:p>
            <a:pPr algn="just" rtl="0">
              <a:lnSpc>
                <a:spcPct val="150000"/>
              </a:lnSpc>
              <a:buFont typeface="Wingdings" panose="05000000000000000000" pitchFamily="2" charset="2"/>
              <a:buChar char="Ø"/>
            </a:pPr>
            <a:r>
              <a:rPr lang="en-US" b="1" dirty="0" smtClean="0"/>
              <a:t> Notably</a:t>
            </a:r>
            <a:r>
              <a:rPr lang="en-US" b="1" dirty="0"/>
              <a:t>, a single febrile seizure episode does not appear to be linked to learning </a:t>
            </a:r>
            <a:r>
              <a:rPr lang="en-US" b="1" dirty="0" smtClean="0"/>
              <a:t>disabilities,</a:t>
            </a:r>
            <a:r>
              <a:rPr lang="en-US" b="1" dirty="0"/>
              <a:t> behavioral problems, or executive functioning. </a:t>
            </a:r>
            <a:endParaRPr lang="en-US" b="1" dirty="0" smtClean="0"/>
          </a:p>
          <a:p>
            <a:pPr algn="just" rtl="0">
              <a:lnSpc>
                <a:spcPct val="150000"/>
              </a:lnSpc>
              <a:buFont typeface="Wingdings" panose="05000000000000000000" pitchFamily="2" charset="2"/>
              <a:buChar char="Ø"/>
            </a:pPr>
            <a:r>
              <a:rPr lang="en-US" b="1" dirty="0" smtClean="0"/>
              <a:t>However</a:t>
            </a:r>
            <a:r>
              <a:rPr lang="en-US" b="1" dirty="0"/>
              <a:t>, in those with recurrent febrile seizures, an increased risk of delayed vocabulary development may be </a:t>
            </a:r>
            <a:r>
              <a:rPr lang="en-US" b="1" dirty="0" smtClean="0"/>
              <a:t>present</a:t>
            </a:r>
            <a:r>
              <a:rPr lang="en-US" b="1" dirty="0"/>
              <a:t>.</a:t>
            </a:r>
          </a:p>
          <a:p>
            <a:pPr algn="just" rtl="0">
              <a:lnSpc>
                <a:spcPct val="150000"/>
              </a:lnSpc>
              <a:buFont typeface="Wingdings" panose="05000000000000000000" pitchFamily="2" charset="2"/>
              <a:buChar char="Ø"/>
            </a:pPr>
            <a:endParaRPr lang="en-US" dirty="0"/>
          </a:p>
        </p:txBody>
      </p:sp>
    </p:spTree>
    <p:extLst>
      <p:ext uri="{BB962C8B-B14F-4D97-AF65-F5344CB8AC3E}">
        <p14:creationId xmlns:p14="http://schemas.microsoft.com/office/powerpoint/2010/main" val="24895096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645920" y="300446"/>
            <a:ext cx="9858692" cy="5610776"/>
          </a:xfrm>
        </p:spPr>
        <p:txBody>
          <a:bodyPr>
            <a:normAutofit/>
          </a:bodyPr>
          <a:lstStyle/>
          <a:p>
            <a:pPr marL="0" indent="0" algn="l" rtl="0">
              <a:buNone/>
            </a:pPr>
            <a:r>
              <a:rPr lang="en-US" sz="3200" b="1" i="1" dirty="0">
                <a:effectLst>
                  <a:outerShdw blurRad="38100" dist="38100" dir="2700000" algn="tl">
                    <a:srgbClr val="000000">
                      <a:alpha val="43137"/>
                    </a:srgbClr>
                  </a:outerShdw>
                </a:effectLst>
              </a:rPr>
              <a:t>Complications</a:t>
            </a:r>
          </a:p>
          <a:p>
            <a:pPr algn="l" rtl="0">
              <a:buFont typeface="Wingdings" panose="05000000000000000000" pitchFamily="2" charset="2"/>
              <a:buChar char="Ø"/>
            </a:pPr>
            <a:endParaRPr lang="en-US" dirty="0" smtClean="0"/>
          </a:p>
          <a:p>
            <a:pPr algn="l" rtl="0">
              <a:buFont typeface="Wingdings" panose="05000000000000000000" pitchFamily="2" charset="2"/>
              <a:buChar char="Ø"/>
            </a:pPr>
            <a:r>
              <a:rPr lang="en-US" b="1" dirty="0" smtClean="0"/>
              <a:t>Although </a:t>
            </a:r>
            <a:r>
              <a:rPr lang="en-US" b="1" dirty="0"/>
              <a:t>most febrile seizures are self-limited and have an excellent prognosis, rare complications may occur, including the following:</a:t>
            </a:r>
          </a:p>
          <a:p>
            <a:pPr algn="l" rtl="0">
              <a:buFont typeface="Wingdings" panose="05000000000000000000" pitchFamily="2" charset="2"/>
              <a:buChar char="Ø"/>
            </a:pPr>
            <a:r>
              <a:rPr lang="en-US" b="1" dirty="0"/>
              <a:t>Unexpected death</a:t>
            </a:r>
          </a:p>
          <a:p>
            <a:pPr algn="l" rtl="0">
              <a:buFont typeface="Wingdings" panose="05000000000000000000" pitchFamily="2" charset="2"/>
              <a:buChar char="Ø"/>
            </a:pPr>
            <a:r>
              <a:rPr lang="en-US" b="1" dirty="0"/>
              <a:t>Subsequent epilepsy</a:t>
            </a:r>
          </a:p>
          <a:p>
            <a:pPr algn="l" rtl="0">
              <a:buFont typeface="Wingdings" panose="05000000000000000000" pitchFamily="2" charset="2"/>
              <a:buChar char="Ø"/>
            </a:pPr>
            <a:r>
              <a:rPr lang="en-US" b="1" dirty="0"/>
              <a:t>Encephalopathy </a:t>
            </a:r>
          </a:p>
          <a:p>
            <a:pPr algn="l" rtl="0">
              <a:buFont typeface="Wingdings" panose="05000000000000000000" pitchFamily="2" charset="2"/>
              <a:buChar char="Ø"/>
            </a:pPr>
            <a:r>
              <a:rPr lang="en-US" b="1" dirty="0"/>
              <a:t>Autism spectrum disorder</a:t>
            </a:r>
          </a:p>
          <a:p>
            <a:pPr algn="l" rtl="0">
              <a:buFont typeface="Wingdings" panose="05000000000000000000" pitchFamily="2" charset="2"/>
              <a:buChar char="Ø"/>
            </a:pPr>
            <a:r>
              <a:rPr lang="en-US" b="1" dirty="0"/>
              <a:t>Intellectual disability</a:t>
            </a:r>
          </a:p>
          <a:p>
            <a:pPr algn="l" rtl="0">
              <a:buFont typeface="Wingdings" panose="05000000000000000000" pitchFamily="2" charset="2"/>
              <a:buChar char="Ø"/>
            </a:pPr>
            <a:r>
              <a:rPr lang="en-US" b="1" dirty="0"/>
              <a:t>Attention-deficit/hyperactivity disorder</a:t>
            </a:r>
          </a:p>
          <a:p>
            <a:pPr algn="l" rtl="0">
              <a:buFont typeface="Wingdings" panose="05000000000000000000" pitchFamily="2" charset="2"/>
              <a:buChar char="Ø"/>
            </a:pPr>
            <a:r>
              <a:rPr lang="en-US" b="1" dirty="0"/>
              <a:t>Tourette syndrome</a:t>
            </a:r>
          </a:p>
          <a:p>
            <a:pPr algn="l" rtl="0">
              <a:buFont typeface="Wingdings" panose="05000000000000000000" pitchFamily="2" charset="2"/>
              <a:buChar char="Ø"/>
            </a:pPr>
            <a:endParaRPr lang="en-US" b="1" dirty="0"/>
          </a:p>
          <a:p>
            <a:pPr algn="l" rtl="0">
              <a:buFont typeface="Wingdings" panose="05000000000000000000" pitchFamily="2" charset="2"/>
              <a:buChar char="Ø"/>
            </a:pPr>
            <a:endParaRPr lang="en-US" b="1" dirty="0"/>
          </a:p>
          <a:p>
            <a:pPr algn="l" rtl="0">
              <a:buFont typeface="Wingdings" panose="05000000000000000000" pitchFamily="2" charset="2"/>
              <a:buChar char="Ø"/>
            </a:pPr>
            <a:endParaRPr lang="en-US" b="1" dirty="0"/>
          </a:p>
        </p:txBody>
      </p:sp>
    </p:spTree>
    <p:extLst>
      <p:ext uri="{BB962C8B-B14F-4D97-AF65-F5344CB8AC3E}">
        <p14:creationId xmlns:p14="http://schemas.microsoft.com/office/powerpoint/2010/main" val="3310318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3F889-DA48-4CBD-93D4-F6F19D7E8777}"/>
              </a:ext>
            </a:extLst>
          </p:cNvPr>
          <p:cNvSpPr>
            <a:spLocks noGrp="1"/>
          </p:cNvSpPr>
          <p:nvPr>
            <p:ph type="title"/>
          </p:nvPr>
        </p:nvSpPr>
        <p:spPr/>
        <p:txBody>
          <a:bodyPr/>
          <a:lstStyle/>
          <a:p>
            <a:r>
              <a:rPr lang="en-US" b="1" dirty="0"/>
              <a:t>Formal Definition &amp; Diagnostic Criteria</a:t>
            </a:r>
            <a:endParaRPr lang="fa-IR" b="1" dirty="0"/>
          </a:p>
        </p:txBody>
      </p:sp>
      <p:sp>
        <p:nvSpPr>
          <p:cNvPr id="3" name="Content Placeholder 2">
            <a:extLst>
              <a:ext uri="{FF2B5EF4-FFF2-40B4-BE49-F238E27FC236}">
                <a16:creationId xmlns:a16="http://schemas.microsoft.com/office/drawing/2014/main" id="{61308769-52BC-4882-AB3F-8A2C35E62AB0}"/>
              </a:ext>
            </a:extLst>
          </p:cNvPr>
          <p:cNvSpPr>
            <a:spLocks noGrp="1"/>
          </p:cNvSpPr>
          <p:nvPr>
            <p:ph idx="1"/>
          </p:nvPr>
        </p:nvSpPr>
        <p:spPr>
          <a:xfrm>
            <a:off x="1580607" y="1410789"/>
            <a:ext cx="10368738" cy="4500433"/>
          </a:xfrm>
        </p:spPr>
        <p:txBody>
          <a:bodyPr/>
          <a:lstStyle/>
          <a:p>
            <a:pPr algn="l" rtl="0"/>
            <a:endParaRPr lang="en-US" dirty="0" smtClean="0"/>
          </a:p>
          <a:p>
            <a:pPr algn="l" rtl="0"/>
            <a:r>
              <a:rPr lang="en-US" dirty="0" smtClean="0"/>
              <a:t> </a:t>
            </a:r>
            <a:r>
              <a:rPr lang="en-US" b="1" dirty="0"/>
              <a:t>ILAE Definition</a:t>
            </a:r>
            <a:r>
              <a:rPr lang="en-US" dirty="0"/>
              <a:t>: </a:t>
            </a:r>
            <a:r>
              <a:rPr lang="en-US" b="1" dirty="0"/>
              <a:t>Seizure associated with febrile illness in children 6 month to 5 years</a:t>
            </a:r>
          </a:p>
          <a:p>
            <a:pPr algn="l" rtl="0"/>
            <a:r>
              <a:rPr lang="en-US" b="1" dirty="0"/>
              <a:t> Temperature ≥38°C (100.4°F)</a:t>
            </a:r>
          </a:p>
          <a:p>
            <a:pPr algn="l" rtl="0"/>
            <a:r>
              <a:rPr lang="en-US" b="1" dirty="0"/>
              <a:t> No CNS infection or metabolic disturbance</a:t>
            </a:r>
          </a:p>
          <a:p>
            <a:pPr algn="l" rtl="0"/>
            <a:r>
              <a:rPr lang="en-US" b="1" dirty="0"/>
              <a:t> No history of prior afebrile seizures</a:t>
            </a:r>
          </a:p>
          <a:p>
            <a:pPr algn="l" rtl="0"/>
            <a:r>
              <a:rPr lang="en-US" b="1" dirty="0"/>
              <a:t> Diagnosis of exclusion</a:t>
            </a:r>
            <a:endParaRPr lang="fa-IR" b="1" dirty="0"/>
          </a:p>
        </p:txBody>
      </p:sp>
    </p:spTree>
    <p:extLst>
      <p:ext uri="{BB962C8B-B14F-4D97-AF65-F5344CB8AC3E}">
        <p14:creationId xmlns:p14="http://schemas.microsoft.com/office/powerpoint/2010/main" val="18498065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2C07A-0006-4AE5-A908-FC3ADA172416}"/>
              </a:ext>
            </a:extLst>
          </p:cNvPr>
          <p:cNvSpPr>
            <a:spLocks noGrp="1"/>
          </p:cNvSpPr>
          <p:nvPr>
            <p:ph type="title"/>
          </p:nvPr>
        </p:nvSpPr>
        <p:spPr/>
        <p:txBody>
          <a:bodyPr/>
          <a:lstStyle/>
          <a:p>
            <a:r>
              <a:rPr lang="en-US" b="1" dirty="0"/>
              <a:t>Genetic Epidemiology</a:t>
            </a:r>
            <a:endParaRPr lang="fa-IR" b="1" dirty="0"/>
          </a:p>
        </p:txBody>
      </p:sp>
      <p:sp>
        <p:nvSpPr>
          <p:cNvPr id="3" name="Content Placeholder 2">
            <a:extLst>
              <a:ext uri="{FF2B5EF4-FFF2-40B4-BE49-F238E27FC236}">
                <a16:creationId xmlns:a16="http://schemas.microsoft.com/office/drawing/2014/main" id="{34495D6C-776F-46E1-9361-5953D7A5EB26}"/>
              </a:ext>
            </a:extLst>
          </p:cNvPr>
          <p:cNvSpPr>
            <a:spLocks noGrp="1"/>
          </p:cNvSpPr>
          <p:nvPr>
            <p:ph idx="1"/>
          </p:nvPr>
        </p:nvSpPr>
        <p:spPr>
          <a:xfrm>
            <a:off x="1672047" y="1489166"/>
            <a:ext cx="9832566" cy="4422056"/>
          </a:xfrm>
        </p:spPr>
        <p:txBody>
          <a:bodyPr/>
          <a:lstStyle/>
          <a:p>
            <a:pPr algn="l" rtl="0"/>
            <a:r>
              <a:rPr lang="en-US" dirty="0"/>
              <a:t> </a:t>
            </a:r>
            <a:r>
              <a:rPr lang="en-US" b="1" dirty="0"/>
              <a:t>Family history: 25-40% have positive family history</a:t>
            </a:r>
          </a:p>
          <a:p>
            <a:pPr algn="l" rtl="0"/>
            <a:r>
              <a:rPr lang="en-US" b="1" dirty="0"/>
              <a:t> Polygenic inheritance with multiple susceptibility loci</a:t>
            </a:r>
          </a:p>
          <a:p>
            <a:pPr algn="l" rtl="0"/>
            <a:r>
              <a:rPr lang="en-US" b="1" dirty="0"/>
              <a:t> Identified genes: SCN1A, SCN1B, GABRG2, GABRD</a:t>
            </a:r>
          </a:p>
          <a:p>
            <a:pPr algn="l" rtl="0"/>
            <a:r>
              <a:rPr lang="en-US" b="1" dirty="0"/>
              <a:t> Twin studies: Higher concordance in monozygotic twins</a:t>
            </a:r>
          </a:p>
          <a:p>
            <a:pPr algn="l" rtl="0"/>
            <a:r>
              <a:rPr lang="en-US" b="1" dirty="0"/>
              <a:t> Complex inheritance patterns</a:t>
            </a:r>
            <a:endParaRPr lang="fa-IR" b="1" dirty="0"/>
          </a:p>
        </p:txBody>
      </p:sp>
    </p:spTree>
    <p:extLst>
      <p:ext uri="{BB962C8B-B14F-4D97-AF65-F5344CB8AC3E}">
        <p14:creationId xmlns:p14="http://schemas.microsoft.com/office/powerpoint/2010/main" val="35725886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50873-27D1-4505-B16C-59FA88A900BA}"/>
              </a:ext>
            </a:extLst>
          </p:cNvPr>
          <p:cNvSpPr>
            <a:spLocks noGrp="1"/>
          </p:cNvSpPr>
          <p:nvPr>
            <p:ph type="title"/>
          </p:nvPr>
        </p:nvSpPr>
        <p:spPr/>
        <p:txBody>
          <a:bodyPr>
            <a:normAutofit/>
          </a:bodyPr>
          <a:lstStyle/>
          <a:p>
            <a:r>
              <a:rPr lang="en-US" sz="3200" b="1" dirty="0"/>
              <a:t>Outcomes and Recurrence</a:t>
            </a:r>
            <a:endParaRPr lang="fa-IR" sz="3200" b="1" dirty="0"/>
          </a:p>
        </p:txBody>
      </p:sp>
      <p:sp>
        <p:nvSpPr>
          <p:cNvPr id="3" name="Content Placeholder 2">
            <a:extLst>
              <a:ext uri="{FF2B5EF4-FFF2-40B4-BE49-F238E27FC236}">
                <a16:creationId xmlns:a16="http://schemas.microsoft.com/office/drawing/2014/main" id="{565BFE48-1FEB-4BDF-9D97-0DC1822C4756}"/>
              </a:ext>
            </a:extLst>
          </p:cNvPr>
          <p:cNvSpPr>
            <a:spLocks noGrp="1"/>
          </p:cNvSpPr>
          <p:nvPr>
            <p:ph idx="1"/>
          </p:nvPr>
        </p:nvSpPr>
        <p:spPr>
          <a:xfrm>
            <a:off x="1959429" y="1905000"/>
            <a:ext cx="11038125" cy="5166803"/>
          </a:xfrm>
        </p:spPr>
        <p:txBody>
          <a:bodyPr/>
          <a:lstStyle/>
          <a:p>
            <a:pPr algn="l" rtl="0"/>
            <a:r>
              <a:rPr lang="en-US" b="1" dirty="0"/>
              <a:t>Prevalence: 2-5% of healthy children experience one.</a:t>
            </a:r>
          </a:p>
          <a:p>
            <a:pPr algn="l" rtl="0"/>
            <a:r>
              <a:rPr lang="en-US" b="1" dirty="0"/>
              <a:t>Recurrence: 30% after the first seizure.</a:t>
            </a:r>
          </a:p>
          <a:p>
            <a:pPr algn="l" rtl="0"/>
            <a:r>
              <a:rPr lang="en-US" b="1" dirty="0"/>
              <a:t>50% after two or more seizures, or if the first seizure was before 1 year of age</a:t>
            </a:r>
            <a:r>
              <a:rPr lang="en-US" dirty="0"/>
              <a:t>.</a:t>
            </a:r>
            <a:endParaRPr lang="fa-IR" dirty="0"/>
          </a:p>
        </p:txBody>
      </p:sp>
    </p:spTree>
    <p:extLst>
      <p:ext uri="{BB962C8B-B14F-4D97-AF65-F5344CB8AC3E}">
        <p14:creationId xmlns:p14="http://schemas.microsoft.com/office/powerpoint/2010/main" val="34799577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DF185-5A4A-4193-BC21-AA47D53F72E2}"/>
              </a:ext>
            </a:extLst>
          </p:cNvPr>
          <p:cNvSpPr>
            <a:spLocks noGrp="1"/>
          </p:cNvSpPr>
          <p:nvPr>
            <p:ph type="title"/>
          </p:nvPr>
        </p:nvSpPr>
        <p:spPr/>
        <p:txBody>
          <a:bodyPr>
            <a:normAutofit/>
          </a:bodyPr>
          <a:lstStyle/>
          <a:p>
            <a:r>
              <a:rPr lang="en-US" sz="2800" b="1" dirty="0"/>
              <a:t>Inflammatory Mediators &amp; Cytokines</a:t>
            </a:r>
            <a:endParaRPr lang="fa-IR" sz="2800" b="1" dirty="0"/>
          </a:p>
        </p:txBody>
      </p:sp>
      <p:sp>
        <p:nvSpPr>
          <p:cNvPr id="3" name="Content Placeholder 2">
            <a:extLst>
              <a:ext uri="{FF2B5EF4-FFF2-40B4-BE49-F238E27FC236}">
                <a16:creationId xmlns:a16="http://schemas.microsoft.com/office/drawing/2014/main" id="{B4932441-EFFD-4C11-AE19-BF28A8804CE0}"/>
              </a:ext>
            </a:extLst>
          </p:cNvPr>
          <p:cNvSpPr>
            <a:spLocks noGrp="1"/>
          </p:cNvSpPr>
          <p:nvPr>
            <p:ph idx="1"/>
          </p:nvPr>
        </p:nvSpPr>
        <p:spPr>
          <a:xfrm>
            <a:off x="2194560" y="1645920"/>
            <a:ext cx="9310052" cy="4265302"/>
          </a:xfrm>
        </p:spPr>
        <p:txBody>
          <a:bodyPr/>
          <a:lstStyle/>
          <a:p>
            <a:pPr algn="l" rtl="0"/>
            <a:r>
              <a:rPr lang="en-US" b="1" dirty="0"/>
              <a:t> Pro-inflammatory cytokines: IL-1</a:t>
            </a:r>
            <a:r>
              <a:rPr lang="el-GR" b="1" dirty="0"/>
              <a:t>β, </a:t>
            </a:r>
            <a:r>
              <a:rPr lang="en-US" b="1" dirty="0"/>
              <a:t>IL-6, TNF-</a:t>
            </a:r>
            <a:r>
              <a:rPr lang="el-GR" b="1" dirty="0"/>
              <a:t>α</a:t>
            </a:r>
          </a:p>
          <a:p>
            <a:pPr algn="l" rtl="0"/>
            <a:r>
              <a:rPr lang="el-GR" b="1" u="sng" dirty="0"/>
              <a:t> </a:t>
            </a:r>
            <a:r>
              <a:rPr lang="en-US" b="1" u="sng" dirty="0"/>
              <a:t>Mechanisms:</a:t>
            </a:r>
          </a:p>
          <a:p>
            <a:pPr algn="l" rtl="0"/>
            <a:r>
              <a:rPr lang="en-US" b="1" dirty="0"/>
              <a:t>   Lower seizure threshold</a:t>
            </a:r>
          </a:p>
          <a:p>
            <a:pPr algn="l" rtl="0"/>
            <a:r>
              <a:rPr lang="en-US" b="1" dirty="0"/>
              <a:t>   Modulate neuronal excitability</a:t>
            </a:r>
          </a:p>
          <a:p>
            <a:pPr algn="l" rtl="0"/>
            <a:r>
              <a:rPr lang="en-US" b="1" dirty="0"/>
              <a:t>   Alter blood-brain barrier permeability</a:t>
            </a:r>
          </a:p>
          <a:p>
            <a:pPr algn="l" rtl="0"/>
            <a:r>
              <a:rPr lang="en-US" b="1" dirty="0"/>
              <a:t> Fever-induced changes in ion channel function</a:t>
            </a:r>
            <a:endParaRPr lang="fa-IR" b="1" dirty="0"/>
          </a:p>
        </p:txBody>
      </p:sp>
    </p:spTree>
    <p:extLst>
      <p:ext uri="{BB962C8B-B14F-4D97-AF65-F5344CB8AC3E}">
        <p14:creationId xmlns:p14="http://schemas.microsoft.com/office/powerpoint/2010/main" val="38484290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2337F-9833-4C8B-8B95-B8A65FF8702B}"/>
              </a:ext>
            </a:extLst>
          </p:cNvPr>
          <p:cNvSpPr>
            <a:spLocks noGrp="1"/>
          </p:cNvSpPr>
          <p:nvPr>
            <p:ph type="title"/>
          </p:nvPr>
        </p:nvSpPr>
        <p:spPr/>
        <p:txBody>
          <a:bodyPr>
            <a:normAutofit/>
          </a:bodyPr>
          <a:lstStyle/>
          <a:p>
            <a:r>
              <a:rPr lang="en-US" sz="3200" b="1" dirty="0"/>
              <a:t>Genetic Syndromes - GEFS+ Spectrum</a:t>
            </a:r>
            <a:endParaRPr lang="fa-IR" sz="3200" b="1" dirty="0"/>
          </a:p>
        </p:txBody>
      </p:sp>
      <p:sp>
        <p:nvSpPr>
          <p:cNvPr id="3" name="Content Placeholder 2">
            <a:extLst>
              <a:ext uri="{FF2B5EF4-FFF2-40B4-BE49-F238E27FC236}">
                <a16:creationId xmlns:a16="http://schemas.microsoft.com/office/drawing/2014/main" id="{CDB23349-991E-4A5C-BF3D-AFA866D0B9A5}"/>
              </a:ext>
            </a:extLst>
          </p:cNvPr>
          <p:cNvSpPr>
            <a:spLocks noGrp="1"/>
          </p:cNvSpPr>
          <p:nvPr>
            <p:ph idx="1"/>
          </p:nvPr>
        </p:nvSpPr>
        <p:spPr/>
        <p:txBody>
          <a:bodyPr/>
          <a:lstStyle/>
          <a:p>
            <a:pPr algn="l" rtl="0"/>
            <a:r>
              <a:rPr lang="en-US" b="1" dirty="0"/>
              <a:t> Genetic Epilepsy with Febrile Seizures Plus</a:t>
            </a:r>
          </a:p>
          <a:p>
            <a:pPr algn="l" rtl="0"/>
            <a:r>
              <a:rPr lang="en-US" b="1" dirty="0"/>
              <a:t> Autosomal dominant inheritance with variable penetrance</a:t>
            </a:r>
          </a:p>
          <a:p>
            <a:pPr algn="l" rtl="0"/>
            <a:r>
              <a:rPr lang="en-US" b="1" dirty="0"/>
              <a:t> Spectrum includes:</a:t>
            </a:r>
          </a:p>
          <a:p>
            <a:pPr algn="l" rtl="0"/>
            <a:r>
              <a:rPr lang="en-US" b="1" dirty="0"/>
              <a:t>   Simple febrile seizures</a:t>
            </a:r>
          </a:p>
          <a:p>
            <a:pPr algn="l" rtl="0"/>
            <a:r>
              <a:rPr lang="en-US" b="1" dirty="0"/>
              <a:t>   Febrile seizures plus (FS+)</a:t>
            </a:r>
          </a:p>
          <a:p>
            <a:pPr algn="l" rtl="0"/>
            <a:r>
              <a:rPr lang="en-US" b="1" dirty="0"/>
              <a:t>   Other epilepsy syndromes</a:t>
            </a:r>
          </a:p>
          <a:p>
            <a:pPr algn="l" rtl="0"/>
            <a:r>
              <a:rPr lang="en-US" b="1" dirty="0"/>
              <a:t> Multiple gene mutations identified</a:t>
            </a:r>
          </a:p>
          <a:p>
            <a:pPr algn="l" rtl="0"/>
            <a:r>
              <a:rPr lang="en-US" b="1" dirty="0"/>
              <a:t>Implicated Genes: Several genes have been identified, including SCN1A, SCN1B, SCN9A, and CPA6.</a:t>
            </a:r>
          </a:p>
          <a:p>
            <a:pPr algn="l" rtl="0"/>
            <a:endParaRPr lang="fa-IR" b="1" dirty="0"/>
          </a:p>
        </p:txBody>
      </p:sp>
    </p:spTree>
    <p:extLst>
      <p:ext uri="{BB962C8B-B14F-4D97-AF65-F5344CB8AC3E}">
        <p14:creationId xmlns:p14="http://schemas.microsoft.com/office/powerpoint/2010/main" val="2283943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19190-918E-4D59-9F82-8F81EAA43F48}"/>
              </a:ext>
            </a:extLst>
          </p:cNvPr>
          <p:cNvSpPr>
            <a:spLocks noGrp="1"/>
          </p:cNvSpPr>
          <p:nvPr>
            <p:ph type="title"/>
          </p:nvPr>
        </p:nvSpPr>
        <p:spPr>
          <a:xfrm>
            <a:off x="2345275" y="709835"/>
            <a:ext cx="8911687" cy="1280890"/>
          </a:xfrm>
        </p:spPr>
        <p:txBody>
          <a:bodyPr>
            <a:normAutofit/>
          </a:bodyPr>
          <a:lstStyle/>
          <a:p>
            <a:r>
              <a:rPr lang="en-US" sz="2800" b="1" dirty="0"/>
              <a:t>Dravet Syndrome (Severe Myoclonic Epilepsy)</a:t>
            </a:r>
            <a:endParaRPr lang="fa-IR" sz="2800" b="1" dirty="0"/>
          </a:p>
        </p:txBody>
      </p:sp>
      <p:sp>
        <p:nvSpPr>
          <p:cNvPr id="3" name="Content Placeholder 2">
            <a:extLst>
              <a:ext uri="{FF2B5EF4-FFF2-40B4-BE49-F238E27FC236}">
                <a16:creationId xmlns:a16="http://schemas.microsoft.com/office/drawing/2014/main" id="{8172424C-1B05-454F-B062-1B214DA7891B}"/>
              </a:ext>
            </a:extLst>
          </p:cNvPr>
          <p:cNvSpPr>
            <a:spLocks noGrp="1"/>
          </p:cNvSpPr>
          <p:nvPr>
            <p:ph idx="1"/>
          </p:nvPr>
        </p:nvSpPr>
        <p:spPr>
          <a:xfrm>
            <a:off x="2076994" y="1515291"/>
            <a:ext cx="9427618" cy="4335093"/>
          </a:xfrm>
        </p:spPr>
        <p:txBody>
          <a:bodyPr>
            <a:normAutofit/>
          </a:bodyPr>
          <a:lstStyle/>
          <a:p>
            <a:pPr algn="l" rtl="0"/>
            <a:r>
              <a:rPr lang="en-US" b="1" dirty="0"/>
              <a:t> SCN1A mutation in 80% of cases</a:t>
            </a:r>
          </a:p>
          <a:p>
            <a:pPr algn="l" rtl="0"/>
            <a:r>
              <a:rPr lang="en-US" b="1" dirty="0"/>
              <a:t> Onset typically before 7 months</a:t>
            </a:r>
          </a:p>
          <a:p>
            <a:pPr algn="l" rtl="0"/>
            <a:r>
              <a:rPr lang="en-US" b="1" dirty="0"/>
              <a:t>This is the most severe condition on the spectrum.</a:t>
            </a:r>
          </a:p>
          <a:p>
            <a:pPr algn="l" rtl="0"/>
            <a:r>
              <a:rPr lang="en-US" b="1" dirty="0"/>
              <a:t> Features:</a:t>
            </a:r>
          </a:p>
          <a:p>
            <a:pPr algn="l" rtl="0"/>
            <a:r>
              <a:rPr lang="en-US" b="1" dirty="0"/>
              <a:t>   Prolonged febrile and afebrile seizures</a:t>
            </a:r>
          </a:p>
          <a:p>
            <a:pPr algn="l" rtl="0"/>
            <a:r>
              <a:rPr lang="en-US" b="1" dirty="0"/>
              <a:t>   </a:t>
            </a:r>
            <a:r>
              <a:rPr lang="en-US" b="1" dirty="0" err="1"/>
              <a:t>Hemiclonic</a:t>
            </a:r>
            <a:r>
              <a:rPr lang="en-US" b="1" dirty="0"/>
              <a:t> seizures</a:t>
            </a:r>
          </a:p>
          <a:p>
            <a:pPr algn="l" rtl="0"/>
            <a:r>
              <a:rPr lang="en-US" b="1" dirty="0"/>
              <a:t>   Developmental regression</a:t>
            </a:r>
          </a:p>
          <a:p>
            <a:pPr algn="l" rtl="0"/>
            <a:r>
              <a:rPr lang="en-US" b="1" dirty="0"/>
              <a:t>   Treatment-resistant epilepsy</a:t>
            </a:r>
          </a:p>
          <a:p>
            <a:pPr algn="l" rtl="0"/>
            <a:r>
              <a:rPr lang="en-US" b="1" dirty="0"/>
              <a:t>Important Note on Vaccines many children previously diagnosed with "vaccine </a:t>
            </a:r>
            <a:endParaRPr lang="en-US" b="1" dirty="0" smtClean="0"/>
          </a:p>
          <a:p>
            <a:pPr marL="0" indent="0" algn="l" rtl="0">
              <a:buNone/>
            </a:pPr>
            <a:r>
              <a:rPr lang="en-US" b="1" dirty="0"/>
              <a:t> </a:t>
            </a:r>
            <a:r>
              <a:rPr lang="en-US" b="1" dirty="0" smtClean="0"/>
              <a:t>    encephalopathy</a:t>
            </a:r>
            <a:r>
              <a:rPr lang="en-US" b="1" dirty="0"/>
              <a:t>" (seizures and regression after vaccination) were later found to have Dravet syndrome genetic variants.</a:t>
            </a:r>
            <a:endParaRPr lang="fa-IR" b="1" dirty="0"/>
          </a:p>
        </p:txBody>
      </p:sp>
    </p:spTree>
    <p:extLst>
      <p:ext uri="{BB962C8B-B14F-4D97-AF65-F5344CB8AC3E}">
        <p14:creationId xmlns:p14="http://schemas.microsoft.com/office/powerpoint/2010/main" val="6902873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A8E9CB-2A6B-4C7A-8BF2-8F4A65B6A501}"/>
              </a:ext>
            </a:extLst>
          </p:cNvPr>
          <p:cNvSpPr>
            <a:spLocks noGrp="1"/>
          </p:cNvSpPr>
          <p:nvPr>
            <p:ph idx="1"/>
          </p:nvPr>
        </p:nvSpPr>
        <p:spPr>
          <a:xfrm>
            <a:off x="1261276" y="4690924"/>
            <a:ext cx="10545824" cy="3777622"/>
          </a:xfrm>
        </p:spPr>
        <p:txBody>
          <a:bodyPr/>
          <a:lstStyle/>
          <a:p>
            <a:pPr algn="l" rtl="0"/>
            <a:r>
              <a:rPr lang="en-US" sz="1800" b="0" i="0" dirty="0">
                <a:solidFill>
                  <a:srgbClr val="242021"/>
                </a:solidFill>
                <a:effectLst/>
                <a:latin typeface="Avenir-Book"/>
              </a:rPr>
              <a:t>Schematic representation of the varied clinical manifestations of Dravet syndrome and their relative incidence according to age. AA, Atypical absences; AE, acute encephalopathy; CG, crouching gait; CPS, complex partial seizures; DD, developmental delay; </a:t>
            </a:r>
            <a:r>
              <a:rPr lang="en-US" sz="1800" b="0" i="0" dirty="0" err="1">
                <a:solidFill>
                  <a:srgbClr val="242021"/>
                </a:solidFill>
                <a:effectLst/>
                <a:latin typeface="Avenir-Book"/>
              </a:rPr>
              <a:t>FSz</a:t>
            </a:r>
            <a:r>
              <a:rPr lang="en-US" sz="1800" b="0" i="0" dirty="0">
                <a:solidFill>
                  <a:srgbClr val="242021"/>
                </a:solidFill>
                <a:effectLst/>
                <a:latin typeface="Avenir-Book"/>
              </a:rPr>
              <a:t>, complex febrile seizures; GMS, generalized motor seizures; HS, hyperthermia sensitivity; </a:t>
            </a:r>
            <a:r>
              <a:rPr lang="en-US" sz="1800" b="0" i="0" dirty="0" err="1">
                <a:solidFill>
                  <a:srgbClr val="242021"/>
                </a:solidFill>
                <a:effectLst/>
                <a:latin typeface="Avenir-Book"/>
              </a:rPr>
              <a:t>MSz</a:t>
            </a:r>
            <a:r>
              <a:rPr lang="en-US" sz="1800" b="0" i="0" dirty="0">
                <a:solidFill>
                  <a:srgbClr val="242021"/>
                </a:solidFill>
                <a:effectLst/>
                <a:latin typeface="Avenir-Book"/>
              </a:rPr>
              <a:t>, myoclonic seizures; OS, obtundation status; SE, convulsive status epilepticus; Ataxia; SUDEP, sudden unexpected death in epilepsy.</a:t>
            </a:r>
            <a:r>
              <a:rPr lang="en-US" dirty="0"/>
              <a:t> </a:t>
            </a:r>
            <a:br>
              <a:rPr lang="en-US" dirty="0"/>
            </a:br>
            <a:endParaRPr lang="fa-IR" dirty="0"/>
          </a:p>
        </p:txBody>
      </p:sp>
      <p:pic>
        <p:nvPicPr>
          <p:cNvPr id="5" name="Picture 4">
            <a:extLst>
              <a:ext uri="{FF2B5EF4-FFF2-40B4-BE49-F238E27FC236}">
                <a16:creationId xmlns:a16="http://schemas.microsoft.com/office/drawing/2014/main" id="{2280FFC5-5EC6-47EE-BFAD-E5D804995A5B}"/>
              </a:ext>
            </a:extLst>
          </p:cNvPr>
          <p:cNvPicPr>
            <a:picLocks noChangeAspect="1"/>
          </p:cNvPicPr>
          <p:nvPr/>
        </p:nvPicPr>
        <p:blipFill>
          <a:blip r:embed="rId2"/>
          <a:stretch>
            <a:fillRect/>
          </a:stretch>
        </p:blipFill>
        <p:spPr>
          <a:xfrm>
            <a:off x="2407328" y="503811"/>
            <a:ext cx="7377343" cy="3853641"/>
          </a:xfrm>
          <a:prstGeom prst="rect">
            <a:avLst/>
          </a:prstGeom>
          <a:noFill/>
        </p:spPr>
      </p:pic>
    </p:spTree>
    <p:extLst>
      <p:ext uri="{BB962C8B-B14F-4D97-AF65-F5344CB8AC3E}">
        <p14:creationId xmlns:p14="http://schemas.microsoft.com/office/powerpoint/2010/main" val="34306184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8284B-D6F8-47A5-B0F8-3E1D0C698103}"/>
              </a:ext>
            </a:extLst>
          </p:cNvPr>
          <p:cNvSpPr>
            <a:spLocks noGrp="1"/>
          </p:cNvSpPr>
          <p:nvPr>
            <p:ph type="title"/>
          </p:nvPr>
        </p:nvSpPr>
        <p:spPr/>
        <p:txBody>
          <a:bodyPr>
            <a:normAutofit/>
          </a:bodyPr>
          <a:lstStyle/>
          <a:p>
            <a:r>
              <a:rPr lang="en-US" sz="3200" b="1" dirty="0"/>
              <a:t>Risk Factors - Initial Febrile Seizure</a:t>
            </a:r>
            <a:endParaRPr lang="fa-IR" sz="3200" b="1" dirty="0"/>
          </a:p>
        </p:txBody>
      </p:sp>
      <p:sp>
        <p:nvSpPr>
          <p:cNvPr id="3" name="Content Placeholder 2">
            <a:extLst>
              <a:ext uri="{FF2B5EF4-FFF2-40B4-BE49-F238E27FC236}">
                <a16:creationId xmlns:a16="http://schemas.microsoft.com/office/drawing/2014/main" id="{FEBE6743-1095-4DAD-A63F-11281424ADA9}"/>
              </a:ext>
            </a:extLst>
          </p:cNvPr>
          <p:cNvSpPr>
            <a:spLocks noGrp="1"/>
          </p:cNvSpPr>
          <p:nvPr>
            <p:ph idx="1"/>
          </p:nvPr>
        </p:nvSpPr>
        <p:spPr>
          <a:xfrm>
            <a:off x="1685109" y="1540188"/>
            <a:ext cx="9650827" cy="4887245"/>
          </a:xfrm>
        </p:spPr>
        <p:txBody>
          <a:bodyPr>
            <a:normAutofit/>
          </a:bodyPr>
          <a:lstStyle/>
          <a:p>
            <a:pPr algn="l" rtl="0"/>
            <a:r>
              <a:rPr lang="en-US" b="1" dirty="0"/>
              <a:t> Developmental delay</a:t>
            </a:r>
          </a:p>
          <a:p>
            <a:pPr algn="l" rtl="0"/>
            <a:r>
              <a:rPr lang="en-US" b="1" dirty="0"/>
              <a:t> Daycare attendance</a:t>
            </a:r>
          </a:p>
          <a:p>
            <a:pPr algn="l" rtl="0"/>
            <a:r>
              <a:rPr lang="en-US" b="1" dirty="0"/>
              <a:t> High fever magnitude</a:t>
            </a:r>
          </a:p>
          <a:p>
            <a:pPr algn="l" rtl="0"/>
            <a:r>
              <a:rPr lang="en-US" dirty="0"/>
              <a:t> </a:t>
            </a:r>
            <a:r>
              <a:rPr lang="en-US" b="1" dirty="0"/>
              <a:t>Recent vaccinations </a:t>
            </a:r>
            <a:r>
              <a:rPr lang="en-US" dirty="0"/>
              <a:t>(as fever trigger)</a:t>
            </a:r>
          </a:p>
          <a:p>
            <a:pPr algn="l" rtl="0"/>
            <a:r>
              <a:rPr lang="en-US" dirty="0"/>
              <a:t> </a:t>
            </a:r>
            <a:r>
              <a:rPr lang="en-US" b="1" dirty="0"/>
              <a:t>Family history of febrile seizures</a:t>
            </a:r>
          </a:p>
          <a:p>
            <a:pPr algn="l" rtl="0"/>
            <a:r>
              <a:rPr lang="en-US" dirty="0"/>
              <a:t> </a:t>
            </a:r>
            <a:r>
              <a:rPr lang="en-US" b="1" dirty="0"/>
              <a:t>Certain viral infections </a:t>
            </a:r>
            <a:r>
              <a:rPr lang="en-US" dirty="0"/>
              <a:t>(HHV-6, influenza)</a:t>
            </a:r>
          </a:p>
          <a:p>
            <a:pPr algn="l" rtl="0"/>
            <a:r>
              <a:rPr lang="en-US" b="1" dirty="0"/>
              <a:t>Common Illnesses</a:t>
            </a:r>
            <a:r>
              <a:rPr lang="en-US" dirty="0"/>
              <a:t> Otitis media, roseola.</a:t>
            </a:r>
          </a:p>
          <a:p>
            <a:pPr algn="l" rtl="0"/>
            <a:r>
              <a:rPr lang="en-US" b="1" dirty="0"/>
              <a:t>Bacterial Infections </a:t>
            </a:r>
            <a:r>
              <a:rPr lang="en-US" dirty="0"/>
              <a:t>Shigella and similar agents</a:t>
            </a:r>
          </a:p>
          <a:p>
            <a:pPr algn="l" rtl="0"/>
            <a:endParaRPr lang="en-US" dirty="0"/>
          </a:p>
          <a:p>
            <a:pPr marL="0" indent="0" algn="l" rtl="0">
              <a:buNone/>
            </a:pPr>
            <a:endParaRPr lang="fa-IR" b="1" dirty="0"/>
          </a:p>
        </p:txBody>
      </p:sp>
    </p:spTree>
    <p:extLst>
      <p:ext uri="{BB962C8B-B14F-4D97-AF65-F5344CB8AC3E}">
        <p14:creationId xmlns:p14="http://schemas.microsoft.com/office/powerpoint/2010/main" val="1107729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A3909-A037-411B-924D-6D14EE704BA9}"/>
              </a:ext>
            </a:extLst>
          </p:cNvPr>
          <p:cNvSpPr>
            <a:spLocks noGrp="1"/>
          </p:cNvSpPr>
          <p:nvPr>
            <p:ph type="title"/>
          </p:nvPr>
        </p:nvSpPr>
        <p:spPr>
          <a:xfrm>
            <a:off x="2274887" y="624110"/>
            <a:ext cx="8911687" cy="1280890"/>
          </a:xfrm>
        </p:spPr>
        <p:txBody>
          <a:bodyPr/>
          <a:lstStyle/>
          <a:p>
            <a:r>
              <a:rPr lang="en-US" b="1" i="1" dirty="0"/>
              <a:t>Febrile Status Epilepticus</a:t>
            </a:r>
            <a:endParaRPr lang="fa-IR" b="1" i="1" dirty="0"/>
          </a:p>
        </p:txBody>
      </p:sp>
      <p:sp>
        <p:nvSpPr>
          <p:cNvPr id="3" name="Content Placeholder 2">
            <a:extLst>
              <a:ext uri="{FF2B5EF4-FFF2-40B4-BE49-F238E27FC236}">
                <a16:creationId xmlns:a16="http://schemas.microsoft.com/office/drawing/2014/main" id="{6F50E6A3-4AB5-4A64-9F7A-FD1C9B10312E}"/>
              </a:ext>
            </a:extLst>
          </p:cNvPr>
          <p:cNvSpPr>
            <a:spLocks noGrp="1"/>
          </p:cNvSpPr>
          <p:nvPr>
            <p:ph idx="1"/>
          </p:nvPr>
        </p:nvSpPr>
        <p:spPr>
          <a:xfrm>
            <a:off x="1645920" y="1410789"/>
            <a:ext cx="9544367" cy="4443283"/>
          </a:xfrm>
        </p:spPr>
        <p:txBody>
          <a:bodyPr>
            <a:normAutofit/>
          </a:bodyPr>
          <a:lstStyle/>
          <a:p>
            <a:pPr algn="l" rtl="0"/>
            <a:r>
              <a:rPr lang="en-US" sz="2000" b="1" dirty="0"/>
              <a:t> Definition: </a:t>
            </a:r>
            <a:r>
              <a:rPr lang="en-US" sz="2000" dirty="0"/>
              <a:t>Continuous seizure &gt;30 minutes</a:t>
            </a:r>
          </a:p>
          <a:p>
            <a:pPr algn="l" rtl="0"/>
            <a:r>
              <a:rPr lang="en-US" sz="2000" dirty="0"/>
              <a:t> </a:t>
            </a:r>
            <a:r>
              <a:rPr lang="en-US" sz="2000" b="1" dirty="0"/>
              <a:t>Incidence: </a:t>
            </a:r>
            <a:r>
              <a:rPr lang="en-US" sz="2000" dirty="0"/>
              <a:t>5% of febrile seizures</a:t>
            </a:r>
          </a:p>
          <a:p>
            <a:pPr algn="l" rtl="0"/>
            <a:r>
              <a:rPr lang="en-US" sz="2000" dirty="0"/>
              <a:t> </a:t>
            </a:r>
            <a:r>
              <a:rPr lang="en-US" sz="2000" b="1" dirty="0"/>
              <a:t>Complications:</a:t>
            </a:r>
          </a:p>
          <a:p>
            <a:pPr algn="l" rtl="0"/>
            <a:r>
              <a:rPr lang="en-US" sz="2000" dirty="0"/>
              <a:t>   Hippocampal injury</a:t>
            </a:r>
          </a:p>
          <a:p>
            <a:pPr algn="l" rtl="0"/>
            <a:r>
              <a:rPr lang="en-US" sz="2000" dirty="0"/>
              <a:t>   Mesial temporal sclerosis</a:t>
            </a:r>
          </a:p>
          <a:p>
            <a:pPr algn="l" rtl="0"/>
            <a:r>
              <a:rPr lang="en-US" sz="2000" dirty="0"/>
              <a:t>   Increased epilepsy risk</a:t>
            </a:r>
          </a:p>
          <a:p>
            <a:pPr algn="l" rtl="0"/>
            <a:r>
              <a:rPr lang="en-US" sz="2000" dirty="0">
                <a:solidFill>
                  <a:schemeClr val="tx1"/>
                </a:solidFill>
              </a:rPr>
              <a:t> </a:t>
            </a:r>
            <a:r>
              <a:rPr lang="en-US" sz="2000" b="1" dirty="0">
                <a:solidFill>
                  <a:schemeClr val="tx1"/>
                </a:solidFill>
              </a:rPr>
              <a:t>Neurological emergency</a:t>
            </a:r>
            <a:endParaRPr lang="fa-IR" sz="2000" b="1" dirty="0">
              <a:solidFill>
                <a:schemeClr val="tx1"/>
              </a:solidFill>
            </a:endParaRPr>
          </a:p>
        </p:txBody>
      </p:sp>
    </p:spTree>
    <p:extLst>
      <p:ext uri="{BB962C8B-B14F-4D97-AF65-F5344CB8AC3E}">
        <p14:creationId xmlns:p14="http://schemas.microsoft.com/office/powerpoint/2010/main" val="9656078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47816-FD8C-451F-B59F-F235A2B93BB7}"/>
              </a:ext>
            </a:extLst>
          </p:cNvPr>
          <p:cNvSpPr>
            <a:spLocks noGrp="1"/>
          </p:cNvSpPr>
          <p:nvPr>
            <p:ph type="title"/>
          </p:nvPr>
        </p:nvSpPr>
        <p:spPr>
          <a:xfrm>
            <a:off x="2307175" y="681260"/>
            <a:ext cx="8911687" cy="1280890"/>
          </a:xfrm>
        </p:spPr>
        <p:txBody>
          <a:bodyPr>
            <a:normAutofit/>
          </a:bodyPr>
          <a:lstStyle/>
          <a:p>
            <a:r>
              <a:rPr lang="en-US" sz="3200" dirty="0"/>
              <a:t>History Taking - Comprehensive Approach</a:t>
            </a:r>
            <a:endParaRPr lang="fa-IR" sz="3200" dirty="0"/>
          </a:p>
        </p:txBody>
      </p:sp>
      <p:sp>
        <p:nvSpPr>
          <p:cNvPr id="3" name="Content Placeholder 2">
            <a:extLst>
              <a:ext uri="{FF2B5EF4-FFF2-40B4-BE49-F238E27FC236}">
                <a16:creationId xmlns:a16="http://schemas.microsoft.com/office/drawing/2014/main" id="{24862680-198A-48CB-BED9-0AF43AEE09DC}"/>
              </a:ext>
            </a:extLst>
          </p:cNvPr>
          <p:cNvSpPr>
            <a:spLocks noGrp="1"/>
          </p:cNvSpPr>
          <p:nvPr>
            <p:ph idx="1"/>
          </p:nvPr>
        </p:nvSpPr>
        <p:spPr>
          <a:xfrm>
            <a:off x="1750423" y="1554480"/>
            <a:ext cx="9754189" cy="4370070"/>
          </a:xfrm>
        </p:spPr>
        <p:txBody>
          <a:bodyPr>
            <a:normAutofit/>
          </a:bodyPr>
          <a:lstStyle/>
          <a:p>
            <a:pPr algn="l" rtl="0"/>
            <a:r>
              <a:rPr lang="en-US" sz="2000" b="1" dirty="0"/>
              <a:t> Seizure Description:</a:t>
            </a:r>
          </a:p>
          <a:p>
            <a:pPr algn="l" rtl="0"/>
            <a:r>
              <a:rPr lang="en-US" sz="2000" dirty="0"/>
              <a:t>   Onset, duration, type</a:t>
            </a:r>
          </a:p>
          <a:p>
            <a:pPr algn="l" rtl="0"/>
            <a:r>
              <a:rPr lang="en-US" sz="2000" dirty="0"/>
              <a:t>   Focal vs generalized features</a:t>
            </a:r>
          </a:p>
          <a:p>
            <a:pPr algn="l" rtl="0"/>
            <a:r>
              <a:rPr lang="en-US" sz="2000" dirty="0"/>
              <a:t>   Eye deviation, cyanosis, automatisms</a:t>
            </a:r>
          </a:p>
          <a:p>
            <a:pPr algn="l" rtl="0"/>
            <a:r>
              <a:rPr lang="en-US" sz="2000" b="1" dirty="0"/>
              <a:t> Febrile Illness Details</a:t>
            </a:r>
          </a:p>
          <a:p>
            <a:pPr algn="l" rtl="0"/>
            <a:r>
              <a:rPr lang="en-US" sz="2000" b="1" dirty="0"/>
              <a:t> </a:t>
            </a:r>
            <a:r>
              <a:rPr lang="en-US" sz="2000" b="1" dirty="0" err="1"/>
              <a:t>Develoamental</a:t>
            </a:r>
            <a:r>
              <a:rPr lang="en-US" sz="2000" b="1" dirty="0"/>
              <a:t> History</a:t>
            </a:r>
          </a:p>
          <a:p>
            <a:pPr algn="l" rtl="0"/>
            <a:r>
              <a:rPr lang="en-US" sz="2000" dirty="0"/>
              <a:t> </a:t>
            </a:r>
            <a:r>
              <a:rPr lang="en-US" sz="2000" b="1" dirty="0"/>
              <a:t>Family History </a:t>
            </a:r>
            <a:r>
              <a:rPr lang="en-US" sz="2000" dirty="0"/>
              <a:t>(3-generation when possible)</a:t>
            </a:r>
          </a:p>
          <a:p>
            <a:pPr algn="l" rtl="0"/>
            <a:r>
              <a:rPr lang="en-US" sz="2000" dirty="0"/>
              <a:t> </a:t>
            </a:r>
            <a:r>
              <a:rPr lang="en-US" sz="2000" b="1" dirty="0"/>
              <a:t>Birth and Medical History</a:t>
            </a:r>
            <a:endParaRPr lang="fa-IR" sz="2000" b="1" dirty="0"/>
          </a:p>
        </p:txBody>
      </p:sp>
    </p:spTree>
    <p:extLst>
      <p:ext uri="{BB962C8B-B14F-4D97-AF65-F5344CB8AC3E}">
        <p14:creationId xmlns:p14="http://schemas.microsoft.com/office/powerpoint/2010/main" val="30240566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A48B3-7264-46C9-8B2E-C36FDF74C290}"/>
              </a:ext>
            </a:extLst>
          </p:cNvPr>
          <p:cNvSpPr>
            <a:spLocks noGrp="1"/>
          </p:cNvSpPr>
          <p:nvPr>
            <p:ph type="title"/>
          </p:nvPr>
        </p:nvSpPr>
        <p:spPr>
          <a:xfrm>
            <a:off x="2278600" y="690785"/>
            <a:ext cx="8911687" cy="1280890"/>
          </a:xfrm>
        </p:spPr>
        <p:txBody>
          <a:bodyPr>
            <a:normAutofit/>
          </a:bodyPr>
          <a:lstStyle/>
          <a:p>
            <a:r>
              <a:rPr lang="en-US" sz="3200" b="1" dirty="0"/>
              <a:t>Physical Examination</a:t>
            </a:r>
            <a:endParaRPr lang="fa-IR" sz="3200" b="1" dirty="0"/>
          </a:p>
        </p:txBody>
      </p:sp>
      <p:sp>
        <p:nvSpPr>
          <p:cNvPr id="3" name="Content Placeholder 2">
            <a:extLst>
              <a:ext uri="{FF2B5EF4-FFF2-40B4-BE49-F238E27FC236}">
                <a16:creationId xmlns:a16="http://schemas.microsoft.com/office/drawing/2014/main" id="{81C689F3-43C7-4CCE-8700-007ECB8B0E5D}"/>
              </a:ext>
            </a:extLst>
          </p:cNvPr>
          <p:cNvSpPr>
            <a:spLocks noGrp="1"/>
          </p:cNvSpPr>
          <p:nvPr>
            <p:ph idx="1"/>
          </p:nvPr>
        </p:nvSpPr>
        <p:spPr>
          <a:xfrm>
            <a:off x="1515291" y="1502229"/>
            <a:ext cx="9989321" cy="4365171"/>
          </a:xfrm>
        </p:spPr>
        <p:txBody>
          <a:bodyPr>
            <a:normAutofit/>
          </a:bodyPr>
          <a:lstStyle/>
          <a:p>
            <a:pPr algn="l" rtl="0"/>
            <a:r>
              <a:rPr lang="en-US" sz="2000" dirty="0"/>
              <a:t> </a:t>
            </a:r>
            <a:r>
              <a:rPr lang="en-US" sz="2000" b="1" dirty="0"/>
              <a:t>Vital Signs </a:t>
            </a:r>
            <a:r>
              <a:rPr lang="en-US" sz="2000" dirty="0"/>
              <a:t>and general appearance</a:t>
            </a:r>
          </a:p>
          <a:p>
            <a:pPr algn="l" rtl="0"/>
            <a:r>
              <a:rPr lang="en-US" sz="2000" dirty="0"/>
              <a:t> </a:t>
            </a:r>
            <a:r>
              <a:rPr lang="en-US" sz="2000" b="1" dirty="0"/>
              <a:t>Meningeal Signs </a:t>
            </a:r>
            <a:r>
              <a:rPr lang="en-US" sz="2000" dirty="0"/>
              <a:t>assessment</a:t>
            </a:r>
          </a:p>
          <a:p>
            <a:pPr algn="l" rtl="0"/>
            <a:r>
              <a:rPr lang="en-US" sz="2000" dirty="0"/>
              <a:t> </a:t>
            </a:r>
            <a:r>
              <a:rPr lang="en-US" sz="2000" b="1" dirty="0"/>
              <a:t>Thorough Fever Source </a:t>
            </a:r>
            <a:r>
              <a:rPr lang="en-US" sz="2000" dirty="0"/>
              <a:t>identification</a:t>
            </a:r>
          </a:p>
          <a:p>
            <a:pPr algn="l" rtl="0"/>
            <a:r>
              <a:rPr lang="en-US" sz="2000" dirty="0"/>
              <a:t> </a:t>
            </a:r>
            <a:r>
              <a:rPr lang="en-US" sz="2000" b="1" dirty="0"/>
              <a:t>Complete Neurological Examination</a:t>
            </a:r>
          </a:p>
          <a:p>
            <a:pPr algn="l" rtl="0"/>
            <a:r>
              <a:rPr lang="en-US" sz="2000" dirty="0"/>
              <a:t> </a:t>
            </a:r>
            <a:r>
              <a:rPr lang="en-US" sz="2000" b="1" dirty="0"/>
              <a:t>Developmental Assessment</a:t>
            </a:r>
          </a:p>
          <a:p>
            <a:pPr algn="l" rtl="0"/>
            <a:r>
              <a:rPr lang="en-US" sz="2000" dirty="0"/>
              <a:t> </a:t>
            </a:r>
            <a:r>
              <a:rPr lang="en-US" sz="2000" b="1" dirty="0"/>
              <a:t>Skin Examination </a:t>
            </a:r>
            <a:r>
              <a:rPr lang="en-US" sz="2000" dirty="0"/>
              <a:t>for neurocutaneous disorders</a:t>
            </a:r>
            <a:endParaRPr lang="fa-IR" sz="2000" dirty="0"/>
          </a:p>
        </p:txBody>
      </p:sp>
    </p:spTree>
    <p:extLst>
      <p:ext uri="{BB962C8B-B14F-4D97-AF65-F5344CB8AC3E}">
        <p14:creationId xmlns:p14="http://schemas.microsoft.com/office/powerpoint/2010/main" val="3355105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62067-463F-4B0B-B93A-975E92C396AB}"/>
              </a:ext>
            </a:extLst>
          </p:cNvPr>
          <p:cNvSpPr>
            <a:spLocks noGrp="1"/>
          </p:cNvSpPr>
          <p:nvPr>
            <p:ph type="title"/>
          </p:nvPr>
        </p:nvSpPr>
        <p:spPr/>
        <p:txBody>
          <a:bodyPr>
            <a:normAutofit/>
          </a:bodyPr>
          <a:lstStyle/>
          <a:p>
            <a:r>
              <a:rPr lang="en-US" sz="3200" b="1" dirty="0"/>
              <a:t>Epidemiology - Global Perspective</a:t>
            </a:r>
            <a:endParaRPr lang="fa-IR" sz="3200" b="1" dirty="0"/>
          </a:p>
        </p:txBody>
      </p:sp>
      <p:sp>
        <p:nvSpPr>
          <p:cNvPr id="3" name="Content Placeholder 2">
            <a:extLst>
              <a:ext uri="{FF2B5EF4-FFF2-40B4-BE49-F238E27FC236}">
                <a16:creationId xmlns:a16="http://schemas.microsoft.com/office/drawing/2014/main" id="{D1853F0D-16D2-4491-8B82-67378394151B}"/>
              </a:ext>
            </a:extLst>
          </p:cNvPr>
          <p:cNvSpPr>
            <a:spLocks noGrp="1"/>
          </p:cNvSpPr>
          <p:nvPr>
            <p:ph idx="1"/>
          </p:nvPr>
        </p:nvSpPr>
        <p:spPr>
          <a:xfrm>
            <a:off x="1750423" y="1632857"/>
            <a:ext cx="9754189" cy="4278365"/>
          </a:xfrm>
        </p:spPr>
        <p:txBody>
          <a:bodyPr/>
          <a:lstStyle/>
          <a:p>
            <a:pPr algn="l" rtl="0"/>
            <a:r>
              <a:rPr lang="en-US" dirty="0"/>
              <a:t> </a:t>
            </a:r>
            <a:r>
              <a:rPr lang="en-US" b="1" dirty="0"/>
              <a:t>Most common </a:t>
            </a:r>
            <a:r>
              <a:rPr lang="en-US" dirty="0"/>
              <a:t>neurological disorder in childhood</a:t>
            </a:r>
          </a:p>
          <a:p>
            <a:pPr algn="l" rtl="0"/>
            <a:r>
              <a:rPr lang="en-US" dirty="0"/>
              <a:t> Prevalence: </a:t>
            </a:r>
            <a:r>
              <a:rPr lang="en-US" b="1" dirty="0"/>
              <a:t>2-5%</a:t>
            </a:r>
            <a:r>
              <a:rPr lang="en-US" dirty="0"/>
              <a:t> in Western countries</a:t>
            </a:r>
          </a:p>
          <a:p>
            <a:pPr algn="l" rtl="0"/>
            <a:r>
              <a:rPr lang="en-US" dirty="0"/>
              <a:t> Geographic variation: Japan (6-9%), Guam (14%)</a:t>
            </a:r>
          </a:p>
          <a:p>
            <a:pPr algn="l" rtl="0"/>
            <a:r>
              <a:rPr lang="en-US" dirty="0"/>
              <a:t> Peak incidence: </a:t>
            </a:r>
            <a:r>
              <a:rPr lang="en-US" b="1" dirty="0"/>
              <a:t>18 months </a:t>
            </a:r>
            <a:r>
              <a:rPr lang="en-US" dirty="0"/>
              <a:t>(80% occur between 6 months-3 years)</a:t>
            </a:r>
          </a:p>
          <a:p>
            <a:pPr algn="l" rtl="0"/>
            <a:r>
              <a:rPr lang="en-US" dirty="0"/>
              <a:t> Seasonal patterns correlate with common viral illnesses</a:t>
            </a:r>
          </a:p>
          <a:p>
            <a:pPr algn="l" rtl="0"/>
            <a:r>
              <a:rPr lang="en-US" dirty="0"/>
              <a:t> Male predominance (slight)</a:t>
            </a:r>
            <a:endParaRPr lang="fa-IR" dirty="0"/>
          </a:p>
        </p:txBody>
      </p:sp>
    </p:spTree>
    <p:extLst>
      <p:ext uri="{BB962C8B-B14F-4D97-AF65-F5344CB8AC3E}">
        <p14:creationId xmlns:p14="http://schemas.microsoft.com/office/powerpoint/2010/main" val="389130956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56091-4396-4BCF-8EF4-E250A731D6C7}"/>
              </a:ext>
            </a:extLst>
          </p:cNvPr>
          <p:cNvSpPr>
            <a:spLocks noGrp="1"/>
          </p:cNvSpPr>
          <p:nvPr>
            <p:ph type="title"/>
          </p:nvPr>
        </p:nvSpPr>
        <p:spPr>
          <a:xfrm>
            <a:off x="2103359" y="5440986"/>
            <a:ext cx="8911687" cy="1280890"/>
          </a:xfrm>
        </p:spPr>
        <p:txBody>
          <a:bodyPr>
            <a:normAutofit fontScale="90000"/>
          </a:bodyPr>
          <a:lstStyle/>
          <a:p>
            <a:r>
              <a:rPr lang="en-US" sz="2000" dirty="0">
                <a:solidFill>
                  <a:schemeClr val="tx1">
                    <a:lumMod val="75000"/>
                    <a:lumOff val="25000"/>
                  </a:schemeClr>
                </a:solidFill>
                <a:latin typeface="+mn-lt"/>
                <a:ea typeface="+mn-ea"/>
                <a:cs typeface="+mn-cs"/>
              </a:rPr>
              <a:t>Treatment algorithm for the management of febrile seizures. (Modified from Mikati MA, </a:t>
            </a:r>
            <a:r>
              <a:rPr lang="en-US" sz="2000" dirty="0" err="1">
                <a:solidFill>
                  <a:schemeClr val="tx1">
                    <a:lumMod val="75000"/>
                    <a:lumOff val="25000"/>
                  </a:schemeClr>
                </a:solidFill>
                <a:latin typeface="+mn-lt"/>
                <a:ea typeface="+mn-ea"/>
                <a:cs typeface="+mn-cs"/>
              </a:rPr>
              <a:t>Rahi</a:t>
            </a:r>
            <a:r>
              <a:rPr lang="en-US" sz="2000" dirty="0">
                <a:solidFill>
                  <a:schemeClr val="tx1">
                    <a:lumMod val="75000"/>
                    <a:lumOff val="25000"/>
                  </a:schemeClr>
                </a:solidFill>
                <a:latin typeface="+mn-lt"/>
                <a:ea typeface="+mn-ea"/>
                <a:cs typeface="+mn-cs"/>
              </a:rPr>
              <a:t> A. Febrile seizures: from molecular biology to clinical practice. Neurosciences.</a:t>
            </a:r>
            <a:r>
              <a:rPr lang="en-US" dirty="0">
                <a:latin typeface="Century Gothic (Body)"/>
              </a:rPr>
              <a:t/>
            </a:r>
            <a:br>
              <a:rPr lang="en-US" dirty="0">
                <a:latin typeface="Century Gothic (Body)"/>
              </a:rPr>
            </a:br>
            <a:endParaRPr lang="fa-IR" dirty="0">
              <a:latin typeface="Century Gothic (Body)"/>
            </a:endParaRPr>
          </a:p>
        </p:txBody>
      </p:sp>
      <p:pic>
        <p:nvPicPr>
          <p:cNvPr id="5" name="Content Placeholder 4">
            <a:extLst>
              <a:ext uri="{FF2B5EF4-FFF2-40B4-BE49-F238E27FC236}">
                <a16:creationId xmlns:a16="http://schemas.microsoft.com/office/drawing/2014/main" id="{0436AEBB-D925-4067-BE42-FE834795CE8A}"/>
              </a:ext>
            </a:extLst>
          </p:cNvPr>
          <p:cNvPicPr>
            <a:picLocks noGrp="1" noChangeAspect="1"/>
          </p:cNvPicPr>
          <p:nvPr>
            <p:ph idx="1"/>
          </p:nvPr>
        </p:nvPicPr>
        <p:blipFill>
          <a:blip r:embed="rId2"/>
          <a:stretch>
            <a:fillRect/>
          </a:stretch>
        </p:blipFill>
        <p:spPr>
          <a:xfrm>
            <a:off x="2939143" y="269474"/>
            <a:ext cx="6309360" cy="5171512"/>
          </a:xfrm>
        </p:spPr>
      </p:pic>
    </p:spTree>
    <p:extLst>
      <p:ext uri="{BB962C8B-B14F-4D97-AF65-F5344CB8AC3E}">
        <p14:creationId xmlns:p14="http://schemas.microsoft.com/office/powerpoint/2010/main" val="6317735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13A05-9DE9-446F-827A-7D7136072F05}"/>
              </a:ext>
            </a:extLst>
          </p:cNvPr>
          <p:cNvSpPr>
            <a:spLocks noGrp="1"/>
          </p:cNvSpPr>
          <p:nvPr>
            <p:ph type="title"/>
          </p:nvPr>
        </p:nvSpPr>
        <p:spPr>
          <a:xfrm>
            <a:off x="2032987" y="635577"/>
            <a:ext cx="8911687" cy="1280890"/>
          </a:xfrm>
        </p:spPr>
        <p:txBody>
          <a:bodyPr>
            <a:normAutofit/>
          </a:bodyPr>
          <a:lstStyle/>
          <a:p>
            <a:r>
              <a:rPr lang="en-US" sz="3200" b="1" dirty="0"/>
              <a:t>Lumbar Puncture - Indications</a:t>
            </a:r>
            <a:endParaRPr lang="fa-IR" sz="3200" b="1" dirty="0"/>
          </a:p>
        </p:txBody>
      </p:sp>
      <p:sp>
        <p:nvSpPr>
          <p:cNvPr id="3" name="Content Placeholder 2">
            <a:extLst>
              <a:ext uri="{FF2B5EF4-FFF2-40B4-BE49-F238E27FC236}">
                <a16:creationId xmlns:a16="http://schemas.microsoft.com/office/drawing/2014/main" id="{F2274444-84C1-43AA-B8CE-7D77CBB89B59}"/>
              </a:ext>
            </a:extLst>
          </p:cNvPr>
          <p:cNvSpPr>
            <a:spLocks noGrp="1"/>
          </p:cNvSpPr>
          <p:nvPr>
            <p:ph idx="1"/>
          </p:nvPr>
        </p:nvSpPr>
        <p:spPr>
          <a:xfrm>
            <a:off x="2032987" y="1501159"/>
            <a:ext cx="9740915" cy="4909351"/>
          </a:xfrm>
          <a:noFill/>
        </p:spPr>
        <p:txBody>
          <a:bodyPr>
            <a:normAutofit fontScale="92500" lnSpcReduction="10000"/>
          </a:bodyPr>
          <a:lstStyle/>
          <a:p>
            <a:pPr algn="l" rtl="0"/>
            <a:r>
              <a:rPr lang="en-US" b="1" dirty="0"/>
              <a:t> Strong Indications:</a:t>
            </a:r>
          </a:p>
          <a:p>
            <a:pPr algn="l" rtl="0"/>
            <a:r>
              <a:rPr lang="en-US" dirty="0"/>
              <a:t>   Meningeal signs</a:t>
            </a:r>
          </a:p>
          <a:p>
            <a:pPr algn="l" rtl="0"/>
            <a:r>
              <a:rPr lang="en-US" dirty="0"/>
              <a:t>   Complex febrile seizure</a:t>
            </a:r>
          </a:p>
          <a:p>
            <a:pPr algn="l" rtl="0"/>
            <a:r>
              <a:rPr lang="en-US" dirty="0"/>
              <a:t>   </a:t>
            </a:r>
            <a:r>
              <a:rPr lang="en-US" b="1" dirty="0"/>
              <a:t>All infants &lt; 6 months </a:t>
            </a:r>
            <a:r>
              <a:rPr lang="en-US" dirty="0"/>
              <a:t>with fever and seizure</a:t>
            </a:r>
          </a:p>
          <a:p>
            <a:pPr algn="l" rtl="0"/>
            <a:r>
              <a:rPr lang="en-US" b="1" i="0" dirty="0">
                <a:solidFill>
                  <a:srgbClr val="0F1115"/>
                </a:solidFill>
                <a:effectLst/>
                <a:latin typeface="quote-cjk-patch"/>
              </a:rPr>
              <a:t>   </a:t>
            </a:r>
            <a:r>
              <a:rPr lang="en-US" b="1" dirty="0"/>
              <a:t>Children 6-12 months</a:t>
            </a:r>
            <a:r>
              <a:rPr lang="en-US" b="0" i="0" dirty="0">
                <a:solidFill>
                  <a:srgbClr val="0F1115"/>
                </a:solidFill>
                <a:effectLst/>
                <a:latin typeface="Century Gothic (Body)"/>
              </a:rPr>
              <a:t> </a:t>
            </a:r>
            <a:r>
              <a:rPr lang="en-US" dirty="0"/>
              <a:t>with deficient or unknown </a:t>
            </a:r>
            <a:r>
              <a:rPr lang="en-US" dirty="0" err="1"/>
              <a:t>HiB</a:t>
            </a:r>
            <a:r>
              <a:rPr lang="en-US" dirty="0"/>
              <a:t>/S. pneumoniae vaccination status</a:t>
            </a:r>
          </a:p>
          <a:p>
            <a:pPr algn="l" rtl="0"/>
            <a:r>
              <a:rPr lang="en-US" dirty="0"/>
              <a:t>   Persistent lethargy/irritability</a:t>
            </a:r>
          </a:p>
          <a:p>
            <a:pPr algn="l" rtl="0"/>
            <a:r>
              <a:rPr lang="en-US" dirty="0"/>
              <a:t>   Immunocompromised state</a:t>
            </a:r>
          </a:p>
          <a:p>
            <a:pPr algn="l" rtl="0">
              <a:lnSpc>
                <a:spcPct val="150000"/>
              </a:lnSpc>
            </a:pPr>
            <a:r>
              <a:rPr lang="en-US" b="1" i="0" dirty="0">
                <a:effectLst/>
                <a:latin typeface="quote-cjk-patch"/>
              </a:rPr>
              <a:t>    </a:t>
            </a:r>
            <a:r>
              <a:rPr lang="en-US" i="0" dirty="0">
                <a:effectLst/>
                <a:latin typeface="Century Gothic (Body)"/>
              </a:rPr>
              <a:t>Children pretreated with antibiotics: </a:t>
            </a:r>
            <a:r>
              <a:rPr lang="en-US" b="0" i="0" dirty="0">
                <a:effectLst/>
                <a:latin typeface="Century Gothic (Body)"/>
              </a:rPr>
              <a:t>Antibiotics can mask the classic signs   of </a:t>
            </a:r>
            <a:r>
              <a:rPr lang="en-US" b="0" i="0" dirty="0" err="1">
                <a:effectLst/>
                <a:latin typeface="Century Gothic (Body)"/>
              </a:rPr>
              <a:t>meningitis,making</a:t>
            </a:r>
            <a:r>
              <a:rPr lang="en-US" b="0" i="0" dirty="0">
                <a:effectLst/>
                <a:latin typeface="Century Gothic (Body)"/>
              </a:rPr>
              <a:t> lab testing necessary.</a:t>
            </a:r>
          </a:p>
          <a:p>
            <a:pPr algn="l" rtl="0">
              <a:lnSpc>
                <a:spcPct val="150000"/>
              </a:lnSpc>
            </a:pPr>
            <a:r>
              <a:rPr lang="en-US" i="0" dirty="0">
                <a:effectLst/>
                <a:latin typeface="quote-cjk-patch"/>
              </a:rPr>
              <a:t>    </a:t>
            </a:r>
            <a:r>
              <a:rPr lang="en-US" i="0" dirty="0">
                <a:effectLst/>
                <a:latin typeface="Century Gothic (Body)"/>
              </a:rPr>
              <a:t>Children in febrile status epilepticus (without infection)</a:t>
            </a:r>
            <a:endParaRPr lang="en-US" dirty="0">
              <a:latin typeface="Century Gothic (Body)"/>
            </a:endParaRPr>
          </a:p>
          <a:p>
            <a:pPr algn="l" rtl="0"/>
            <a:r>
              <a:rPr lang="en-US" b="1" dirty="0"/>
              <a:t> Relative Indications:</a:t>
            </a:r>
          </a:p>
          <a:p>
            <a:pPr algn="l" rtl="0"/>
            <a:r>
              <a:rPr lang="en-US" dirty="0"/>
              <a:t>   Partially treated fever</a:t>
            </a:r>
          </a:p>
          <a:p>
            <a:pPr algn="l" rtl="0"/>
            <a:r>
              <a:rPr lang="en-US" dirty="0"/>
              <a:t>   Prolonged post-ictal state</a:t>
            </a:r>
            <a:endParaRPr lang="fa-IR" dirty="0"/>
          </a:p>
        </p:txBody>
      </p:sp>
    </p:spTree>
    <p:extLst>
      <p:ext uri="{BB962C8B-B14F-4D97-AF65-F5344CB8AC3E}">
        <p14:creationId xmlns:p14="http://schemas.microsoft.com/office/powerpoint/2010/main" val="1214423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AF169-DF26-471E-9833-5B626B75576C}"/>
              </a:ext>
            </a:extLst>
          </p:cNvPr>
          <p:cNvSpPr>
            <a:spLocks noGrp="1"/>
          </p:cNvSpPr>
          <p:nvPr>
            <p:ph type="title"/>
          </p:nvPr>
        </p:nvSpPr>
        <p:spPr>
          <a:xfrm>
            <a:off x="2513012" y="667195"/>
            <a:ext cx="8911687" cy="1280890"/>
          </a:xfrm>
        </p:spPr>
        <p:txBody>
          <a:bodyPr/>
          <a:lstStyle/>
          <a:p>
            <a:pPr algn="l"/>
            <a:r>
              <a:rPr lang="en-US" b="1" dirty="0"/>
              <a:t>Laboratory Evaluation</a:t>
            </a:r>
            <a:endParaRPr lang="fa-IR" b="1" dirty="0"/>
          </a:p>
        </p:txBody>
      </p:sp>
      <p:sp>
        <p:nvSpPr>
          <p:cNvPr id="3" name="Content Placeholder 2">
            <a:extLst>
              <a:ext uri="{FF2B5EF4-FFF2-40B4-BE49-F238E27FC236}">
                <a16:creationId xmlns:a16="http://schemas.microsoft.com/office/drawing/2014/main" id="{B8E30937-445E-40FD-A21D-52D4C95C60F3}"/>
              </a:ext>
            </a:extLst>
          </p:cNvPr>
          <p:cNvSpPr>
            <a:spLocks noGrp="1"/>
          </p:cNvSpPr>
          <p:nvPr>
            <p:ph idx="1"/>
          </p:nvPr>
        </p:nvSpPr>
        <p:spPr>
          <a:xfrm>
            <a:off x="1698171" y="1541417"/>
            <a:ext cx="9511166" cy="4301948"/>
          </a:xfrm>
        </p:spPr>
        <p:txBody>
          <a:bodyPr>
            <a:normAutofit/>
          </a:bodyPr>
          <a:lstStyle/>
          <a:p>
            <a:pPr algn="l" rtl="0"/>
            <a:r>
              <a:rPr lang="en-US" sz="2000" dirty="0"/>
              <a:t> </a:t>
            </a:r>
            <a:r>
              <a:rPr lang="en-US" sz="2000" b="1" dirty="0"/>
              <a:t>Blood Glucose </a:t>
            </a:r>
            <a:r>
              <a:rPr lang="en-US" sz="2000" dirty="0"/>
              <a:t>in all post-ictal children</a:t>
            </a:r>
          </a:p>
          <a:p>
            <a:pPr algn="l" rtl="0"/>
            <a:r>
              <a:rPr lang="en-US" sz="2000" dirty="0"/>
              <a:t> </a:t>
            </a:r>
            <a:r>
              <a:rPr lang="en-US" sz="2000" b="1" dirty="0"/>
              <a:t>Electrolytes</a:t>
            </a:r>
            <a:r>
              <a:rPr lang="en-US" sz="2000" dirty="0"/>
              <a:t> if dehydration suspected</a:t>
            </a:r>
          </a:p>
          <a:p>
            <a:pPr algn="l" rtl="0"/>
            <a:r>
              <a:rPr lang="en-US" sz="2000" dirty="0"/>
              <a:t> </a:t>
            </a:r>
            <a:r>
              <a:rPr lang="en-US" sz="2000" b="1" dirty="0"/>
              <a:t>Complete Blood Count </a:t>
            </a:r>
            <a:r>
              <a:rPr lang="en-US" sz="2000" dirty="0"/>
              <a:t>if toxic appearance</a:t>
            </a:r>
          </a:p>
          <a:p>
            <a:pPr algn="l" rtl="0"/>
            <a:r>
              <a:rPr lang="en-US" sz="2000" dirty="0"/>
              <a:t> </a:t>
            </a:r>
            <a:r>
              <a:rPr lang="en-US" sz="2000" b="1" dirty="0"/>
              <a:t>Blood Culture </a:t>
            </a:r>
            <a:r>
              <a:rPr lang="en-US" sz="2000" dirty="0"/>
              <a:t>if febrile and ill-appearing</a:t>
            </a:r>
          </a:p>
          <a:p>
            <a:pPr algn="l" rtl="0"/>
            <a:r>
              <a:rPr lang="en-US" sz="2000" dirty="0"/>
              <a:t> </a:t>
            </a:r>
            <a:r>
              <a:rPr lang="en-US" sz="2000" b="1" dirty="0"/>
              <a:t>Urinalysis/Culture </a:t>
            </a:r>
            <a:r>
              <a:rPr lang="en-US" sz="2000" dirty="0"/>
              <a:t>if no clear fever source</a:t>
            </a:r>
            <a:endParaRPr lang="fa-IR" sz="2000" dirty="0"/>
          </a:p>
        </p:txBody>
      </p:sp>
    </p:spTree>
    <p:extLst>
      <p:ext uri="{BB962C8B-B14F-4D97-AF65-F5344CB8AC3E}">
        <p14:creationId xmlns:p14="http://schemas.microsoft.com/office/powerpoint/2010/main" val="26146834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74AEC-F3DD-4F9C-AB7D-DBA99B1FF749}"/>
              </a:ext>
            </a:extLst>
          </p:cNvPr>
          <p:cNvSpPr>
            <a:spLocks noGrp="1"/>
          </p:cNvSpPr>
          <p:nvPr>
            <p:ph type="title"/>
          </p:nvPr>
        </p:nvSpPr>
        <p:spPr>
          <a:xfrm>
            <a:off x="2421475" y="690785"/>
            <a:ext cx="8911687" cy="1280890"/>
          </a:xfrm>
        </p:spPr>
        <p:txBody>
          <a:bodyPr>
            <a:normAutofit/>
          </a:bodyPr>
          <a:lstStyle/>
          <a:p>
            <a:r>
              <a:rPr lang="en-US" sz="3200" b="1" dirty="0"/>
              <a:t>Neuroimaging</a:t>
            </a:r>
            <a:endParaRPr lang="fa-IR" sz="3200" b="1" dirty="0"/>
          </a:p>
        </p:txBody>
      </p:sp>
      <p:sp>
        <p:nvSpPr>
          <p:cNvPr id="3" name="Content Placeholder 2">
            <a:extLst>
              <a:ext uri="{FF2B5EF4-FFF2-40B4-BE49-F238E27FC236}">
                <a16:creationId xmlns:a16="http://schemas.microsoft.com/office/drawing/2014/main" id="{22536721-BC43-4708-B260-085D7C86CEA6}"/>
              </a:ext>
            </a:extLst>
          </p:cNvPr>
          <p:cNvSpPr>
            <a:spLocks noGrp="1"/>
          </p:cNvSpPr>
          <p:nvPr>
            <p:ph idx="1"/>
          </p:nvPr>
        </p:nvSpPr>
        <p:spPr>
          <a:xfrm>
            <a:off x="1907177" y="1554480"/>
            <a:ext cx="9425985" cy="4290067"/>
          </a:xfrm>
        </p:spPr>
        <p:txBody>
          <a:bodyPr>
            <a:normAutofit/>
          </a:bodyPr>
          <a:lstStyle/>
          <a:p>
            <a:pPr algn="l" rtl="0"/>
            <a:r>
              <a:rPr lang="en-US" sz="2000" b="1" dirty="0"/>
              <a:t> Not routine </a:t>
            </a:r>
            <a:r>
              <a:rPr lang="en-US" sz="2000" dirty="0"/>
              <a:t>for simple febrile seizures</a:t>
            </a:r>
          </a:p>
          <a:p>
            <a:pPr algn="l" rtl="0"/>
            <a:r>
              <a:rPr lang="en-US" sz="2000" b="1" dirty="0"/>
              <a:t> CT Indications:</a:t>
            </a:r>
          </a:p>
          <a:p>
            <a:pPr algn="l" rtl="0"/>
            <a:r>
              <a:rPr lang="en-US" sz="2000" dirty="0"/>
              <a:t>   Focal neurological deficit</a:t>
            </a:r>
          </a:p>
          <a:p>
            <a:pPr algn="l" rtl="0"/>
            <a:r>
              <a:rPr lang="en-US" sz="2000" dirty="0"/>
              <a:t>   Signs of increased ICP</a:t>
            </a:r>
          </a:p>
          <a:p>
            <a:pPr algn="l" rtl="0"/>
            <a:r>
              <a:rPr lang="en-US" sz="2000" dirty="0"/>
              <a:t>   Concern for trauma</a:t>
            </a:r>
          </a:p>
          <a:p>
            <a:pPr algn="l" rtl="0"/>
            <a:r>
              <a:rPr lang="en-US" sz="2000" dirty="0"/>
              <a:t>   Persistent altered mental status</a:t>
            </a:r>
          </a:p>
          <a:p>
            <a:pPr algn="l" rtl="0"/>
            <a:r>
              <a:rPr lang="en-US" sz="2000" dirty="0"/>
              <a:t> </a:t>
            </a:r>
            <a:r>
              <a:rPr lang="en-US" sz="2000" b="1" dirty="0"/>
              <a:t>MRI</a:t>
            </a:r>
            <a:r>
              <a:rPr lang="en-US" sz="2000" dirty="0"/>
              <a:t> for recurrent complex features or FSE</a:t>
            </a:r>
            <a:endParaRPr lang="fa-IR" sz="2000" dirty="0"/>
          </a:p>
        </p:txBody>
      </p:sp>
    </p:spTree>
    <p:extLst>
      <p:ext uri="{BB962C8B-B14F-4D97-AF65-F5344CB8AC3E}">
        <p14:creationId xmlns:p14="http://schemas.microsoft.com/office/powerpoint/2010/main" val="30171653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119F5-2744-4F62-B750-815E0F947C5F}"/>
              </a:ext>
            </a:extLst>
          </p:cNvPr>
          <p:cNvSpPr>
            <a:spLocks noGrp="1"/>
          </p:cNvSpPr>
          <p:nvPr>
            <p:ph type="title"/>
          </p:nvPr>
        </p:nvSpPr>
        <p:spPr/>
        <p:txBody>
          <a:bodyPr/>
          <a:lstStyle/>
          <a:p>
            <a:endParaRPr lang="fa-IR"/>
          </a:p>
        </p:txBody>
      </p:sp>
      <p:pic>
        <p:nvPicPr>
          <p:cNvPr id="5" name="Content Placeholder 4">
            <a:extLst>
              <a:ext uri="{FF2B5EF4-FFF2-40B4-BE49-F238E27FC236}">
                <a16:creationId xmlns:a16="http://schemas.microsoft.com/office/drawing/2014/main" id="{3657FD15-50AD-4DFF-AF7F-8E38AD1BD95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8354" y="0"/>
            <a:ext cx="8281851" cy="6858000"/>
          </a:xfrm>
        </p:spPr>
      </p:pic>
    </p:spTree>
    <p:extLst>
      <p:ext uri="{BB962C8B-B14F-4D97-AF65-F5344CB8AC3E}">
        <p14:creationId xmlns:p14="http://schemas.microsoft.com/office/powerpoint/2010/main" val="1054993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A8D2C-44D3-49EF-B0A9-1F3F532A3988}"/>
              </a:ext>
            </a:extLst>
          </p:cNvPr>
          <p:cNvSpPr>
            <a:spLocks noGrp="1"/>
          </p:cNvSpPr>
          <p:nvPr>
            <p:ph type="title"/>
          </p:nvPr>
        </p:nvSpPr>
        <p:spPr/>
        <p:txBody>
          <a:bodyPr>
            <a:normAutofit/>
          </a:bodyPr>
          <a:lstStyle/>
          <a:p>
            <a:r>
              <a:rPr lang="en-US" sz="3200" b="1" dirty="0"/>
              <a:t>EEG - Current Recommendations</a:t>
            </a:r>
            <a:endParaRPr lang="fa-IR" sz="3200" b="1" dirty="0"/>
          </a:p>
        </p:txBody>
      </p:sp>
      <p:sp>
        <p:nvSpPr>
          <p:cNvPr id="3" name="Content Placeholder 2">
            <a:extLst>
              <a:ext uri="{FF2B5EF4-FFF2-40B4-BE49-F238E27FC236}">
                <a16:creationId xmlns:a16="http://schemas.microsoft.com/office/drawing/2014/main" id="{5A2E6E9F-D9FD-4EBF-A6F1-1AF9EE94552E}"/>
              </a:ext>
            </a:extLst>
          </p:cNvPr>
          <p:cNvSpPr>
            <a:spLocks noGrp="1"/>
          </p:cNvSpPr>
          <p:nvPr>
            <p:ph idx="1"/>
          </p:nvPr>
        </p:nvSpPr>
        <p:spPr>
          <a:xfrm>
            <a:off x="1998617" y="1606731"/>
            <a:ext cx="9505995" cy="4304491"/>
          </a:xfrm>
        </p:spPr>
        <p:txBody>
          <a:bodyPr/>
          <a:lstStyle/>
          <a:p>
            <a:pPr algn="l" rtl="0"/>
            <a:r>
              <a:rPr lang="en-US" dirty="0"/>
              <a:t> </a:t>
            </a:r>
            <a:r>
              <a:rPr lang="en-US" b="1" dirty="0"/>
              <a:t>Not recommended for first simple febrile seizure</a:t>
            </a:r>
          </a:p>
          <a:p>
            <a:pPr algn="l" rtl="0"/>
            <a:r>
              <a:rPr lang="en-US" dirty="0"/>
              <a:t> </a:t>
            </a:r>
            <a:r>
              <a:rPr lang="en-US" b="1" dirty="0"/>
              <a:t>Consider if:</a:t>
            </a:r>
          </a:p>
          <a:p>
            <a:pPr algn="l" rtl="0"/>
            <a:r>
              <a:rPr lang="en-US" dirty="0"/>
              <a:t>   </a:t>
            </a:r>
            <a:r>
              <a:rPr lang="en-US" b="1" dirty="0"/>
              <a:t>Complex features present</a:t>
            </a:r>
          </a:p>
          <a:p>
            <a:pPr algn="l" rtl="0"/>
            <a:r>
              <a:rPr lang="en-US" b="1" dirty="0"/>
              <a:t>   Developmental delay</a:t>
            </a:r>
          </a:p>
          <a:p>
            <a:pPr algn="l" rtl="0"/>
            <a:r>
              <a:rPr lang="en-US" b="1" dirty="0"/>
              <a:t>   Family history of epilepsy</a:t>
            </a:r>
          </a:p>
          <a:p>
            <a:pPr algn="l" rtl="0"/>
            <a:r>
              <a:rPr lang="en-US" b="1" dirty="0"/>
              <a:t>   Recurrent febrile seizures</a:t>
            </a:r>
          </a:p>
          <a:p>
            <a:pPr algn="l" rtl="0"/>
            <a:r>
              <a:rPr lang="en-US" b="1" dirty="0"/>
              <a:t>   Atypical presentation</a:t>
            </a:r>
          </a:p>
          <a:p>
            <a:pPr algn="l" rtl="0"/>
            <a:r>
              <a:rPr lang="en-US" dirty="0"/>
              <a:t> </a:t>
            </a:r>
            <a:r>
              <a:rPr lang="en-US" b="1" dirty="0"/>
              <a:t>Timing: Wait 48 hours post-seizure if possible</a:t>
            </a:r>
            <a:endParaRPr lang="fa-IR" b="1" dirty="0"/>
          </a:p>
        </p:txBody>
      </p:sp>
    </p:spTree>
    <p:extLst>
      <p:ext uri="{BB962C8B-B14F-4D97-AF65-F5344CB8AC3E}">
        <p14:creationId xmlns:p14="http://schemas.microsoft.com/office/powerpoint/2010/main" val="2099064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9CA79-5029-4026-859E-BD7B913247E2}"/>
              </a:ext>
            </a:extLst>
          </p:cNvPr>
          <p:cNvSpPr>
            <a:spLocks noGrp="1"/>
          </p:cNvSpPr>
          <p:nvPr>
            <p:ph type="title"/>
          </p:nvPr>
        </p:nvSpPr>
        <p:spPr/>
        <p:txBody>
          <a:bodyPr>
            <a:normAutofit/>
          </a:bodyPr>
          <a:lstStyle/>
          <a:p>
            <a:r>
              <a:rPr lang="en-US" sz="3200" b="1" dirty="0"/>
              <a:t>Hospital Admission Criteria</a:t>
            </a:r>
            <a:endParaRPr lang="fa-IR" sz="3200" b="1" dirty="0"/>
          </a:p>
        </p:txBody>
      </p:sp>
      <p:sp>
        <p:nvSpPr>
          <p:cNvPr id="3" name="Content Placeholder 2">
            <a:extLst>
              <a:ext uri="{FF2B5EF4-FFF2-40B4-BE49-F238E27FC236}">
                <a16:creationId xmlns:a16="http://schemas.microsoft.com/office/drawing/2014/main" id="{DC56C59A-ED44-4E9F-ACD8-A989CBAEB127}"/>
              </a:ext>
            </a:extLst>
          </p:cNvPr>
          <p:cNvSpPr>
            <a:spLocks noGrp="1"/>
          </p:cNvSpPr>
          <p:nvPr>
            <p:ph idx="1"/>
          </p:nvPr>
        </p:nvSpPr>
        <p:spPr>
          <a:xfrm>
            <a:off x="1907177" y="1528354"/>
            <a:ext cx="9597435" cy="4382868"/>
          </a:xfrm>
        </p:spPr>
        <p:txBody>
          <a:bodyPr/>
          <a:lstStyle/>
          <a:p>
            <a:pPr algn="l" rtl="0"/>
            <a:r>
              <a:rPr lang="en-US" dirty="0"/>
              <a:t> </a:t>
            </a:r>
            <a:r>
              <a:rPr lang="en-US" b="1" dirty="0"/>
              <a:t>All complex febrile seizures</a:t>
            </a:r>
          </a:p>
          <a:p>
            <a:pPr algn="l" rtl="0"/>
            <a:r>
              <a:rPr lang="en-US" b="1" dirty="0"/>
              <a:t> Febrile status epilepticus</a:t>
            </a:r>
          </a:p>
          <a:p>
            <a:pPr algn="l" rtl="0"/>
            <a:r>
              <a:rPr lang="en-US" b="1" dirty="0"/>
              <a:t> Age &lt;18 months with concerning features</a:t>
            </a:r>
          </a:p>
          <a:p>
            <a:pPr algn="l" rtl="0"/>
            <a:r>
              <a:rPr lang="en-US" b="1" dirty="0"/>
              <a:t> No clear fever source in young infant</a:t>
            </a:r>
          </a:p>
          <a:p>
            <a:pPr algn="l" rtl="0"/>
            <a:r>
              <a:rPr lang="en-US" b="1" dirty="0"/>
              <a:t> Inadequate follow-up</a:t>
            </a:r>
          </a:p>
          <a:p>
            <a:pPr algn="l" rtl="0"/>
            <a:r>
              <a:rPr lang="en-US" b="1" dirty="0"/>
              <a:t> Social concerns</a:t>
            </a:r>
          </a:p>
          <a:p>
            <a:pPr algn="l" rtl="0"/>
            <a:r>
              <a:rPr lang="en-US" b="1" dirty="0"/>
              <a:t> Persistent neurological symptoms</a:t>
            </a:r>
            <a:endParaRPr lang="fa-IR" b="1" dirty="0"/>
          </a:p>
        </p:txBody>
      </p:sp>
    </p:spTree>
    <p:extLst>
      <p:ext uri="{BB962C8B-B14F-4D97-AF65-F5344CB8AC3E}">
        <p14:creationId xmlns:p14="http://schemas.microsoft.com/office/powerpoint/2010/main" val="21374929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7F3B3-D40B-41D7-B792-FB3D26F5E8DA}"/>
              </a:ext>
            </a:extLst>
          </p:cNvPr>
          <p:cNvSpPr>
            <a:spLocks noGrp="1"/>
          </p:cNvSpPr>
          <p:nvPr>
            <p:ph type="title"/>
          </p:nvPr>
        </p:nvSpPr>
        <p:spPr>
          <a:xfrm>
            <a:off x="2411950" y="662210"/>
            <a:ext cx="8911687" cy="1280890"/>
          </a:xfrm>
        </p:spPr>
        <p:txBody>
          <a:bodyPr>
            <a:normAutofit/>
          </a:bodyPr>
          <a:lstStyle/>
          <a:p>
            <a:r>
              <a:rPr lang="en-US" sz="3200" b="1" dirty="0"/>
              <a:t>Case Study 1 - Simple Febrile Seizure</a:t>
            </a:r>
            <a:endParaRPr lang="fa-IR" sz="3200" b="1" dirty="0"/>
          </a:p>
        </p:txBody>
      </p:sp>
      <p:sp>
        <p:nvSpPr>
          <p:cNvPr id="3" name="Content Placeholder 2">
            <a:extLst>
              <a:ext uri="{FF2B5EF4-FFF2-40B4-BE49-F238E27FC236}">
                <a16:creationId xmlns:a16="http://schemas.microsoft.com/office/drawing/2014/main" id="{1E1ABA82-EE3C-4B70-8E9E-C64078FE0C39}"/>
              </a:ext>
            </a:extLst>
          </p:cNvPr>
          <p:cNvSpPr>
            <a:spLocks noGrp="1"/>
          </p:cNvSpPr>
          <p:nvPr>
            <p:ph idx="1"/>
          </p:nvPr>
        </p:nvSpPr>
        <p:spPr>
          <a:xfrm>
            <a:off x="1815737" y="1606731"/>
            <a:ext cx="9511613" cy="4323541"/>
          </a:xfrm>
        </p:spPr>
        <p:txBody>
          <a:bodyPr>
            <a:normAutofit/>
          </a:bodyPr>
          <a:lstStyle/>
          <a:p>
            <a:pPr algn="l" rtl="0"/>
            <a:r>
              <a:rPr lang="en-US" sz="2000" dirty="0"/>
              <a:t> 20-month-old with 2-minute generalized tonic-</a:t>
            </a:r>
            <a:r>
              <a:rPr lang="en-US" sz="2000" dirty="0" err="1"/>
              <a:t>clonic</a:t>
            </a:r>
            <a:r>
              <a:rPr lang="en-US" sz="2000" dirty="0"/>
              <a:t> seizure</a:t>
            </a:r>
          </a:p>
          <a:p>
            <a:pPr algn="l" rtl="0"/>
            <a:r>
              <a:rPr lang="en-US" sz="2000" dirty="0"/>
              <a:t> Temperature 39.2°C, rapid return to baseline</a:t>
            </a:r>
          </a:p>
          <a:p>
            <a:pPr algn="l" rtl="0"/>
            <a:r>
              <a:rPr lang="en-US" sz="2000" dirty="0"/>
              <a:t> Well-appearing, fully immunized</a:t>
            </a:r>
          </a:p>
          <a:p>
            <a:pPr algn="l" rtl="0"/>
            <a:r>
              <a:rPr lang="en-US" sz="2000" dirty="0"/>
              <a:t> Application of simple FS algorithm</a:t>
            </a:r>
          </a:p>
          <a:p>
            <a:pPr algn="l" rtl="0"/>
            <a:r>
              <a:rPr lang="en-US" sz="2000" dirty="0"/>
              <a:t> Management: Outpatient with parental education</a:t>
            </a:r>
            <a:endParaRPr lang="fa-IR" sz="2000" dirty="0"/>
          </a:p>
        </p:txBody>
      </p:sp>
    </p:spTree>
    <p:extLst>
      <p:ext uri="{BB962C8B-B14F-4D97-AF65-F5344CB8AC3E}">
        <p14:creationId xmlns:p14="http://schemas.microsoft.com/office/powerpoint/2010/main" val="41720956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8FBCD-EEA9-48C1-82E4-FC739B113DF5}"/>
              </a:ext>
            </a:extLst>
          </p:cNvPr>
          <p:cNvSpPr>
            <a:spLocks noGrp="1"/>
          </p:cNvSpPr>
          <p:nvPr>
            <p:ph type="title"/>
          </p:nvPr>
        </p:nvSpPr>
        <p:spPr>
          <a:xfrm>
            <a:off x="2421475" y="719360"/>
            <a:ext cx="8911687" cy="1280890"/>
          </a:xfrm>
        </p:spPr>
        <p:txBody>
          <a:bodyPr>
            <a:normAutofit/>
          </a:bodyPr>
          <a:lstStyle/>
          <a:p>
            <a:r>
              <a:rPr lang="en-US" sz="3200" b="1" dirty="0"/>
              <a:t>Case Study 2 - Complex Febrile Seizure</a:t>
            </a:r>
            <a:endParaRPr lang="fa-IR" sz="3200" b="1" dirty="0"/>
          </a:p>
        </p:txBody>
      </p:sp>
      <p:sp>
        <p:nvSpPr>
          <p:cNvPr id="3" name="Content Placeholder 2">
            <a:extLst>
              <a:ext uri="{FF2B5EF4-FFF2-40B4-BE49-F238E27FC236}">
                <a16:creationId xmlns:a16="http://schemas.microsoft.com/office/drawing/2014/main" id="{D6C235F0-315E-4237-B718-6CD93860D389}"/>
              </a:ext>
            </a:extLst>
          </p:cNvPr>
          <p:cNvSpPr>
            <a:spLocks noGrp="1"/>
          </p:cNvSpPr>
          <p:nvPr>
            <p:ph idx="1"/>
          </p:nvPr>
        </p:nvSpPr>
        <p:spPr>
          <a:xfrm>
            <a:off x="1998617" y="1672046"/>
            <a:ext cx="9334545" cy="4220126"/>
          </a:xfrm>
        </p:spPr>
        <p:txBody>
          <a:bodyPr>
            <a:normAutofit/>
          </a:bodyPr>
          <a:lstStyle/>
          <a:p>
            <a:pPr algn="l" rtl="0"/>
            <a:r>
              <a:rPr lang="en-US" sz="2000" dirty="0"/>
              <a:t> 15-month-old with 20-minute focal seizure</a:t>
            </a:r>
          </a:p>
          <a:p>
            <a:pPr algn="l" rtl="0"/>
            <a:r>
              <a:rPr lang="en-US" sz="2000" dirty="0"/>
              <a:t> Persistent post-ictal lethargy</a:t>
            </a:r>
          </a:p>
          <a:p>
            <a:pPr algn="l" rtl="0"/>
            <a:r>
              <a:rPr lang="en-US" sz="2000" dirty="0"/>
              <a:t> Temperature 38.5°C</a:t>
            </a:r>
          </a:p>
          <a:p>
            <a:pPr algn="l" rtl="0"/>
            <a:r>
              <a:rPr lang="en-US" sz="2000" dirty="0"/>
              <a:t> Application of complex FS algorithm</a:t>
            </a:r>
          </a:p>
          <a:p>
            <a:pPr algn="l" rtl="0"/>
            <a:r>
              <a:rPr lang="en-US" sz="2000" dirty="0"/>
              <a:t> Management: LP, admission, EEG</a:t>
            </a:r>
            <a:endParaRPr lang="fa-IR" sz="2000" dirty="0"/>
          </a:p>
        </p:txBody>
      </p:sp>
    </p:spTree>
    <p:extLst>
      <p:ext uri="{BB962C8B-B14F-4D97-AF65-F5344CB8AC3E}">
        <p14:creationId xmlns:p14="http://schemas.microsoft.com/office/powerpoint/2010/main" val="311476861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A426B-B305-451A-8F3B-8388463348CE}"/>
              </a:ext>
            </a:extLst>
          </p:cNvPr>
          <p:cNvSpPr>
            <a:spLocks noGrp="1"/>
          </p:cNvSpPr>
          <p:nvPr>
            <p:ph type="title"/>
          </p:nvPr>
        </p:nvSpPr>
        <p:spPr>
          <a:xfrm>
            <a:off x="2450050" y="662210"/>
            <a:ext cx="8911687" cy="1280890"/>
          </a:xfrm>
        </p:spPr>
        <p:txBody>
          <a:bodyPr>
            <a:normAutofit/>
          </a:bodyPr>
          <a:lstStyle/>
          <a:p>
            <a:r>
              <a:rPr lang="en-US" sz="3200" b="1" dirty="0"/>
              <a:t>Acute Management - First Aid</a:t>
            </a:r>
            <a:endParaRPr lang="fa-IR" sz="3200" b="1" dirty="0"/>
          </a:p>
        </p:txBody>
      </p:sp>
      <p:sp>
        <p:nvSpPr>
          <p:cNvPr id="3" name="Content Placeholder 2">
            <a:extLst>
              <a:ext uri="{FF2B5EF4-FFF2-40B4-BE49-F238E27FC236}">
                <a16:creationId xmlns:a16="http://schemas.microsoft.com/office/drawing/2014/main" id="{A3DAEB0C-6490-4884-A947-00688D52A12D}"/>
              </a:ext>
            </a:extLst>
          </p:cNvPr>
          <p:cNvSpPr>
            <a:spLocks noGrp="1"/>
          </p:cNvSpPr>
          <p:nvPr>
            <p:ph idx="1"/>
          </p:nvPr>
        </p:nvSpPr>
        <p:spPr>
          <a:xfrm>
            <a:off x="1920240" y="1593669"/>
            <a:ext cx="9517697" cy="4355653"/>
          </a:xfrm>
        </p:spPr>
        <p:txBody>
          <a:bodyPr>
            <a:normAutofit/>
          </a:bodyPr>
          <a:lstStyle/>
          <a:p>
            <a:pPr algn="l" rtl="0"/>
            <a:r>
              <a:rPr lang="en-US" sz="2000" dirty="0"/>
              <a:t> </a:t>
            </a:r>
            <a:r>
              <a:rPr lang="en-US" sz="2000" b="1" dirty="0"/>
              <a:t>Position on side (recovery position)</a:t>
            </a:r>
          </a:p>
          <a:p>
            <a:pPr algn="l" rtl="0"/>
            <a:r>
              <a:rPr lang="en-US" sz="2000" b="1" dirty="0"/>
              <a:t> Protect from injury</a:t>
            </a:r>
          </a:p>
          <a:p>
            <a:pPr algn="l" rtl="0"/>
            <a:r>
              <a:rPr lang="en-US" sz="2000" b="1" dirty="0"/>
              <a:t> Nothing in mouth</a:t>
            </a:r>
          </a:p>
          <a:p>
            <a:pPr algn="l" rtl="0"/>
            <a:r>
              <a:rPr lang="en-US" sz="2000" b="1" dirty="0"/>
              <a:t> Time the seizure</a:t>
            </a:r>
          </a:p>
          <a:p>
            <a:pPr algn="l" rtl="0"/>
            <a:r>
              <a:rPr lang="en-US" sz="2000" b="1" dirty="0"/>
              <a:t> Observe breathing and color</a:t>
            </a:r>
          </a:p>
          <a:p>
            <a:pPr algn="l" rtl="0"/>
            <a:r>
              <a:rPr lang="en-US" sz="2000" b="1" dirty="0"/>
              <a:t> Stay with child</a:t>
            </a:r>
            <a:endParaRPr lang="fa-IR" sz="2000" b="1" dirty="0"/>
          </a:p>
        </p:txBody>
      </p:sp>
    </p:spTree>
    <p:extLst>
      <p:ext uri="{BB962C8B-B14F-4D97-AF65-F5344CB8AC3E}">
        <p14:creationId xmlns:p14="http://schemas.microsoft.com/office/powerpoint/2010/main" val="32335092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CA70A-53E5-4454-94B8-1B003FB50971}"/>
              </a:ext>
            </a:extLst>
          </p:cNvPr>
          <p:cNvSpPr>
            <a:spLocks noGrp="1"/>
          </p:cNvSpPr>
          <p:nvPr>
            <p:ph type="title"/>
          </p:nvPr>
        </p:nvSpPr>
        <p:spPr/>
        <p:txBody>
          <a:bodyPr/>
          <a:lstStyle/>
          <a:p>
            <a:r>
              <a:rPr lang="en-US" b="1" dirty="0"/>
              <a:t>Classification System</a:t>
            </a:r>
            <a:endParaRPr lang="fa-IR" b="1" dirty="0"/>
          </a:p>
        </p:txBody>
      </p:sp>
      <p:sp>
        <p:nvSpPr>
          <p:cNvPr id="3" name="Content Placeholder 2">
            <a:extLst>
              <a:ext uri="{FF2B5EF4-FFF2-40B4-BE49-F238E27FC236}">
                <a16:creationId xmlns:a16="http://schemas.microsoft.com/office/drawing/2014/main" id="{C6E24017-E74B-42FA-9548-702F1AD2CEB6}"/>
              </a:ext>
            </a:extLst>
          </p:cNvPr>
          <p:cNvSpPr>
            <a:spLocks noGrp="1"/>
          </p:cNvSpPr>
          <p:nvPr>
            <p:ph idx="1"/>
          </p:nvPr>
        </p:nvSpPr>
        <p:spPr>
          <a:xfrm>
            <a:off x="2103120" y="1645920"/>
            <a:ext cx="9401492" cy="4265302"/>
          </a:xfrm>
        </p:spPr>
        <p:txBody>
          <a:bodyPr/>
          <a:lstStyle/>
          <a:p>
            <a:pPr algn="l" rtl="0"/>
            <a:r>
              <a:rPr lang="en-US" dirty="0"/>
              <a:t> </a:t>
            </a:r>
            <a:r>
              <a:rPr lang="en-US" b="1" dirty="0"/>
              <a:t>Simple Febrile Seizures (70-75%)</a:t>
            </a:r>
          </a:p>
          <a:p>
            <a:pPr algn="l" rtl="0"/>
            <a:r>
              <a:rPr lang="en-US" b="1" dirty="0"/>
              <a:t> Complex Febrile Seizures (20-25%)</a:t>
            </a:r>
          </a:p>
          <a:p>
            <a:pPr algn="l" rtl="0"/>
            <a:r>
              <a:rPr lang="en-US" b="1" dirty="0"/>
              <a:t> Febrile Status Epilepticus (5%)</a:t>
            </a:r>
          </a:p>
          <a:p>
            <a:pPr algn="l" rtl="0"/>
            <a:r>
              <a:rPr lang="en-US" b="1" dirty="0"/>
              <a:t> Febrile Seizure Plus Syndromes (GEFS+ spectrum)</a:t>
            </a:r>
            <a:endParaRPr lang="fa-IR" b="1" dirty="0"/>
          </a:p>
        </p:txBody>
      </p:sp>
    </p:spTree>
    <p:extLst>
      <p:ext uri="{BB962C8B-B14F-4D97-AF65-F5344CB8AC3E}">
        <p14:creationId xmlns:p14="http://schemas.microsoft.com/office/powerpoint/2010/main" val="7237079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72EB5-3FBC-4C2C-9FF7-343497D142D9}"/>
              </a:ext>
            </a:extLst>
          </p:cNvPr>
          <p:cNvSpPr>
            <a:spLocks noGrp="1"/>
          </p:cNvSpPr>
          <p:nvPr>
            <p:ph type="title"/>
          </p:nvPr>
        </p:nvSpPr>
        <p:spPr>
          <a:xfrm>
            <a:off x="2244187" y="747935"/>
            <a:ext cx="8911687" cy="1280890"/>
          </a:xfrm>
        </p:spPr>
        <p:txBody>
          <a:bodyPr>
            <a:normAutofit/>
          </a:bodyPr>
          <a:lstStyle/>
          <a:p>
            <a:r>
              <a:rPr lang="en-US" sz="2800" b="1" dirty="0"/>
              <a:t>Medical Management - Emergency Protocol</a:t>
            </a:r>
            <a:endParaRPr lang="fa-IR" sz="2800" b="1" dirty="0"/>
          </a:p>
        </p:txBody>
      </p:sp>
      <p:sp>
        <p:nvSpPr>
          <p:cNvPr id="3" name="Content Placeholder 2">
            <a:extLst>
              <a:ext uri="{FF2B5EF4-FFF2-40B4-BE49-F238E27FC236}">
                <a16:creationId xmlns:a16="http://schemas.microsoft.com/office/drawing/2014/main" id="{2DD5DC2B-C603-4965-A650-2FF08EED3F28}"/>
              </a:ext>
            </a:extLst>
          </p:cNvPr>
          <p:cNvSpPr>
            <a:spLocks noGrp="1"/>
          </p:cNvSpPr>
          <p:nvPr>
            <p:ph idx="1"/>
          </p:nvPr>
        </p:nvSpPr>
        <p:spPr>
          <a:xfrm>
            <a:off x="1606731" y="1423851"/>
            <a:ext cx="9661599" cy="4759056"/>
          </a:xfrm>
        </p:spPr>
        <p:txBody>
          <a:bodyPr>
            <a:normAutofit/>
          </a:bodyPr>
          <a:lstStyle/>
          <a:p>
            <a:pPr algn="l" rtl="0"/>
            <a:r>
              <a:rPr lang="en-US" sz="2000" dirty="0"/>
              <a:t> </a:t>
            </a:r>
            <a:r>
              <a:rPr lang="en-US" sz="2000" b="1" dirty="0"/>
              <a:t>ABCs (Airway, Breathing, Circulation)</a:t>
            </a:r>
          </a:p>
          <a:p>
            <a:pPr algn="l" rtl="0"/>
            <a:r>
              <a:rPr lang="en-US" sz="2000" b="1" dirty="0"/>
              <a:t> Oxygen administration</a:t>
            </a:r>
          </a:p>
          <a:p>
            <a:pPr algn="l" rtl="0"/>
            <a:r>
              <a:rPr lang="en-US" sz="2000" b="1" dirty="0"/>
              <a:t> IV/IO access establishment</a:t>
            </a:r>
          </a:p>
          <a:p>
            <a:pPr algn="l" rtl="0"/>
            <a:r>
              <a:rPr lang="en-US" sz="2000" b="1" dirty="0"/>
              <a:t> Glucose check and correction</a:t>
            </a:r>
          </a:p>
          <a:p>
            <a:pPr algn="l" rtl="0"/>
            <a:r>
              <a:rPr lang="en-US" sz="2000" b="1" dirty="0"/>
              <a:t> Seizure termination if prolonged</a:t>
            </a:r>
          </a:p>
          <a:p>
            <a:pPr algn="l" rtl="0"/>
            <a:r>
              <a:rPr lang="en-US" sz="2000" b="1" dirty="0"/>
              <a:t>If a seizure lasts longer than 5 minutes, acute treatment with a rescue medication is needed. Common options prescribed for home use include:</a:t>
            </a:r>
          </a:p>
          <a:p>
            <a:pPr algn="l" rtl="0">
              <a:buFont typeface="Arial" panose="020B0604020202020204" pitchFamily="34" charset="0"/>
              <a:buChar char="•"/>
            </a:pPr>
            <a:r>
              <a:rPr lang="en-US" sz="2000" b="1" dirty="0"/>
              <a:t>Rectal diazepam</a:t>
            </a:r>
          </a:p>
          <a:p>
            <a:pPr algn="l" rtl="0">
              <a:buFont typeface="Arial" panose="020B0604020202020204" pitchFamily="34" charset="0"/>
              <a:buChar char="•"/>
            </a:pPr>
            <a:r>
              <a:rPr lang="en-US" sz="2000" b="1" dirty="0"/>
              <a:t>Buccal or intranasal midazolam</a:t>
            </a:r>
          </a:p>
          <a:p>
            <a:pPr marL="0" indent="0" algn="l" rtl="0">
              <a:buNone/>
            </a:pPr>
            <a:endParaRPr lang="fa-IR" sz="2000" dirty="0"/>
          </a:p>
        </p:txBody>
      </p:sp>
    </p:spTree>
    <p:extLst>
      <p:ext uri="{BB962C8B-B14F-4D97-AF65-F5344CB8AC3E}">
        <p14:creationId xmlns:p14="http://schemas.microsoft.com/office/powerpoint/2010/main" val="6184283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B3FCA-3A9F-4DFA-8038-B8424A0910AE}"/>
              </a:ext>
            </a:extLst>
          </p:cNvPr>
          <p:cNvSpPr>
            <a:spLocks noGrp="1"/>
          </p:cNvSpPr>
          <p:nvPr>
            <p:ph type="title"/>
          </p:nvPr>
        </p:nvSpPr>
        <p:spPr>
          <a:xfrm>
            <a:off x="2345275" y="648145"/>
            <a:ext cx="8911687" cy="1280890"/>
          </a:xfrm>
        </p:spPr>
        <p:txBody>
          <a:bodyPr/>
          <a:lstStyle/>
          <a:p>
            <a:r>
              <a:rPr lang="en-US" b="1" dirty="0"/>
              <a:t>Rescue Medication Protocols</a:t>
            </a:r>
            <a:endParaRPr lang="fa-IR" b="1" dirty="0"/>
          </a:p>
        </p:txBody>
      </p:sp>
      <p:sp>
        <p:nvSpPr>
          <p:cNvPr id="3" name="Content Placeholder 2">
            <a:extLst>
              <a:ext uri="{FF2B5EF4-FFF2-40B4-BE49-F238E27FC236}">
                <a16:creationId xmlns:a16="http://schemas.microsoft.com/office/drawing/2014/main" id="{DC3CE9FD-6C56-4956-83C6-72787FFD31E1}"/>
              </a:ext>
            </a:extLst>
          </p:cNvPr>
          <p:cNvSpPr>
            <a:spLocks noGrp="1"/>
          </p:cNvSpPr>
          <p:nvPr>
            <p:ph idx="1"/>
          </p:nvPr>
        </p:nvSpPr>
        <p:spPr>
          <a:xfrm>
            <a:off x="1580606" y="1658983"/>
            <a:ext cx="9927719" cy="4574907"/>
          </a:xfrm>
        </p:spPr>
        <p:txBody>
          <a:bodyPr>
            <a:normAutofit/>
          </a:bodyPr>
          <a:lstStyle/>
          <a:p>
            <a:pPr algn="l" rtl="0"/>
            <a:r>
              <a:rPr lang="en-US" sz="2000" dirty="0"/>
              <a:t> </a:t>
            </a:r>
            <a:r>
              <a:rPr lang="en-US" sz="2000" b="1" dirty="0"/>
              <a:t>For seizures &gt;5 minutes:</a:t>
            </a:r>
          </a:p>
          <a:p>
            <a:pPr algn="l" rtl="0"/>
            <a:r>
              <a:rPr lang="en-US" sz="2000" b="1" dirty="0"/>
              <a:t>  - Buccal/Intranasal Midazolam (0.2-0.5 mg/kg)</a:t>
            </a:r>
          </a:p>
          <a:p>
            <a:pPr algn="l" rtl="0"/>
            <a:r>
              <a:rPr lang="en-US" sz="2000" b="1" dirty="0"/>
              <a:t>  - Rectal Diazepam (0.3-0.5 mg/kg)</a:t>
            </a:r>
          </a:p>
          <a:p>
            <a:pPr algn="l" rtl="0"/>
            <a:r>
              <a:rPr lang="en-US" sz="2000" b="1" dirty="0"/>
              <a:t> Weight-based dosing</a:t>
            </a:r>
          </a:p>
          <a:p>
            <a:pPr algn="l" rtl="0"/>
            <a:r>
              <a:rPr lang="en-US" sz="2000" b="1" dirty="0"/>
              <a:t> Family education for recurrent cases</a:t>
            </a:r>
            <a:endParaRPr lang="fa-IR" sz="2000" b="1" dirty="0"/>
          </a:p>
        </p:txBody>
      </p:sp>
    </p:spTree>
    <p:extLst>
      <p:ext uri="{BB962C8B-B14F-4D97-AF65-F5344CB8AC3E}">
        <p14:creationId xmlns:p14="http://schemas.microsoft.com/office/powerpoint/2010/main" val="141568699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D2F07-38F8-4BE0-8A66-6158B2EFC0A6}"/>
              </a:ext>
            </a:extLst>
          </p:cNvPr>
          <p:cNvSpPr>
            <a:spLocks noGrp="1"/>
          </p:cNvSpPr>
          <p:nvPr>
            <p:ph type="title"/>
          </p:nvPr>
        </p:nvSpPr>
        <p:spPr>
          <a:xfrm>
            <a:off x="2312987" y="614585"/>
            <a:ext cx="8911687" cy="1280890"/>
          </a:xfrm>
        </p:spPr>
        <p:txBody>
          <a:bodyPr>
            <a:normAutofit/>
          </a:bodyPr>
          <a:lstStyle/>
          <a:p>
            <a:r>
              <a:rPr lang="en-US" sz="3200" b="1" dirty="0"/>
              <a:t>Fever Management - Evidence Review</a:t>
            </a:r>
            <a:endParaRPr lang="fa-IR" sz="3200" b="1" dirty="0"/>
          </a:p>
        </p:txBody>
      </p:sp>
      <p:sp>
        <p:nvSpPr>
          <p:cNvPr id="3" name="Content Placeholder 2">
            <a:extLst>
              <a:ext uri="{FF2B5EF4-FFF2-40B4-BE49-F238E27FC236}">
                <a16:creationId xmlns:a16="http://schemas.microsoft.com/office/drawing/2014/main" id="{9AA68ADB-82B6-4BD8-863B-CDF025CC738E}"/>
              </a:ext>
            </a:extLst>
          </p:cNvPr>
          <p:cNvSpPr>
            <a:spLocks noGrp="1"/>
          </p:cNvSpPr>
          <p:nvPr>
            <p:ph idx="1"/>
          </p:nvPr>
        </p:nvSpPr>
        <p:spPr>
          <a:xfrm>
            <a:off x="1763486" y="1895475"/>
            <a:ext cx="9464901" cy="3977647"/>
          </a:xfrm>
        </p:spPr>
        <p:txBody>
          <a:bodyPr>
            <a:normAutofit/>
          </a:bodyPr>
          <a:lstStyle/>
          <a:p>
            <a:pPr algn="l" rtl="0"/>
            <a:r>
              <a:rPr lang="en-US" sz="2000" dirty="0"/>
              <a:t> </a:t>
            </a:r>
            <a:r>
              <a:rPr lang="en-US" sz="2000" b="1" dirty="0"/>
              <a:t>Antipyretics do </a:t>
            </a:r>
            <a:r>
              <a:rPr lang="en-US" sz="2000" b="1" u="sng" dirty="0"/>
              <a:t>NOT prevent </a:t>
            </a:r>
            <a:r>
              <a:rPr lang="en-US" sz="2000" b="1" dirty="0"/>
              <a:t>recurrence</a:t>
            </a:r>
          </a:p>
          <a:p>
            <a:pPr algn="l" rtl="0"/>
            <a:r>
              <a:rPr lang="en-US" sz="2000" b="1" dirty="0"/>
              <a:t> Use for comfort only</a:t>
            </a:r>
          </a:p>
          <a:p>
            <a:pPr algn="l" rtl="0"/>
            <a:r>
              <a:rPr lang="en-US" sz="2000" b="1" dirty="0"/>
              <a:t> Acetaminophen (15 mg/kg/dose)</a:t>
            </a:r>
          </a:p>
          <a:p>
            <a:pPr algn="l" rtl="0"/>
            <a:r>
              <a:rPr lang="en-US" sz="2000" b="1" dirty="0"/>
              <a:t> Ibuprofen (10 mg/kg/dose)</a:t>
            </a:r>
          </a:p>
          <a:p>
            <a:pPr algn="l" rtl="0"/>
            <a:r>
              <a:rPr lang="en-US" sz="2000" b="1" dirty="0"/>
              <a:t> Adequate hydration crucial</a:t>
            </a:r>
            <a:endParaRPr lang="fa-IR" sz="2000" b="1" dirty="0"/>
          </a:p>
        </p:txBody>
      </p:sp>
    </p:spTree>
    <p:extLst>
      <p:ext uri="{BB962C8B-B14F-4D97-AF65-F5344CB8AC3E}">
        <p14:creationId xmlns:p14="http://schemas.microsoft.com/office/powerpoint/2010/main" val="191435895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1573D-C6D1-4014-85E3-9DC0BA0C04E2}"/>
              </a:ext>
            </a:extLst>
          </p:cNvPr>
          <p:cNvSpPr>
            <a:spLocks noGrp="1"/>
          </p:cNvSpPr>
          <p:nvPr>
            <p:ph type="title"/>
          </p:nvPr>
        </p:nvSpPr>
        <p:spPr/>
        <p:txBody>
          <a:bodyPr/>
          <a:lstStyle/>
          <a:p>
            <a:r>
              <a:rPr lang="en-US" dirty="0"/>
              <a:t> </a:t>
            </a:r>
            <a:r>
              <a:rPr lang="en-US" sz="3200" b="1" dirty="0"/>
              <a:t>Intermittent Prophylaxis</a:t>
            </a:r>
            <a:endParaRPr lang="fa-IR" sz="3200" b="1" dirty="0"/>
          </a:p>
        </p:txBody>
      </p:sp>
      <p:sp>
        <p:nvSpPr>
          <p:cNvPr id="3" name="Content Placeholder 2">
            <a:extLst>
              <a:ext uri="{FF2B5EF4-FFF2-40B4-BE49-F238E27FC236}">
                <a16:creationId xmlns:a16="http://schemas.microsoft.com/office/drawing/2014/main" id="{BE43AB0B-1845-4B94-93A5-098E494A1DCE}"/>
              </a:ext>
            </a:extLst>
          </p:cNvPr>
          <p:cNvSpPr>
            <a:spLocks noGrp="1"/>
          </p:cNvSpPr>
          <p:nvPr>
            <p:ph idx="1"/>
          </p:nvPr>
        </p:nvSpPr>
        <p:spPr>
          <a:xfrm>
            <a:off x="1815737" y="1645920"/>
            <a:ext cx="9688875" cy="4265302"/>
          </a:xfrm>
        </p:spPr>
        <p:txBody>
          <a:bodyPr/>
          <a:lstStyle/>
          <a:p>
            <a:pPr algn="l" rtl="0"/>
            <a:r>
              <a:rPr lang="en-US" dirty="0"/>
              <a:t> </a:t>
            </a:r>
            <a:r>
              <a:rPr lang="en-US" b="1" dirty="0"/>
              <a:t>Oral Diazepam (0.33 mg/kg every 8 hours during illness)</a:t>
            </a:r>
          </a:p>
          <a:p>
            <a:pPr algn="l" rtl="0"/>
            <a:r>
              <a:rPr lang="en-US" b="1" dirty="0"/>
              <a:t> Oral clonazepam (0.01 mg/kg every 8-12 hours up to a maximum dose of 1.5 mg/day) </a:t>
            </a:r>
          </a:p>
          <a:p>
            <a:pPr algn="l" rtl="0"/>
            <a:r>
              <a:rPr lang="en-US" b="1" dirty="0"/>
              <a:t> Modest efficacy in reducing recurrence</a:t>
            </a:r>
          </a:p>
          <a:p>
            <a:pPr algn="l" rtl="0"/>
            <a:r>
              <a:rPr lang="en-US" b="1" dirty="0"/>
              <a:t> Side effects: Sedation, ataxia, behavioral changes</a:t>
            </a:r>
          </a:p>
          <a:p>
            <a:pPr algn="l" rtl="0"/>
            <a:endParaRPr lang="en-US" b="1" dirty="0"/>
          </a:p>
        </p:txBody>
      </p:sp>
    </p:spTree>
    <p:extLst>
      <p:ext uri="{BB962C8B-B14F-4D97-AF65-F5344CB8AC3E}">
        <p14:creationId xmlns:p14="http://schemas.microsoft.com/office/powerpoint/2010/main" val="15612208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B926A-3575-4C66-ACC2-C861E9E16244}"/>
              </a:ext>
            </a:extLst>
          </p:cNvPr>
          <p:cNvSpPr>
            <a:spLocks noGrp="1"/>
          </p:cNvSpPr>
          <p:nvPr>
            <p:ph type="title"/>
          </p:nvPr>
        </p:nvSpPr>
        <p:spPr/>
        <p:txBody>
          <a:bodyPr/>
          <a:lstStyle/>
          <a:p>
            <a:r>
              <a:rPr lang="en-US" b="1" dirty="0"/>
              <a:t>Continuous Prophylaxis</a:t>
            </a:r>
            <a:endParaRPr lang="fa-IR" b="1" dirty="0"/>
          </a:p>
        </p:txBody>
      </p:sp>
      <p:sp>
        <p:nvSpPr>
          <p:cNvPr id="3" name="Content Placeholder 2">
            <a:extLst>
              <a:ext uri="{FF2B5EF4-FFF2-40B4-BE49-F238E27FC236}">
                <a16:creationId xmlns:a16="http://schemas.microsoft.com/office/drawing/2014/main" id="{7ED008BA-4D8F-4A25-AE2D-6590622B1B3C}"/>
              </a:ext>
            </a:extLst>
          </p:cNvPr>
          <p:cNvSpPr>
            <a:spLocks noGrp="1"/>
          </p:cNvSpPr>
          <p:nvPr>
            <p:ph idx="1"/>
          </p:nvPr>
        </p:nvSpPr>
        <p:spPr>
          <a:xfrm>
            <a:off x="1933303" y="1580606"/>
            <a:ext cx="9571309" cy="4330616"/>
          </a:xfrm>
        </p:spPr>
        <p:txBody>
          <a:bodyPr/>
          <a:lstStyle/>
          <a:p>
            <a:pPr algn="l" rtl="0"/>
            <a:r>
              <a:rPr lang="en-US" dirty="0"/>
              <a:t> </a:t>
            </a:r>
            <a:r>
              <a:rPr lang="en-US" b="1" dirty="0"/>
              <a:t>Generally NOT recommended</a:t>
            </a:r>
          </a:p>
          <a:p>
            <a:pPr algn="l" rtl="0"/>
            <a:r>
              <a:rPr lang="en-US" b="1" dirty="0"/>
              <a:t> Consider only in exceptional cases:</a:t>
            </a:r>
          </a:p>
          <a:p>
            <a:pPr algn="l" rtl="0"/>
            <a:r>
              <a:rPr lang="en-US" b="1" dirty="0"/>
              <a:t>  - Recurrent febrile status epilepticus</a:t>
            </a:r>
          </a:p>
          <a:p>
            <a:pPr algn="l" rtl="0"/>
            <a:r>
              <a:rPr lang="en-US" b="1" dirty="0"/>
              <a:t>  - Severe parental anxiety affecting QOL</a:t>
            </a:r>
          </a:p>
          <a:p>
            <a:pPr algn="l" rtl="0"/>
            <a:r>
              <a:rPr lang="en-US" b="1" dirty="0"/>
              <a:t>  - Multiple complex features with recurrences</a:t>
            </a:r>
          </a:p>
          <a:p>
            <a:pPr algn="l" rtl="0"/>
            <a:r>
              <a:rPr lang="en-US" b="1" dirty="0"/>
              <a:t> Agents: Phenobarbital, Valproate, Levetiracetam</a:t>
            </a:r>
          </a:p>
          <a:p>
            <a:pPr algn="l" rtl="0"/>
            <a:r>
              <a:rPr lang="en-US" b="1" dirty="0"/>
              <a:t> Significant side effect profile</a:t>
            </a:r>
            <a:endParaRPr lang="fa-IR" b="1" dirty="0"/>
          </a:p>
        </p:txBody>
      </p:sp>
    </p:spTree>
    <p:extLst>
      <p:ext uri="{BB962C8B-B14F-4D97-AF65-F5344CB8AC3E}">
        <p14:creationId xmlns:p14="http://schemas.microsoft.com/office/powerpoint/2010/main" val="26653170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8BA4996-3107-4605-8255-56B78E40BB2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44984" y="0"/>
            <a:ext cx="6756860" cy="6717546"/>
          </a:xfrm>
        </p:spPr>
      </p:pic>
      <p:sp>
        <p:nvSpPr>
          <p:cNvPr id="6" name="TextBox 5">
            <a:extLst>
              <a:ext uri="{FF2B5EF4-FFF2-40B4-BE49-F238E27FC236}">
                <a16:creationId xmlns:a16="http://schemas.microsoft.com/office/drawing/2014/main" id="{71DC8A9B-BA00-4BF3-9DD1-58939C7F6777}"/>
              </a:ext>
            </a:extLst>
          </p:cNvPr>
          <p:cNvSpPr txBox="1"/>
          <p:nvPr/>
        </p:nvSpPr>
        <p:spPr>
          <a:xfrm>
            <a:off x="992777" y="710214"/>
            <a:ext cx="3095897" cy="646331"/>
          </a:xfrm>
          <a:prstGeom prst="rect">
            <a:avLst/>
          </a:prstGeom>
          <a:noFill/>
        </p:spPr>
        <p:txBody>
          <a:bodyPr wrap="square" rtlCol="1">
            <a:spAutoFit/>
          </a:bodyPr>
          <a:lstStyle/>
          <a:p>
            <a:pPr algn="ctr"/>
            <a:r>
              <a:rPr lang="en-US" b="1" dirty="0">
                <a:solidFill>
                  <a:schemeClr val="tx1">
                    <a:lumMod val="85000"/>
                    <a:lumOff val="15000"/>
                  </a:schemeClr>
                </a:solidFill>
                <a:latin typeface="+mj-lt"/>
                <a:ea typeface="+mj-ea"/>
                <a:cs typeface="+mj-cs"/>
              </a:rPr>
              <a:t>Management Algorithm</a:t>
            </a:r>
          </a:p>
          <a:p>
            <a:pPr algn="ctr"/>
            <a:r>
              <a:rPr lang="en-US" b="1" dirty="0">
                <a:solidFill>
                  <a:schemeClr val="tx1">
                    <a:lumMod val="85000"/>
                    <a:lumOff val="15000"/>
                  </a:schemeClr>
                </a:solidFill>
                <a:latin typeface="+mj-lt"/>
                <a:ea typeface="+mj-ea"/>
                <a:cs typeface="+mj-cs"/>
              </a:rPr>
              <a:t>Acute Seizure</a:t>
            </a:r>
            <a:endParaRPr lang="fa-IR" b="1" dirty="0">
              <a:solidFill>
                <a:schemeClr val="tx1">
                  <a:lumMod val="85000"/>
                  <a:lumOff val="15000"/>
                </a:schemeClr>
              </a:solidFill>
              <a:latin typeface="+mj-lt"/>
              <a:ea typeface="+mj-ea"/>
              <a:cs typeface="+mj-cs"/>
            </a:endParaRPr>
          </a:p>
        </p:txBody>
      </p:sp>
    </p:spTree>
    <p:extLst>
      <p:ext uri="{BB962C8B-B14F-4D97-AF65-F5344CB8AC3E}">
        <p14:creationId xmlns:p14="http://schemas.microsoft.com/office/powerpoint/2010/main" val="36676035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A4ACE24-92AD-4323-ADD7-5F5D59CED9C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98126" y="1889"/>
            <a:ext cx="6949440" cy="6856111"/>
          </a:xfrm>
        </p:spPr>
      </p:pic>
      <p:sp>
        <p:nvSpPr>
          <p:cNvPr id="7" name="TextBox 6">
            <a:extLst>
              <a:ext uri="{FF2B5EF4-FFF2-40B4-BE49-F238E27FC236}">
                <a16:creationId xmlns:a16="http://schemas.microsoft.com/office/drawing/2014/main" id="{1CF8425F-1A47-4961-AB08-01786F79772A}"/>
              </a:ext>
            </a:extLst>
          </p:cNvPr>
          <p:cNvSpPr txBox="1"/>
          <p:nvPr/>
        </p:nvSpPr>
        <p:spPr>
          <a:xfrm>
            <a:off x="1031966" y="719091"/>
            <a:ext cx="4023359" cy="707886"/>
          </a:xfrm>
          <a:prstGeom prst="rect">
            <a:avLst/>
          </a:prstGeom>
          <a:noFill/>
        </p:spPr>
        <p:txBody>
          <a:bodyPr wrap="square" rtlCol="1">
            <a:spAutoFit/>
          </a:bodyPr>
          <a:lstStyle/>
          <a:p>
            <a:pPr algn="ctr"/>
            <a:r>
              <a:rPr lang="en-US" sz="2000" dirty="0">
                <a:solidFill>
                  <a:schemeClr val="tx1">
                    <a:lumMod val="85000"/>
                    <a:lumOff val="15000"/>
                  </a:schemeClr>
                </a:solidFill>
                <a:latin typeface="+mj-lt"/>
                <a:ea typeface="+mj-ea"/>
                <a:cs typeface="+mj-cs"/>
              </a:rPr>
              <a:t>Long-term Management Algorithm</a:t>
            </a:r>
            <a:endParaRPr lang="fa-IR" sz="2000" dirty="0">
              <a:solidFill>
                <a:schemeClr val="tx1">
                  <a:lumMod val="85000"/>
                  <a:lumOff val="15000"/>
                </a:schemeClr>
              </a:solidFill>
              <a:latin typeface="+mj-lt"/>
              <a:ea typeface="+mj-ea"/>
              <a:cs typeface="+mj-cs"/>
            </a:endParaRPr>
          </a:p>
        </p:txBody>
      </p:sp>
    </p:spTree>
    <p:extLst>
      <p:ext uri="{BB962C8B-B14F-4D97-AF65-F5344CB8AC3E}">
        <p14:creationId xmlns:p14="http://schemas.microsoft.com/office/powerpoint/2010/main" val="2435762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8564D-783D-42D8-BFB3-C2E29884D8E4}"/>
              </a:ext>
            </a:extLst>
          </p:cNvPr>
          <p:cNvSpPr>
            <a:spLocks noGrp="1"/>
          </p:cNvSpPr>
          <p:nvPr>
            <p:ph type="title"/>
          </p:nvPr>
        </p:nvSpPr>
        <p:spPr/>
        <p:txBody>
          <a:bodyPr/>
          <a:lstStyle/>
          <a:p>
            <a:r>
              <a:rPr lang="en-US" dirty="0"/>
              <a:t> </a:t>
            </a:r>
            <a:r>
              <a:rPr lang="en-US" sz="3200" b="1" dirty="0"/>
              <a:t>Parental Counseling - Key Messages</a:t>
            </a:r>
            <a:endParaRPr lang="fa-IR" sz="3200" b="1" dirty="0"/>
          </a:p>
        </p:txBody>
      </p:sp>
      <p:sp>
        <p:nvSpPr>
          <p:cNvPr id="3" name="Content Placeholder 2">
            <a:extLst>
              <a:ext uri="{FF2B5EF4-FFF2-40B4-BE49-F238E27FC236}">
                <a16:creationId xmlns:a16="http://schemas.microsoft.com/office/drawing/2014/main" id="{E845B84C-120A-41C2-8BFC-4F88D1D08985}"/>
              </a:ext>
            </a:extLst>
          </p:cNvPr>
          <p:cNvSpPr>
            <a:spLocks noGrp="1"/>
          </p:cNvSpPr>
          <p:nvPr>
            <p:ph idx="1"/>
          </p:nvPr>
        </p:nvSpPr>
        <p:spPr>
          <a:xfrm>
            <a:off x="1933303" y="1567543"/>
            <a:ext cx="9571309" cy="4343679"/>
          </a:xfrm>
        </p:spPr>
        <p:txBody>
          <a:bodyPr/>
          <a:lstStyle/>
          <a:p>
            <a:pPr algn="l" rtl="0"/>
            <a:r>
              <a:rPr lang="en-US" dirty="0"/>
              <a:t> </a:t>
            </a:r>
            <a:r>
              <a:rPr lang="en-US" b="1" dirty="0"/>
              <a:t>Excellent prognosis </a:t>
            </a:r>
            <a:r>
              <a:rPr lang="en-US" dirty="0"/>
              <a:t>for simple febrile seizures</a:t>
            </a:r>
          </a:p>
          <a:p>
            <a:pPr algn="l" rtl="0"/>
            <a:r>
              <a:rPr lang="en-US" dirty="0"/>
              <a:t> </a:t>
            </a:r>
            <a:r>
              <a:rPr lang="en-US" b="1" dirty="0"/>
              <a:t>No brain damage </a:t>
            </a:r>
            <a:r>
              <a:rPr lang="en-US" dirty="0"/>
              <a:t>or intellectual impairment</a:t>
            </a:r>
          </a:p>
          <a:p>
            <a:pPr algn="l" rtl="0"/>
            <a:r>
              <a:rPr lang="en-US" dirty="0"/>
              <a:t> </a:t>
            </a:r>
            <a:r>
              <a:rPr lang="en-US" b="1" dirty="0"/>
              <a:t>Recurrence risk </a:t>
            </a:r>
            <a:r>
              <a:rPr lang="en-US" dirty="0"/>
              <a:t>discussion</a:t>
            </a:r>
          </a:p>
          <a:p>
            <a:pPr algn="l" rtl="0"/>
            <a:r>
              <a:rPr lang="en-US" dirty="0"/>
              <a:t> </a:t>
            </a:r>
            <a:r>
              <a:rPr lang="en-US" b="1" dirty="0"/>
              <a:t>Seizure first aid </a:t>
            </a:r>
            <a:r>
              <a:rPr lang="en-US" dirty="0"/>
              <a:t>education</a:t>
            </a:r>
          </a:p>
          <a:p>
            <a:pPr algn="l" rtl="0"/>
            <a:r>
              <a:rPr lang="en-US" b="1" dirty="0"/>
              <a:t> When to seek medical attention</a:t>
            </a:r>
            <a:endParaRPr lang="fa-IR" b="1" dirty="0"/>
          </a:p>
        </p:txBody>
      </p:sp>
    </p:spTree>
    <p:extLst>
      <p:ext uri="{BB962C8B-B14F-4D97-AF65-F5344CB8AC3E}">
        <p14:creationId xmlns:p14="http://schemas.microsoft.com/office/powerpoint/2010/main" val="64089339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03CD-3AB8-4942-9B5D-9ED667236F07}"/>
              </a:ext>
            </a:extLst>
          </p:cNvPr>
          <p:cNvSpPr>
            <a:spLocks noGrp="1"/>
          </p:cNvSpPr>
          <p:nvPr>
            <p:ph type="title"/>
          </p:nvPr>
        </p:nvSpPr>
        <p:spPr/>
        <p:txBody>
          <a:bodyPr>
            <a:normAutofit/>
          </a:bodyPr>
          <a:lstStyle/>
          <a:p>
            <a:r>
              <a:rPr lang="en-US" sz="2800" b="1" dirty="0"/>
              <a:t>When to Seek Emergency Care</a:t>
            </a:r>
            <a:endParaRPr lang="fa-IR" sz="2800" b="1" dirty="0"/>
          </a:p>
        </p:txBody>
      </p:sp>
      <p:sp>
        <p:nvSpPr>
          <p:cNvPr id="3" name="Content Placeholder 2">
            <a:extLst>
              <a:ext uri="{FF2B5EF4-FFF2-40B4-BE49-F238E27FC236}">
                <a16:creationId xmlns:a16="http://schemas.microsoft.com/office/drawing/2014/main" id="{F82929A3-E8C3-40B2-906F-3CD5E85160F8}"/>
              </a:ext>
            </a:extLst>
          </p:cNvPr>
          <p:cNvSpPr>
            <a:spLocks noGrp="1"/>
          </p:cNvSpPr>
          <p:nvPr>
            <p:ph idx="1"/>
          </p:nvPr>
        </p:nvSpPr>
        <p:spPr>
          <a:xfrm>
            <a:off x="2090057" y="1436914"/>
            <a:ext cx="9414555" cy="4474308"/>
          </a:xfrm>
        </p:spPr>
        <p:txBody>
          <a:bodyPr/>
          <a:lstStyle/>
          <a:p>
            <a:pPr algn="l" rtl="0"/>
            <a:r>
              <a:rPr lang="en-US" b="1" dirty="0"/>
              <a:t> Seizure lasts &gt;5 minutes</a:t>
            </a:r>
          </a:p>
          <a:p>
            <a:pPr algn="l" rtl="0"/>
            <a:r>
              <a:rPr lang="en-US" b="1" dirty="0"/>
              <a:t> Difficulty breathing</a:t>
            </a:r>
          </a:p>
          <a:p>
            <a:pPr algn="l" rtl="0"/>
            <a:r>
              <a:rPr lang="en-US" b="1" dirty="0"/>
              <a:t> Second seizure occurs</a:t>
            </a:r>
          </a:p>
          <a:p>
            <a:pPr algn="l" rtl="0"/>
            <a:r>
              <a:rPr lang="en-US" b="1" dirty="0"/>
              <a:t> Injury during seizure</a:t>
            </a:r>
          </a:p>
          <a:p>
            <a:pPr algn="l" rtl="0"/>
            <a:r>
              <a:rPr lang="en-US" b="1" dirty="0"/>
              <a:t> Child doesn't return to normal</a:t>
            </a:r>
            <a:endParaRPr lang="fa-IR" b="1" dirty="0"/>
          </a:p>
        </p:txBody>
      </p:sp>
    </p:spTree>
    <p:extLst>
      <p:ext uri="{BB962C8B-B14F-4D97-AF65-F5344CB8AC3E}">
        <p14:creationId xmlns:p14="http://schemas.microsoft.com/office/powerpoint/2010/main" val="47255630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D3664-4F5C-49DA-9272-1781634DE1AE}"/>
              </a:ext>
            </a:extLst>
          </p:cNvPr>
          <p:cNvSpPr>
            <a:spLocks noGrp="1"/>
          </p:cNvSpPr>
          <p:nvPr>
            <p:ph type="title"/>
          </p:nvPr>
        </p:nvSpPr>
        <p:spPr/>
        <p:txBody>
          <a:bodyPr>
            <a:normAutofit/>
          </a:bodyPr>
          <a:lstStyle/>
          <a:p>
            <a:r>
              <a:rPr lang="en-US" sz="3200" b="1" dirty="0"/>
              <a:t>Prognosis - Long-term Outcomes</a:t>
            </a:r>
            <a:endParaRPr lang="fa-IR" sz="3200" b="1" dirty="0"/>
          </a:p>
        </p:txBody>
      </p:sp>
      <p:sp>
        <p:nvSpPr>
          <p:cNvPr id="3" name="Content Placeholder 2">
            <a:extLst>
              <a:ext uri="{FF2B5EF4-FFF2-40B4-BE49-F238E27FC236}">
                <a16:creationId xmlns:a16="http://schemas.microsoft.com/office/drawing/2014/main" id="{5B163915-5343-4574-A020-9B57B6F76FB8}"/>
              </a:ext>
            </a:extLst>
          </p:cNvPr>
          <p:cNvSpPr>
            <a:spLocks noGrp="1"/>
          </p:cNvSpPr>
          <p:nvPr>
            <p:ph idx="1"/>
          </p:nvPr>
        </p:nvSpPr>
        <p:spPr>
          <a:xfrm>
            <a:off x="1998617" y="1528354"/>
            <a:ext cx="9505995" cy="4382868"/>
          </a:xfrm>
        </p:spPr>
        <p:txBody>
          <a:bodyPr/>
          <a:lstStyle/>
          <a:p>
            <a:pPr algn="l" rtl="0"/>
            <a:r>
              <a:rPr lang="en-US" dirty="0"/>
              <a:t> </a:t>
            </a:r>
            <a:r>
              <a:rPr lang="en-US" b="1" dirty="0"/>
              <a:t>No increased mortality</a:t>
            </a:r>
          </a:p>
          <a:p>
            <a:pPr algn="l" rtl="0"/>
            <a:r>
              <a:rPr lang="en-US" b="1" dirty="0"/>
              <a:t> No cognitive impairment in simple FS</a:t>
            </a:r>
          </a:p>
          <a:p>
            <a:pPr algn="l" rtl="0"/>
            <a:r>
              <a:rPr lang="en-US" b="1" dirty="0"/>
              <a:t> Epilepsy risk: 2% (simple) vs 5-10% (complex)</a:t>
            </a:r>
          </a:p>
          <a:p>
            <a:pPr algn="l" rtl="0"/>
            <a:r>
              <a:rPr lang="en-US" b="1" dirty="0"/>
              <a:t> Academic performance not affected</a:t>
            </a:r>
          </a:p>
          <a:p>
            <a:pPr algn="l" rtl="0"/>
            <a:r>
              <a:rPr lang="en-US" b="1" dirty="0"/>
              <a:t> Behavioral outcomes generally favorable</a:t>
            </a:r>
            <a:endParaRPr lang="fa-IR" b="1" dirty="0"/>
          </a:p>
        </p:txBody>
      </p:sp>
    </p:spTree>
    <p:extLst>
      <p:ext uri="{BB962C8B-B14F-4D97-AF65-F5344CB8AC3E}">
        <p14:creationId xmlns:p14="http://schemas.microsoft.com/office/powerpoint/2010/main" val="3278377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97BA8-B3A4-4875-AF8F-0015CE20CBA9}"/>
              </a:ext>
            </a:extLst>
          </p:cNvPr>
          <p:cNvSpPr>
            <a:spLocks noGrp="1"/>
          </p:cNvSpPr>
          <p:nvPr>
            <p:ph type="title"/>
          </p:nvPr>
        </p:nvSpPr>
        <p:spPr/>
        <p:txBody>
          <a:bodyPr/>
          <a:lstStyle/>
          <a:p>
            <a:r>
              <a:rPr lang="en-US" dirty="0"/>
              <a:t> </a:t>
            </a:r>
            <a:r>
              <a:rPr lang="en-US" b="1" dirty="0"/>
              <a:t>Simple Febrile Seizure: Criteria</a:t>
            </a:r>
            <a:endParaRPr lang="fa-IR" b="1" dirty="0"/>
          </a:p>
        </p:txBody>
      </p:sp>
      <p:sp>
        <p:nvSpPr>
          <p:cNvPr id="3" name="Content Placeholder 2">
            <a:extLst>
              <a:ext uri="{FF2B5EF4-FFF2-40B4-BE49-F238E27FC236}">
                <a16:creationId xmlns:a16="http://schemas.microsoft.com/office/drawing/2014/main" id="{B794C69A-34A5-4ABC-AD83-0FDF9B9A16CB}"/>
              </a:ext>
            </a:extLst>
          </p:cNvPr>
          <p:cNvSpPr>
            <a:spLocks noGrp="1"/>
          </p:cNvSpPr>
          <p:nvPr>
            <p:ph idx="1"/>
          </p:nvPr>
        </p:nvSpPr>
        <p:spPr>
          <a:xfrm>
            <a:off x="2233749" y="1905000"/>
            <a:ext cx="9270863" cy="4006222"/>
          </a:xfrm>
        </p:spPr>
        <p:txBody>
          <a:bodyPr/>
          <a:lstStyle/>
          <a:p>
            <a:pPr algn="l" rtl="0"/>
            <a:r>
              <a:rPr lang="en-US" dirty="0"/>
              <a:t> Generalized tonic-</a:t>
            </a:r>
            <a:r>
              <a:rPr lang="en-US" dirty="0" err="1"/>
              <a:t>clonic</a:t>
            </a:r>
            <a:r>
              <a:rPr lang="en-US" dirty="0"/>
              <a:t> seizure</a:t>
            </a:r>
          </a:p>
          <a:p>
            <a:pPr algn="l" rtl="0"/>
            <a:r>
              <a:rPr lang="en-US" dirty="0"/>
              <a:t> Duration &lt;15 minutes</a:t>
            </a:r>
          </a:p>
          <a:p>
            <a:pPr algn="l" rtl="0"/>
            <a:r>
              <a:rPr lang="en-US" dirty="0"/>
              <a:t> Single episode in 24 hours</a:t>
            </a:r>
          </a:p>
          <a:p>
            <a:pPr algn="l" rtl="0"/>
            <a:r>
              <a:rPr lang="en-US" dirty="0"/>
              <a:t> No focal features</a:t>
            </a:r>
          </a:p>
          <a:p>
            <a:pPr algn="l" rtl="0"/>
            <a:r>
              <a:rPr lang="en-US" dirty="0"/>
              <a:t> Complete neurological recovery within 1-2 hours</a:t>
            </a:r>
          </a:p>
          <a:p>
            <a:pPr algn="l" rtl="0"/>
            <a:r>
              <a:rPr lang="en-US" dirty="0"/>
              <a:t> Age 6 months to 5 years</a:t>
            </a:r>
            <a:endParaRPr lang="fa-IR" dirty="0"/>
          </a:p>
        </p:txBody>
      </p:sp>
    </p:spTree>
    <p:extLst>
      <p:ext uri="{BB962C8B-B14F-4D97-AF65-F5344CB8AC3E}">
        <p14:creationId xmlns:p14="http://schemas.microsoft.com/office/powerpoint/2010/main" val="12967426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B5B61-6415-4B8F-9D2A-F4B4E7B25729}"/>
              </a:ext>
            </a:extLst>
          </p:cNvPr>
          <p:cNvSpPr>
            <a:spLocks noGrp="1"/>
          </p:cNvSpPr>
          <p:nvPr>
            <p:ph type="title"/>
          </p:nvPr>
        </p:nvSpPr>
        <p:spPr>
          <a:xfrm>
            <a:off x="2269075" y="671735"/>
            <a:ext cx="8911687" cy="1280890"/>
          </a:xfrm>
        </p:spPr>
        <p:txBody>
          <a:bodyPr/>
          <a:lstStyle/>
          <a:p>
            <a:r>
              <a:rPr lang="en-US" b="1" dirty="0"/>
              <a:t>Follow-up &amp; Monitoring</a:t>
            </a:r>
            <a:endParaRPr lang="fa-IR" b="1" dirty="0"/>
          </a:p>
        </p:txBody>
      </p:sp>
      <p:sp>
        <p:nvSpPr>
          <p:cNvPr id="3" name="Content Placeholder 2">
            <a:extLst>
              <a:ext uri="{FF2B5EF4-FFF2-40B4-BE49-F238E27FC236}">
                <a16:creationId xmlns:a16="http://schemas.microsoft.com/office/drawing/2014/main" id="{0653D14A-631F-4A94-A39D-5DD24A0339FE}"/>
              </a:ext>
            </a:extLst>
          </p:cNvPr>
          <p:cNvSpPr>
            <a:spLocks noGrp="1"/>
          </p:cNvSpPr>
          <p:nvPr>
            <p:ph idx="1"/>
          </p:nvPr>
        </p:nvSpPr>
        <p:spPr>
          <a:xfrm>
            <a:off x="1854926" y="1423851"/>
            <a:ext cx="9329549" cy="4401646"/>
          </a:xfrm>
        </p:spPr>
        <p:txBody>
          <a:bodyPr>
            <a:normAutofit/>
          </a:bodyPr>
          <a:lstStyle/>
          <a:p>
            <a:pPr algn="l" rtl="0"/>
            <a:r>
              <a:rPr lang="en-US" sz="2000" b="1" dirty="0"/>
              <a:t> Routine pediatric care for simple FS</a:t>
            </a:r>
          </a:p>
          <a:p>
            <a:pPr algn="l" rtl="0"/>
            <a:r>
              <a:rPr lang="en-US" sz="2000" b="1" dirty="0"/>
              <a:t> Neurology referral for:</a:t>
            </a:r>
          </a:p>
          <a:p>
            <a:pPr algn="l" rtl="0"/>
            <a:r>
              <a:rPr lang="en-US" sz="2000" dirty="0"/>
              <a:t>  - Complex features</a:t>
            </a:r>
          </a:p>
          <a:p>
            <a:pPr algn="l" rtl="0"/>
            <a:r>
              <a:rPr lang="en-US" sz="2000" dirty="0"/>
              <a:t>  - Developmental concerns</a:t>
            </a:r>
          </a:p>
          <a:p>
            <a:pPr algn="l" rtl="0"/>
            <a:r>
              <a:rPr lang="en-US" sz="2000" dirty="0"/>
              <a:t>  - Multiple recurrences</a:t>
            </a:r>
          </a:p>
          <a:p>
            <a:pPr algn="l" rtl="0"/>
            <a:r>
              <a:rPr lang="en-US" sz="2000" dirty="0"/>
              <a:t>  - Family history of epilepsy</a:t>
            </a:r>
          </a:p>
          <a:p>
            <a:pPr marL="0" indent="0" algn="l" rtl="0">
              <a:buNone/>
            </a:pPr>
            <a:endParaRPr lang="fa-IR" sz="2000" b="1" dirty="0"/>
          </a:p>
        </p:txBody>
      </p:sp>
    </p:spTree>
    <p:extLst>
      <p:ext uri="{BB962C8B-B14F-4D97-AF65-F5344CB8AC3E}">
        <p14:creationId xmlns:p14="http://schemas.microsoft.com/office/powerpoint/2010/main" val="73086189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40C14-40F9-446F-B3C2-9A95D6162693}"/>
              </a:ext>
            </a:extLst>
          </p:cNvPr>
          <p:cNvSpPr>
            <a:spLocks noGrp="1"/>
          </p:cNvSpPr>
          <p:nvPr>
            <p:ph type="title"/>
          </p:nvPr>
        </p:nvSpPr>
        <p:spPr>
          <a:xfrm>
            <a:off x="2303462" y="652685"/>
            <a:ext cx="8911687" cy="1280890"/>
          </a:xfrm>
        </p:spPr>
        <p:txBody>
          <a:bodyPr/>
          <a:lstStyle/>
          <a:p>
            <a:r>
              <a:rPr lang="en-US" dirty="0"/>
              <a:t>Summary of Key Points</a:t>
            </a:r>
            <a:endParaRPr lang="fa-IR" dirty="0"/>
          </a:p>
        </p:txBody>
      </p:sp>
      <p:sp>
        <p:nvSpPr>
          <p:cNvPr id="3" name="Content Placeholder 2">
            <a:extLst>
              <a:ext uri="{FF2B5EF4-FFF2-40B4-BE49-F238E27FC236}">
                <a16:creationId xmlns:a16="http://schemas.microsoft.com/office/drawing/2014/main" id="{5A71CFB4-3B6A-4135-8F95-6D807DE34751}"/>
              </a:ext>
            </a:extLst>
          </p:cNvPr>
          <p:cNvSpPr>
            <a:spLocks noGrp="1"/>
          </p:cNvSpPr>
          <p:nvPr>
            <p:ph idx="1"/>
          </p:nvPr>
        </p:nvSpPr>
        <p:spPr>
          <a:xfrm>
            <a:off x="1724297" y="1711234"/>
            <a:ext cx="9494565" cy="4257138"/>
          </a:xfrm>
        </p:spPr>
        <p:txBody>
          <a:bodyPr>
            <a:normAutofit/>
          </a:bodyPr>
          <a:lstStyle/>
          <a:p>
            <a:pPr algn="l" rtl="0"/>
            <a:r>
              <a:rPr lang="en-US" sz="2000" dirty="0"/>
              <a:t> Febrile seizures are common and generally benign</a:t>
            </a:r>
          </a:p>
          <a:p>
            <a:pPr algn="l" rtl="0"/>
            <a:r>
              <a:rPr lang="en-US" sz="2000" dirty="0"/>
              <a:t> Accurate classification guides management</a:t>
            </a:r>
          </a:p>
          <a:p>
            <a:pPr algn="l" rtl="0"/>
            <a:r>
              <a:rPr lang="en-US" sz="2000" dirty="0"/>
              <a:t> Diagnostic testing should be targeted</a:t>
            </a:r>
          </a:p>
          <a:p>
            <a:pPr algn="l" rtl="0"/>
            <a:r>
              <a:rPr lang="en-US" sz="2000" dirty="0"/>
              <a:t> Parental education is cornerstone of management</a:t>
            </a:r>
          </a:p>
          <a:p>
            <a:pPr algn="l" rtl="0"/>
            <a:r>
              <a:rPr lang="en-US" sz="2000" dirty="0"/>
              <a:t> Prognosis is excellent for majority of children</a:t>
            </a:r>
            <a:endParaRPr lang="fa-IR" sz="2000" dirty="0"/>
          </a:p>
        </p:txBody>
      </p:sp>
    </p:spTree>
    <p:extLst>
      <p:ext uri="{BB962C8B-B14F-4D97-AF65-F5344CB8AC3E}">
        <p14:creationId xmlns:p14="http://schemas.microsoft.com/office/powerpoint/2010/main" val="41990984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16990-A60F-4B77-AD2C-D8845221C2BD}"/>
              </a:ext>
            </a:extLst>
          </p:cNvPr>
          <p:cNvSpPr>
            <a:spLocks noGrp="1"/>
          </p:cNvSpPr>
          <p:nvPr>
            <p:ph type="title"/>
          </p:nvPr>
        </p:nvSpPr>
        <p:spPr>
          <a:xfrm>
            <a:off x="2097625" y="681260"/>
            <a:ext cx="8911687" cy="1280890"/>
          </a:xfrm>
        </p:spPr>
        <p:txBody>
          <a:bodyPr/>
          <a:lstStyle/>
          <a:p>
            <a:r>
              <a:rPr lang="en-US" dirty="0"/>
              <a:t>References</a:t>
            </a:r>
            <a:endParaRPr lang="fa-IR" dirty="0"/>
          </a:p>
        </p:txBody>
      </p:sp>
      <p:sp>
        <p:nvSpPr>
          <p:cNvPr id="3" name="Content Placeholder 2">
            <a:extLst>
              <a:ext uri="{FF2B5EF4-FFF2-40B4-BE49-F238E27FC236}">
                <a16:creationId xmlns:a16="http://schemas.microsoft.com/office/drawing/2014/main" id="{B06ECE10-0CFE-47D7-B831-776BA5DD2A31}"/>
              </a:ext>
            </a:extLst>
          </p:cNvPr>
          <p:cNvSpPr>
            <a:spLocks noGrp="1"/>
          </p:cNvSpPr>
          <p:nvPr>
            <p:ph idx="1"/>
          </p:nvPr>
        </p:nvSpPr>
        <p:spPr>
          <a:xfrm>
            <a:off x="2093912" y="1540189"/>
            <a:ext cx="8915400" cy="3777622"/>
          </a:xfrm>
        </p:spPr>
        <p:txBody>
          <a:bodyPr>
            <a:normAutofit/>
          </a:bodyPr>
          <a:lstStyle/>
          <a:p>
            <a:pPr algn="l" rtl="0"/>
            <a:r>
              <a:rPr lang="en-US" sz="2000" dirty="0"/>
              <a:t> </a:t>
            </a:r>
            <a:r>
              <a:rPr lang="en-US" sz="2000" dirty="0" err="1"/>
              <a:t>Kliegman</a:t>
            </a:r>
            <a:r>
              <a:rPr lang="en-US" sz="2000" dirty="0"/>
              <a:t>, R.M., et al. (2025). </a:t>
            </a:r>
            <a:r>
              <a:rPr lang="en-US" sz="2000" b="1" dirty="0"/>
              <a:t>Nelson Textbook of Pediatrics</a:t>
            </a:r>
            <a:r>
              <a:rPr lang="en-US" sz="2000" dirty="0"/>
              <a:t>, 22nd Edition</a:t>
            </a:r>
          </a:p>
          <a:p>
            <a:pPr algn="l" rtl="0"/>
            <a:r>
              <a:rPr lang="en-US" sz="2000" dirty="0"/>
              <a:t> </a:t>
            </a:r>
            <a:r>
              <a:rPr lang="en-US" sz="2000" b="1" dirty="0" err="1"/>
              <a:t>Fenichel</a:t>
            </a:r>
            <a:r>
              <a:rPr lang="en-US" sz="2000" dirty="0"/>
              <a:t>, G.M. (2019). Clinical Pediatric Neurology, 8th Edition</a:t>
            </a:r>
          </a:p>
          <a:p>
            <a:pPr algn="l" rtl="0"/>
            <a:r>
              <a:rPr lang="en-US" sz="2000" dirty="0"/>
              <a:t> </a:t>
            </a:r>
            <a:r>
              <a:rPr lang="en-US" sz="2000" b="1" dirty="0" err="1"/>
              <a:t>Swaiman</a:t>
            </a:r>
            <a:r>
              <a:rPr lang="en-US" sz="2000" dirty="0"/>
              <a:t>, K.F., et al. (2025). </a:t>
            </a:r>
            <a:r>
              <a:rPr lang="en-US" sz="2000" dirty="0" err="1"/>
              <a:t>Swaiman's</a:t>
            </a:r>
            <a:r>
              <a:rPr lang="en-US" sz="2000" dirty="0"/>
              <a:t> Pediatric Neurology, 7th Edition</a:t>
            </a:r>
          </a:p>
          <a:p>
            <a:pPr algn="l" rtl="0"/>
            <a:r>
              <a:rPr lang="en-US" sz="2000" dirty="0"/>
              <a:t> </a:t>
            </a:r>
            <a:r>
              <a:rPr lang="en-US" sz="2000" b="1" dirty="0"/>
              <a:t>ILAE Guidelines </a:t>
            </a:r>
            <a:r>
              <a:rPr lang="en-US" sz="2000" dirty="0"/>
              <a:t>and Position Papers</a:t>
            </a:r>
            <a:endParaRPr lang="fa-IR" sz="2000" dirty="0"/>
          </a:p>
        </p:txBody>
      </p:sp>
      <p:pic>
        <p:nvPicPr>
          <p:cNvPr id="5" name="Picture 4">
            <a:extLst>
              <a:ext uri="{FF2B5EF4-FFF2-40B4-BE49-F238E27FC236}">
                <a16:creationId xmlns:a16="http://schemas.microsoft.com/office/drawing/2014/main" id="{44742437-66E7-4AF7-BFA9-E94E71B5CED7}"/>
              </a:ext>
            </a:extLst>
          </p:cNvPr>
          <p:cNvPicPr>
            <a:picLocks noChangeAspect="1"/>
          </p:cNvPicPr>
          <p:nvPr/>
        </p:nvPicPr>
        <p:blipFill>
          <a:blip r:embed="rId2"/>
          <a:stretch>
            <a:fillRect/>
          </a:stretch>
        </p:blipFill>
        <p:spPr>
          <a:xfrm>
            <a:off x="9143631" y="4215691"/>
            <a:ext cx="1752600" cy="2190750"/>
          </a:xfrm>
          <a:prstGeom prst="rect">
            <a:avLst/>
          </a:prstGeom>
        </p:spPr>
      </p:pic>
      <p:pic>
        <p:nvPicPr>
          <p:cNvPr id="7" name="Picture 6">
            <a:extLst>
              <a:ext uri="{FF2B5EF4-FFF2-40B4-BE49-F238E27FC236}">
                <a16:creationId xmlns:a16="http://schemas.microsoft.com/office/drawing/2014/main" id="{67EC313D-F49E-484C-A851-DB9D578AA49C}"/>
              </a:ext>
            </a:extLst>
          </p:cNvPr>
          <p:cNvPicPr>
            <a:picLocks noChangeAspect="1"/>
          </p:cNvPicPr>
          <p:nvPr/>
        </p:nvPicPr>
        <p:blipFill>
          <a:blip r:embed="rId3"/>
          <a:stretch>
            <a:fillRect/>
          </a:stretch>
        </p:blipFill>
        <p:spPr>
          <a:xfrm>
            <a:off x="5873322" y="4215691"/>
            <a:ext cx="1851347" cy="2190749"/>
          </a:xfrm>
          <a:prstGeom prst="rect">
            <a:avLst/>
          </a:prstGeom>
        </p:spPr>
      </p:pic>
      <p:pic>
        <p:nvPicPr>
          <p:cNvPr id="9" name="Picture 8">
            <a:extLst>
              <a:ext uri="{FF2B5EF4-FFF2-40B4-BE49-F238E27FC236}">
                <a16:creationId xmlns:a16="http://schemas.microsoft.com/office/drawing/2014/main" id="{86FB8D5E-CFB9-4BDD-84C7-B5620EB9C44C}"/>
              </a:ext>
            </a:extLst>
          </p:cNvPr>
          <p:cNvPicPr>
            <a:picLocks noChangeAspect="1"/>
          </p:cNvPicPr>
          <p:nvPr/>
        </p:nvPicPr>
        <p:blipFill>
          <a:blip r:embed="rId4"/>
          <a:stretch>
            <a:fillRect/>
          </a:stretch>
        </p:blipFill>
        <p:spPr>
          <a:xfrm>
            <a:off x="2589212" y="4215691"/>
            <a:ext cx="1851348" cy="2190749"/>
          </a:xfrm>
          <a:prstGeom prst="rect">
            <a:avLst/>
          </a:prstGeom>
        </p:spPr>
      </p:pic>
    </p:spTree>
    <p:extLst>
      <p:ext uri="{BB962C8B-B14F-4D97-AF65-F5344CB8AC3E}">
        <p14:creationId xmlns:p14="http://schemas.microsoft.com/office/powerpoint/2010/main" val="19751773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1440" y="235130"/>
            <a:ext cx="12100560" cy="6622869"/>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84370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AD65C-0A9B-465B-BC58-9AD7499404FD}"/>
              </a:ext>
            </a:extLst>
          </p:cNvPr>
          <p:cNvSpPr>
            <a:spLocks noGrp="1"/>
          </p:cNvSpPr>
          <p:nvPr>
            <p:ph type="title"/>
          </p:nvPr>
        </p:nvSpPr>
        <p:spPr/>
        <p:txBody>
          <a:bodyPr>
            <a:normAutofit/>
          </a:bodyPr>
          <a:lstStyle/>
          <a:p>
            <a:r>
              <a:rPr lang="en-US" sz="2800" b="1" dirty="0"/>
              <a:t>Long-Term Effects of Simple Febrile Seizures</a:t>
            </a:r>
            <a:endParaRPr lang="fa-IR" sz="2800" b="1" dirty="0"/>
          </a:p>
        </p:txBody>
      </p:sp>
      <p:sp>
        <p:nvSpPr>
          <p:cNvPr id="3" name="Content Placeholder 2">
            <a:extLst>
              <a:ext uri="{FF2B5EF4-FFF2-40B4-BE49-F238E27FC236}">
                <a16:creationId xmlns:a16="http://schemas.microsoft.com/office/drawing/2014/main" id="{E3C8F3D8-8D8E-4866-B8C7-073F127169F4}"/>
              </a:ext>
            </a:extLst>
          </p:cNvPr>
          <p:cNvSpPr>
            <a:spLocks noGrp="1"/>
          </p:cNvSpPr>
          <p:nvPr>
            <p:ph idx="1"/>
          </p:nvPr>
        </p:nvSpPr>
        <p:spPr>
          <a:xfrm>
            <a:off x="2286000" y="1905000"/>
            <a:ext cx="9218612" cy="4006222"/>
          </a:xfrm>
        </p:spPr>
        <p:txBody>
          <a:bodyPr/>
          <a:lstStyle/>
          <a:p>
            <a:pPr algn="l" rtl="0"/>
            <a:r>
              <a:rPr lang="en-US" b="1" dirty="0"/>
              <a:t>No increased risk of mortality.</a:t>
            </a:r>
          </a:p>
          <a:p>
            <a:pPr algn="l" rtl="0"/>
            <a:endParaRPr lang="en-US" b="1" dirty="0"/>
          </a:p>
          <a:p>
            <a:pPr algn="l" rtl="0"/>
            <a:r>
              <a:rPr lang="en-US" b="1" dirty="0"/>
              <a:t>No long-term adverse effects on behavior, scholastic </a:t>
            </a:r>
            <a:r>
              <a:rPr lang="en-US" b="1" dirty="0" smtClean="0"/>
              <a:t>performance,</a:t>
            </a:r>
          </a:p>
          <a:p>
            <a:pPr marL="0" indent="0" algn="l" rtl="0">
              <a:buNone/>
            </a:pPr>
            <a:r>
              <a:rPr lang="en-US" b="1" dirty="0" smtClean="0"/>
              <a:t>neurocognitive </a:t>
            </a:r>
            <a:r>
              <a:rPr lang="en-US" b="1" dirty="0"/>
              <a:t>function, or attention.</a:t>
            </a:r>
            <a:endParaRPr lang="fa-IR" b="1" dirty="0"/>
          </a:p>
        </p:txBody>
      </p:sp>
    </p:spTree>
    <p:extLst>
      <p:ext uri="{BB962C8B-B14F-4D97-AF65-F5344CB8AC3E}">
        <p14:creationId xmlns:p14="http://schemas.microsoft.com/office/powerpoint/2010/main" val="2745683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B5DBF-93CD-4361-846B-FD47F8ABF386}"/>
              </a:ext>
            </a:extLst>
          </p:cNvPr>
          <p:cNvSpPr>
            <a:spLocks noGrp="1"/>
          </p:cNvSpPr>
          <p:nvPr>
            <p:ph type="title"/>
          </p:nvPr>
        </p:nvSpPr>
        <p:spPr/>
        <p:txBody>
          <a:bodyPr>
            <a:normAutofit/>
          </a:bodyPr>
          <a:lstStyle/>
          <a:p>
            <a:r>
              <a:rPr lang="en-US" sz="3200" b="1" dirty="0"/>
              <a:t>Complex Febrile Seizure Criteria</a:t>
            </a:r>
            <a:endParaRPr lang="fa-IR" sz="3200" b="1" dirty="0"/>
          </a:p>
        </p:txBody>
      </p:sp>
      <p:sp>
        <p:nvSpPr>
          <p:cNvPr id="3" name="Content Placeholder 2">
            <a:extLst>
              <a:ext uri="{FF2B5EF4-FFF2-40B4-BE49-F238E27FC236}">
                <a16:creationId xmlns:a16="http://schemas.microsoft.com/office/drawing/2014/main" id="{88430D55-937E-4EA7-8D5E-F6A60B9D12C6}"/>
              </a:ext>
            </a:extLst>
          </p:cNvPr>
          <p:cNvSpPr>
            <a:spLocks noGrp="1"/>
          </p:cNvSpPr>
          <p:nvPr>
            <p:ph idx="1"/>
          </p:nvPr>
        </p:nvSpPr>
        <p:spPr>
          <a:xfrm>
            <a:off x="1658983" y="1449977"/>
            <a:ext cx="9845629" cy="4461245"/>
          </a:xfrm>
        </p:spPr>
        <p:txBody>
          <a:bodyPr/>
          <a:lstStyle/>
          <a:p>
            <a:pPr algn="l" rtl="0"/>
            <a:r>
              <a:rPr lang="en-US" dirty="0"/>
              <a:t> </a:t>
            </a:r>
            <a:r>
              <a:rPr lang="en-US" b="1" dirty="0"/>
              <a:t>ONE OR MORE of the following:</a:t>
            </a:r>
          </a:p>
          <a:p>
            <a:pPr algn="l" rtl="0"/>
            <a:r>
              <a:rPr lang="en-US" b="1" dirty="0"/>
              <a:t> - Focal features during seizure</a:t>
            </a:r>
          </a:p>
          <a:p>
            <a:pPr algn="l" rtl="0"/>
            <a:r>
              <a:rPr lang="en-US" b="1" dirty="0"/>
              <a:t> - Duration &gt;15 minutes</a:t>
            </a:r>
          </a:p>
          <a:p>
            <a:pPr algn="l" rtl="0"/>
            <a:r>
              <a:rPr lang="en-US" b="1" dirty="0"/>
              <a:t> - Recurrence within 24 hours</a:t>
            </a:r>
          </a:p>
          <a:p>
            <a:pPr algn="l" rtl="0"/>
            <a:r>
              <a:rPr lang="en-US" b="1" dirty="0"/>
              <a:t> - May have post-ictal neurological abnormalities</a:t>
            </a:r>
          </a:p>
          <a:p>
            <a:pPr algn="l" rtl="0"/>
            <a:r>
              <a:rPr lang="en-US" b="1" dirty="0"/>
              <a:t> - Higher risk of subsequent epilepsy</a:t>
            </a:r>
            <a:endParaRPr lang="fa-IR" b="1" dirty="0"/>
          </a:p>
        </p:txBody>
      </p:sp>
    </p:spTree>
    <p:extLst>
      <p:ext uri="{BB962C8B-B14F-4D97-AF65-F5344CB8AC3E}">
        <p14:creationId xmlns:p14="http://schemas.microsoft.com/office/powerpoint/2010/main" val="946517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1A75A-A635-43C9-A59E-B91C8BB7B04F}"/>
              </a:ext>
            </a:extLst>
          </p:cNvPr>
          <p:cNvSpPr>
            <a:spLocks noGrp="1"/>
          </p:cNvSpPr>
          <p:nvPr>
            <p:ph type="title"/>
          </p:nvPr>
        </p:nvSpPr>
        <p:spPr>
          <a:xfrm>
            <a:off x="2318657" y="624110"/>
            <a:ext cx="9185955" cy="1280890"/>
          </a:xfrm>
        </p:spPr>
        <p:txBody>
          <a:bodyPr>
            <a:normAutofit/>
          </a:bodyPr>
          <a:lstStyle/>
          <a:p>
            <a:r>
              <a:rPr lang="en-US" sz="2800" b="1" dirty="0"/>
              <a:t>Long-Term Effects of Complex Febrile Seizures</a:t>
            </a:r>
            <a:endParaRPr lang="fa-IR" sz="2800" b="1" dirty="0"/>
          </a:p>
        </p:txBody>
      </p:sp>
      <p:sp>
        <p:nvSpPr>
          <p:cNvPr id="3" name="Content Placeholder 2">
            <a:extLst>
              <a:ext uri="{FF2B5EF4-FFF2-40B4-BE49-F238E27FC236}">
                <a16:creationId xmlns:a16="http://schemas.microsoft.com/office/drawing/2014/main" id="{51B192F4-3781-46F4-AE44-8059083360A7}"/>
              </a:ext>
            </a:extLst>
          </p:cNvPr>
          <p:cNvSpPr>
            <a:spLocks noGrp="1"/>
          </p:cNvSpPr>
          <p:nvPr>
            <p:ph idx="1"/>
          </p:nvPr>
        </p:nvSpPr>
        <p:spPr>
          <a:xfrm>
            <a:off x="1933303" y="1905000"/>
            <a:ext cx="9571309" cy="4006222"/>
          </a:xfrm>
        </p:spPr>
        <p:txBody>
          <a:bodyPr/>
          <a:lstStyle/>
          <a:p>
            <a:pPr algn="l" rtl="0"/>
            <a:r>
              <a:rPr lang="en-US" b="1" dirty="0"/>
              <a:t> Complex febrile seizures may have an approximately twofold long-term increase </a:t>
            </a:r>
            <a:endParaRPr lang="en-US" b="1" dirty="0" smtClean="0"/>
          </a:p>
          <a:p>
            <a:pPr marL="0" indent="0" algn="l" rtl="0">
              <a:buNone/>
            </a:pPr>
            <a:endParaRPr lang="en-US" b="1" dirty="0" smtClean="0"/>
          </a:p>
          <a:p>
            <a:pPr marL="0" indent="0" algn="l" rtl="0">
              <a:buNone/>
            </a:pPr>
            <a:r>
              <a:rPr lang="en-US" b="1" dirty="0" smtClean="0"/>
              <a:t>in </a:t>
            </a:r>
            <a:r>
              <a:rPr lang="en-US" b="1" dirty="0"/>
              <a:t>mortality rates as compared with the general population over the subsequent 2 </a:t>
            </a:r>
            <a:endParaRPr lang="en-US" b="1" dirty="0" smtClean="0"/>
          </a:p>
          <a:p>
            <a:pPr marL="0" indent="0" algn="l" rtl="0">
              <a:buNone/>
            </a:pPr>
            <a:endParaRPr lang="en-US" b="1" dirty="0" smtClean="0"/>
          </a:p>
          <a:p>
            <a:pPr marL="0" indent="0" algn="l" rtl="0">
              <a:buNone/>
            </a:pPr>
            <a:r>
              <a:rPr lang="en-US" b="1" dirty="0" smtClean="0"/>
              <a:t>years</a:t>
            </a:r>
            <a:r>
              <a:rPr lang="en-US" b="1" dirty="0"/>
              <a:t>, probably secondary to a coexisting pathology. .</a:t>
            </a:r>
            <a:endParaRPr lang="fa-IR" b="1" dirty="0"/>
          </a:p>
        </p:txBody>
      </p:sp>
    </p:spTree>
    <p:extLst>
      <p:ext uri="{BB962C8B-B14F-4D97-AF65-F5344CB8AC3E}">
        <p14:creationId xmlns:p14="http://schemas.microsoft.com/office/powerpoint/2010/main" val="3199074321"/>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2926</TotalTime>
  <Words>2339</Words>
  <Application>Microsoft Office PowerPoint</Application>
  <PresentationFormat>Widescreen</PresentationFormat>
  <Paragraphs>350</Paragraphs>
  <Slides>63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63</vt:i4>
      </vt:variant>
    </vt:vector>
  </HeadingPairs>
  <TitlesOfParts>
    <vt:vector size="72" baseType="lpstr">
      <vt:lpstr>Arial</vt:lpstr>
      <vt:lpstr>Avenir-Book</vt:lpstr>
      <vt:lpstr>Century Gothic</vt:lpstr>
      <vt:lpstr>Century Gothic (Body)</vt:lpstr>
      <vt:lpstr>quote-cjk-patch</vt:lpstr>
      <vt:lpstr>Tahoma</vt:lpstr>
      <vt:lpstr>Wingdings</vt:lpstr>
      <vt:lpstr>Wingdings 3</vt:lpstr>
      <vt:lpstr>Wisp</vt:lpstr>
      <vt:lpstr>PowerPoint Presentation</vt:lpstr>
      <vt:lpstr>Learning Objectives</vt:lpstr>
      <vt:lpstr>Formal Definition &amp; Diagnostic Criteria</vt:lpstr>
      <vt:lpstr>Epidemiology - Global Perspective</vt:lpstr>
      <vt:lpstr>Classification System</vt:lpstr>
      <vt:lpstr> Simple Febrile Seizure: Criteria</vt:lpstr>
      <vt:lpstr>Long-Term Effects of Simple Febrile Seizures</vt:lpstr>
      <vt:lpstr>Complex Febrile Seizure Criteria</vt:lpstr>
      <vt:lpstr>Long-Term Effects of Complex Febrile Seizures</vt:lpstr>
      <vt:lpstr>PowerPoint Presentation</vt:lpstr>
      <vt:lpstr>PowerPoint Presentation</vt:lpstr>
      <vt:lpstr>Risk Factors for Recurrence</vt:lpstr>
      <vt:lpstr>Risk Factors for Subsequent Epilepsy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Genetic Epidemiology</vt:lpstr>
      <vt:lpstr>Outcomes and Recurrence</vt:lpstr>
      <vt:lpstr>Inflammatory Mediators &amp; Cytokines</vt:lpstr>
      <vt:lpstr>Genetic Syndromes - GEFS+ Spectrum</vt:lpstr>
      <vt:lpstr>Dravet Syndrome (Severe Myoclonic Epilepsy)</vt:lpstr>
      <vt:lpstr>PowerPoint Presentation</vt:lpstr>
      <vt:lpstr>Risk Factors - Initial Febrile Seizure</vt:lpstr>
      <vt:lpstr>Febrile Status Epilepticus</vt:lpstr>
      <vt:lpstr>History Taking - Comprehensive Approach</vt:lpstr>
      <vt:lpstr>Physical Examination</vt:lpstr>
      <vt:lpstr>Treatment algorithm for the management of febrile seizures. (Modified from Mikati MA, Rahi A. Febrile seizures: from molecular biology to clinical practice. Neurosciences. </vt:lpstr>
      <vt:lpstr>Lumbar Puncture - Indications</vt:lpstr>
      <vt:lpstr>Laboratory Evaluation</vt:lpstr>
      <vt:lpstr>Neuroimaging</vt:lpstr>
      <vt:lpstr>PowerPoint Presentation</vt:lpstr>
      <vt:lpstr>EEG - Current Recommendations</vt:lpstr>
      <vt:lpstr>Hospital Admission Criteria</vt:lpstr>
      <vt:lpstr>Case Study 1 - Simple Febrile Seizure</vt:lpstr>
      <vt:lpstr>Case Study 2 - Complex Febrile Seizure</vt:lpstr>
      <vt:lpstr>Acute Management - First Aid</vt:lpstr>
      <vt:lpstr>Medical Management - Emergency Protocol</vt:lpstr>
      <vt:lpstr>Rescue Medication Protocols</vt:lpstr>
      <vt:lpstr>Fever Management - Evidence Review</vt:lpstr>
      <vt:lpstr> Intermittent Prophylaxis</vt:lpstr>
      <vt:lpstr>Continuous Prophylaxis</vt:lpstr>
      <vt:lpstr>PowerPoint Presentation</vt:lpstr>
      <vt:lpstr>PowerPoint Presentation</vt:lpstr>
      <vt:lpstr> Parental Counseling - Key Messages</vt:lpstr>
      <vt:lpstr>When to Seek Emergency Care</vt:lpstr>
      <vt:lpstr>Prognosis - Long-term Outcomes</vt:lpstr>
      <vt:lpstr>Follow-up &amp; Monitoring</vt:lpstr>
      <vt:lpstr>Summary of Key Points</vt:lpstr>
      <vt:lpstr>References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Febrile Seizures</dc:title>
  <dc:creator>Lenovo</dc:creator>
  <cp:lastModifiedBy>hospital</cp:lastModifiedBy>
  <cp:revision>110</cp:revision>
  <dcterms:created xsi:type="dcterms:W3CDTF">2025-10-04T17:59:26Z</dcterms:created>
  <dcterms:modified xsi:type="dcterms:W3CDTF">2025-10-13T13:38:05Z</dcterms:modified>
</cp:coreProperties>
</file>